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256" r:id="rId2"/>
    <p:sldId id="257" r:id="rId3"/>
    <p:sldId id="374" r:id="rId4"/>
    <p:sldId id="414" r:id="rId5"/>
    <p:sldId id="415" r:id="rId6"/>
    <p:sldId id="412" r:id="rId7"/>
    <p:sldId id="417" r:id="rId8"/>
    <p:sldId id="409" r:id="rId9"/>
    <p:sldId id="418" r:id="rId10"/>
    <p:sldId id="421" r:id="rId11"/>
    <p:sldId id="424" r:id="rId12"/>
    <p:sldId id="423" r:id="rId13"/>
    <p:sldId id="425" r:id="rId14"/>
    <p:sldId id="426" r:id="rId15"/>
    <p:sldId id="427" r:id="rId16"/>
    <p:sldId id="428" r:id="rId17"/>
    <p:sldId id="429" r:id="rId18"/>
    <p:sldId id="430" r:id="rId19"/>
    <p:sldId id="392" r:id="rId20"/>
    <p:sldId id="261" r:id="rId21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E4D4D"/>
    <a:srgbClr val="E3B23C"/>
    <a:srgbClr val="EAC66C"/>
    <a:srgbClr val="FF0000"/>
    <a:srgbClr val="FF00FF"/>
    <a:srgbClr val="9933FF"/>
    <a:srgbClr val="FFC000"/>
    <a:srgbClr val="A5A5A5"/>
    <a:srgbClr val="92D050"/>
    <a:srgbClr val="4472C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1E87D32-CAFE-4F8A-A2B1-279135CAAC57}" v="6" dt="2024-06-07T17:55:32.34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295" autoAdjust="0"/>
    <p:restoredTop sz="79310" autoAdjust="0"/>
  </p:normalViewPr>
  <p:slideViewPr>
    <p:cSldViewPr snapToGrid="0">
      <p:cViewPr varScale="1">
        <p:scale>
          <a:sx n="86" d="100"/>
          <a:sy n="86" d="100"/>
        </p:scale>
        <p:origin x="1422" y="9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55" d="100"/>
          <a:sy n="55" d="100"/>
        </p:scale>
        <p:origin x="2880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28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5">
  <dgm:title val=""/>
  <dgm:desc val=""/>
  <dgm:catLst>
    <dgm:cat type="accent2" pri="11500"/>
  </dgm:catLst>
  <dgm:styleLbl name="node0">
    <dgm:fillClrLst meth="cycle">
      <a:schemeClr val="accent2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alpha val="90000"/>
      </a:schemeClr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alpha val="90000"/>
      </a:schemeClr>
      <a:schemeClr val="accent2">
        <a:alpha val="5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/>
    <dgm:txEffectClrLst/>
  </dgm:styleLbl>
  <dgm:styleLbl name="lnNode1">
    <dgm:fillClrLst>
      <a:schemeClr val="accent2">
        <a:shade val="90000"/>
      </a:schemeClr>
      <a:schemeClr val="accent2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  <a:alpha val="90000"/>
      </a:schemeClr>
      <a:schemeClr val="accent2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alpha val="90000"/>
        <a:tint val="40000"/>
      </a:schemeClr>
      <a:schemeClr val="accent2">
        <a:alpha val="5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9D24310-2651-4C37-9928-DA560C945524}" type="doc">
      <dgm:prSet loTypeId="urn:microsoft.com/office/officeart/2005/8/layout/chevron2" loCatId="process" qsTypeId="urn:microsoft.com/office/officeart/2005/8/quickstyle/simple1" qsCatId="simple" csTypeId="urn:microsoft.com/office/officeart/2005/8/colors/accent2_5" csCatId="accent2" phldr="1"/>
      <dgm:spPr/>
      <dgm:t>
        <a:bodyPr/>
        <a:lstStyle/>
        <a:p>
          <a:endParaRPr lang="es-CO"/>
        </a:p>
      </dgm:t>
    </dgm:pt>
    <dgm:pt modelId="{28E5378D-B209-41AB-80A3-276EE33CDF16}">
      <dgm:prSet phldrT="[Texto]"/>
      <dgm:spPr/>
      <dgm:t>
        <a:bodyPr/>
        <a:lstStyle/>
        <a:p>
          <a:endParaRPr lang="es-CO" dirty="0">
            <a:solidFill>
              <a:srgbClr val="4E4D4D"/>
            </a:solidFill>
          </a:endParaRPr>
        </a:p>
      </dgm:t>
    </dgm:pt>
    <dgm:pt modelId="{2CE35DAD-6476-4C06-8E0F-BEFA231C7393}" type="parTrans" cxnId="{562B9085-95FC-490A-8C57-208D65BEB621}">
      <dgm:prSet/>
      <dgm:spPr/>
      <dgm:t>
        <a:bodyPr/>
        <a:lstStyle/>
        <a:p>
          <a:endParaRPr lang="es-CO">
            <a:solidFill>
              <a:srgbClr val="4E4D4D"/>
            </a:solidFill>
          </a:endParaRPr>
        </a:p>
      </dgm:t>
    </dgm:pt>
    <dgm:pt modelId="{43B8FA1B-204F-4DAD-A025-2C1D88965F15}" type="sibTrans" cxnId="{562B9085-95FC-490A-8C57-208D65BEB621}">
      <dgm:prSet/>
      <dgm:spPr/>
      <dgm:t>
        <a:bodyPr/>
        <a:lstStyle/>
        <a:p>
          <a:endParaRPr lang="es-CO">
            <a:solidFill>
              <a:srgbClr val="4E4D4D"/>
            </a:solidFill>
          </a:endParaRPr>
        </a:p>
      </dgm:t>
    </dgm:pt>
    <dgm:pt modelId="{45864014-6731-4078-9E72-F1DC55394C99}">
      <dgm:prSet phldrT="[Texto]" custT="1"/>
      <dgm:spPr/>
      <dgm:t>
        <a:bodyPr/>
        <a:lstStyle/>
        <a:p>
          <a:r>
            <a:rPr lang="es-CO" sz="2200" dirty="0">
              <a:solidFill>
                <a:srgbClr val="4E4D4D"/>
              </a:solidFill>
            </a:rPr>
            <a:t>Presentación de la solicitud</a:t>
          </a:r>
        </a:p>
      </dgm:t>
    </dgm:pt>
    <dgm:pt modelId="{8A7C3A1C-703F-409C-B43F-2784873C8521}" type="parTrans" cxnId="{B4D5649E-E17A-419D-9B28-477CC6E2D2AF}">
      <dgm:prSet/>
      <dgm:spPr/>
      <dgm:t>
        <a:bodyPr/>
        <a:lstStyle/>
        <a:p>
          <a:endParaRPr lang="es-CO">
            <a:solidFill>
              <a:srgbClr val="4E4D4D"/>
            </a:solidFill>
          </a:endParaRPr>
        </a:p>
      </dgm:t>
    </dgm:pt>
    <dgm:pt modelId="{5315A351-536C-42AE-A9EF-76EA785D458E}" type="sibTrans" cxnId="{B4D5649E-E17A-419D-9B28-477CC6E2D2AF}">
      <dgm:prSet/>
      <dgm:spPr/>
      <dgm:t>
        <a:bodyPr/>
        <a:lstStyle/>
        <a:p>
          <a:endParaRPr lang="es-CO">
            <a:solidFill>
              <a:srgbClr val="4E4D4D"/>
            </a:solidFill>
          </a:endParaRPr>
        </a:p>
      </dgm:t>
    </dgm:pt>
    <dgm:pt modelId="{E1DE2F8B-7188-4A2F-A4AA-40504F4B28F8}">
      <dgm:prSet phldrT="[Texto]" custT="1"/>
      <dgm:spPr/>
      <dgm:t>
        <a:bodyPr/>
        <a:lstStyle/>
        <a:p>
          <a:r>
            <a:rPr lang="es-CO" sz="2200" dirty="0">
              <a:solidFill>
                <a:srgbClr val="4E4D4D"/>
              </a:solidFill>
            </a:rPr>
            <a:t>Completitud de la solicitud</a:t>
          </a:r>
        </a:p>
      </dgm:t>
    </dgm:pt>
    <dgm:pt modelId="{B4FAE511-2D62-46B8-8622-1D9EF714F271}" type="parTrans" cxnId="{3826450F-27E6-4A27-A48A-9919D1B33225}">
      <dgm:prSet/>
      <dgm:spPr/>
      <dgm:t>
        <a:bodyPr/>
        <a:lstStyle/>
        <a:p>
          <a:endParaRPr lang="es-CO">
            <a:solidFill>
              <a:srgbClr val="4E4D4D"/>
            </a:solidFill>
          </a:endParaRPr>
        </a:p>
      </dgm:t>
    </dgm:pt>
    <dgm:pt modelId="{47934509-D99E-42CD-A3B6-61C4D0BE07D3}" type="sibTrans" cxnId="{3826450F-27E6-4A27-A48A-9919D1B33225}">
      <dgm:prSet/>
      <dgm:spPr/>
      <dgm:t>
        <a:bodyPr/>
        <a:lstStyle/>
        <a:p>
          <a:endParaRPr lang="es-CO">
            <a:solidFill>
              <a:srgbClr val="4E4D4D"/>
            </a:solidFill>
          </a:endParaRPr>
        </a:p>
      </dgm:t>
    </dgm:pt>
    <dgm:pt modelId="{E4E16E55-C754-4961-8313-F3C5469D09D2}">
      <dgm:prSet phldrT="[Texto]" custT="1"/>
      <dgm:spPr/>
      <dgm:t>
        <a:bodyPr/>
        <a:lstStyle/>
        <a:p>
          <a:r>
            <a:rPr lang="es-CO" sz="2200" dirty="0">
              <a:solidFill>
                <a:srgbClr val="4E4D4D"/>
              </a:solidFill>
            </a:rPr>
            <a:t>Notificación del acto administrativo</a:t>
          </a:r>
        </a:p>
      </dgm:t>
    </dgm:pt>
    <dgm:pt modelId="{8B2D7A5B-B7D3-4FE1-966C-247E27DC9F81}" type="parTrans" cxnId="{490FD424-A500-4BBF-BE92-8F3016BE8089}">
      <dgm:prSet/>
      <dgm:spPr/>
      <dgm:t>
        <a:bodyPr/>
        <a:lstStyle/>
        <a:p>
          <a:endParaRPr lang="es-CO">
            <a:solidFill>
              <a:srgbClr val="4E4D4D"/>
            </a:solidFill>
          </a:endParaRPr>
        </a:p>
      </dgm:t>
    </dgm:pt>
    <dgm:pt modelId="{40A3FD8C-BB34-4ECD-843C-EE9ED56FA73A}" type="sibTrans" cxnId="{490FD424-A500-4BBF-BE92-8F3016BE8089}">
      <dgm:prSet/>
      <dgm:spPr/>
      <dgm:t>
        <a:bodyPr/>
        <a:lstStyle/>
        <a:p>
          <a:endParaRPr lang="es-CO">
            <a:solidFill>
              <a:srgbClr val="4E4D4D"/>
            </a:solidFill>
          </a:endParaRPr>
        </a:p>
      </dgm:t>
    </dgm:pt>
    <dgm:pt modelId="{DE4AE86E-46C4-4F9E-BDF2-5B7C1FF50261}">
      <dgm:prSet phldrT="[Texto]"/>
      <dgm:spPr/>
      <dgm:t>
        <a:bodyPr/>
        <a:lstStyle/>
        <a:p>
          <a:endParaRPr lang="es-CO" dirty="0">
            <a:solidFill>
              <a:srgbClr val="4E4D4D"/>
            </a:solidFill>
          </a:endParaRPr>
        </a:p>
      </dgm:t>
    </dgm:pt>
    <dgm:pt modelId="{7D9329B7-E600-4671-BA5D-748FA9BF5826}" type="parTrans" cxnId="{38120847-6462-4C95-84A1-5D80C08AB3E6}">
      <dgm:prSet/>
      <dgm:spPr/>
      <dgm:t>
        <a:bodyPr/>
        <a:lstStyle/>
        <a:p>
          <a:endParaRPr lang="es-CO">
            <a:solidFill>
              <a:srgbClr val="4E4D4D"/>
            </a:solidFill>
          </a:endParaRPr>
        </a:p>
      </dgm:t>
    </dgm:pt>
    <dgm:pt modelId="{6A32E123-1B95-4129-848D-D70369D20C68}" type="sibTrans" cxnId="{38120847-6462-4C95-84A1-5D80C08AB3E6}">
      <dgm:prSet/>
      <dgm:spPr/>
      <dgm:t>
        <a:bodyPr/>
        <a:lstStyle/>
        <a:p>
          <a:endParaRPr lang="es-CO">
            <a:solidFill>
              <a:srgbClr val="4E4D4D"/>
            </a:solidFill>
          </a:endParaRPr>
        </a:p>
      </dgm:t>
    </dgm:pt>
    <dgm:pt modelId="{8ECAD098-EBEF-49A9-BBF2-7E16B17A9F9F}">
      <dgm:prSet phldrT="[Texto]"/>
      <dgm:spPr/>
      <dgm:t>
        <a:bodyPr/>
        <a:lstStyle/>
        <a:p>
          <a:endParaRPr lang="es-CO" dirty="0">
            <a:solidFill>
              <a:srgbClr val="4E4D4D"/>
            </a:solidFill>
          </a:endParaRPr>
        </a:p>
      </dgm:t>
    </dgm:pt>
    <dgm:pt modelId="{794B43DD-F6BE-4709-90AA-6A8B96C09AD7}" type="parTrans" cxnId="{E9CB3AE3-13BB-4B64-AE8D-84B03B10EF08}">
      <dgm:prSet/>
      <dgm:spPr/>
      <dgm:t>
        <a:bodyPr/>
        <a:lstStyle/>
        <a:p>
          <a:endParaRPr lang="es-CO">
            <a:solidFill>
              <a:srgbClr val="4E4D4D"/>
            </a:solidFill>
          </a:endParaRPr>
        </a:p>
      </dgm:t>
    </dgm:pt>
    <dgm:pt modelId="{954D5E32-D0B3-49ED-B56D-1F11040E62C8}" type="sibTrans" cxnId="{E9CB3AE3-13BB-4B64-AE8D-84B03B10EF08}">
      <dgm:prSet/>
      <dgm:spPr/>
      <dgm:t>
        <a:bodyPr/>
        <a:lstStyle/>
        <a:p>
          <a:endParaRPr lang="es-CO">
            <a:solidFill>
              <a:srgbClr val="4E4D4D"/>
            </a:solidFill>
          </a:endParaRPr>
        </a:p>
      </dgm:t>
    </dgm:pt>
    <dgm:pt modelId="{00E249AF-60BB-4640-817A-5F57CC5C7051}">
      <dgm:prSet phldrT="[Texto]"/>
      <dgm:spPr/>
      <dgm:t>
        <a:bodyPr/>
        <a:lstStyle/>
        <a:p>
          <a:endParaRPr lang="es-CO" dirty="0">
            <a:solidFill>
              <a:srgbClr val="4E4D4D"/>
            </a:solidFill>
          </a:endParaRPr>
        </a:p>
      </dgm:t>
    </dgm:pt>
    <dgm:pt modelId="{BE1598AE-CCC8-4DB5-9A0F-0D45E7945FCC}" type="parTrans" cxnId="{F3C37F07-D749-4688-9909-68980F387570}">
      <dgm:prSet/>
      <dgm:spPr/>
      <dgm:t>
        <a:bodyPr/>
        <a:lstStyle/>
        <a:p>
          <a:endParaRPr lang="es-CO">
            <a:solidFill>
              <a:srgbClr val="4E4D4D"/>
            </a:solidFill>
          </a:endParaRPr>
        </a:p>
      </dgm:t>
    </dgm:pt>
    <dgm:pt modelId="{41F2A3A0-4015-4C68-8DA5-9DD6FEEB2E27}" type="sibTrans" cxnId="{F3C37F07-D749-4688-9909-68980F387570}">
      <dgm:prSet/>
      <dgm:spPr/>
      <dgm:t>
        <a:bodyPr/>
        <a:lstStyle/>
        <a:p>
          <a:endParaRPr lang="es-CO">
            <a:solidFill>
              <a:srgbClr val="4E4D4D"/>
            </a:solidFill>
          </a:endParaRPr>
        </a:p>
      </dgm:t>
    </dgm:pt>
    <dgm:pt modelId="{ACACD53B-DCB4-47F9-8DB3-CBC34DE3F8E6}">
      <dgm:prSet custT="1"/>
      <dgm:spPr/>
      <dgm:t>
        <a:bodyPr/>
        <a:lstStyle/>
        <a:p>
          <a:r>
            <a:rPr lang="es-CO" sz="2200" dirty="0">
              <a:solidFill>
                <a:srgbClr val="4E4D4D"/>
              </a:solidFill>
            </a:rPr>
            <a:t>Auto de inicio</a:t>
          </a:r>
        </a:p>
      </dgm:t>
    </dgm:pt>
    <dgm:pt modelId="{0BE11525-1A88-4FA6-9CEA-35F3690B0A6E}" type="parTrans" cxnId="{F6D96B1E-C919-4E49-8D84-D23A09F7AD62}">
      <dgm:prSet/>
      <dgm:spPr/>
      <dgm:t>
        <a:bodyPr/>
        <a:lstStyle/>
        <a:p>
          <a:endParaRPr lang="es-CO">
            <a:solidFill>
              <a:srgbClr val="4E4D4D"/>
            </a:solidFill>
          </a:endParaRPr>
        </a:p>
      </dgm:t>
    </dgm:pt>
    <dgm:pt modelId="{81DD7028-6A93-4433-8EA2-75C159A3B260}" type="sibTrans" cxnId="{F6D96B1E-C919-4E49-8D84-D23A09F7AD62}">
      <dgm:prSet/>
      <dgm:spPr/>
      <dgm:t>
        <a:bodyPr/>
        <a:lstStyle/>
        <a:p>
          <a:endParaRPr lang="es-CO">
            <a:solidFill>
              <a:srgbClr val="4E4D4D"/>
            </a:solidFill>
          </a:endParaRPr>
        </a:p>
      </dgm:t>
    </dgm:pt>
    <dgm:pt modelId="{ACE522FA-9458-4149-8968-72DDDB164D70}">
      <dgm:prSet custT="1"/>
      <dgm:spPr/>
      <dgm:t>
        <a:bodyPr/>
        <a:lstStyle/>
        <a:p>
          <a:r>
            <a:rPr lang="es-CO" sz="2200" dirty="0">
              <a:solidFill>
                <a:srgbClr val="4E4D4D"/>
              </a:solidFill>
            </a:rPr>
            <a:t>Análisis de la solicitud – Periodo probatorio</a:t>
          </a:r>
        </a:p>
      </dgm:t>
    </dgm:pt>
    <dgm:pt modelId="{456C78C0-365F-4EE9-8EEA-219FA4E2564D}" type="parTrans" cxnId="{32B5CD00-1F88-405A-A2F3-FEFE974D9E04}">
      <dgm:prSet/>
      <dgm:spPr/>
      <dgm:t>
        <a:bodyPr/>
        <a:lstStyle/>
        <a:p>
          <a:endParaRPr lang="es-CO">
            <a:solidFill>
              <a:srgbClr val="4E4D4D"/>
            </a:solidFill>
          </a:endParaRPr>
        </a:p>
      </dgm:t>
    </dgm:pt>
    <dgm:pt modelId="{C43CFA2C-6BE1-4965-8C3C-590A6CD7DE6A}" type="sibTrans" cxnId="{32B5CD00-1F88-405A-A2F3-FEFE974D9E04}">
      <dgm:prSet/>
      <dgm:spPr/>
      <dgm:t>
        <a:bodyPr/>
        <a:lstStyle/>
        <a:p>
          <a:endParaRPr lang="es-CO">
            <a:solidFill>
              <a:srgbClr val="4E4D4D"/>
            </a:solidFill>
          </a:endParaRPr>
        </a:p>
      </dgm:t>
    </dgm:pt>
    <dgm:pt modelId="{237F4E86-0ADF-4E1C-9A00-81ACB5C334AB}">
      <dgm:prSet custT="1"/>
      <dgm:spPr/>
      <dgm:t>
        <a:bodyPr/>
        <a:lstStyle/>
        <a:p>
          <a:r>
            <a:rPr lang="es-CO" sz="2200" dirty="0">
              <a:solidFill>
                <a:srgbClr val="4E4D4D"/>
              </a:solidFill>
            </a:rPr>
            <a:t>Comité de Expertos y Sesión CREG</a:t>
          </a:r>
        </a:p>
      </dgm:t>
    </dgm:pt>
    <dgm:pt modelId="{B213839A-88B4-49C1-90C5-3B4B6E46B03C}" type="parTrans" cxnId="{64EBDAED-F4F5-49EF-9D89-5CF82E99CEAD}">
      <dgm:prSet/>
      <dgm:spPr/>
      <dgm:t>
        <a:bodyPr/>
        <a:lstStyle/>
        <a:p>
          <a:endParaRPr lang="es-CO">
            <a:solidFill>
              <a:srgbClr val="4E4D4D"/>
            </a:solidFill>
          </a:endParaRPr>
        </a:p>
      </dgm:t>
    </dgm:pt>
    <dgm:pt modelId="{50D1E1CB-452A-404A-9B1B-69B9A7E655FF}" type="sibTrans" cxnId="{64EBDAED-F4F5-49EF-9D89-5CF82E99CEAD}">
      <dgm:prSet/>
      <dgm:spPr/>
      <dgm:t>
        <a:bodyPr/>
        <a:lstStyle/>
        <a:p>
          <a:endParaRPr lang="es-CO">
            <a:solidFill>
              <a:srgbClr val="4E4D4D"/>
            </a:solidFill>
          </a:endParaRPr>
        </a:p>
      </dgm:t>
    </dgm:pt>
    <dgm:pt modelId="{77533DEE-080D-4920-B16B-5A78A9BA6FB5}">
      <dgm:prSet phldrT="[Texto]"/>
      <dgm:spPr/>
      <dgm:t>
        <a:bodyPr/>
        <a:lstStyle/>
        <a:p>
          <a:r>
            <a:rPr lang="es-CO" dirty="0">
              <a:solidFill>
                <a:srgbClr val="4E4D4D"/>
              </a:solidFill>
            </a:rPr>
            <a:t> </a:t>
          </a:r>
        </a:p>
      </dgm:t>
    </dgm:pt>
    <dgm:pt modelId="{BA15BD49-82E5-4D8A-ACF3-DC980C22FDD7}" type="sibTrans" cxnId="{53AF2996-4A8A-4A94-80A5-FA59708E51D9}">
      <dgm:prSet/>
      <dgm:spPr/>
      <dgm:t>
        <a:bodyPr/>
        <a:lstStyle/>
        <a:p>
          <a:endParaRPr lang="es-CO">
            <a:solidFill>
              <a:srgbClr val="4E4D4D"/>
            </a:solidFill>
          </a:endParaRPr>
        </a:p>
      </dgm:t>
    </dgm:pt>
    <dgm:pt modelId="{4D254FCA-A05B-4F0A-BFF4-51B82602A4E6}" type="parTrans" cxnId="{53AF2996-4A8A-4A94-80A5-FA59708E51D9}">
      <dgm:prSet/>
      <dgm:spPr/>
      <dgm:t>
        <a:bodyPr/>
        <a:lstStyle/>
        <a:p>
          <a:endParaRPr lang="es-CO">
            <a:solidFill>
              <a:srgbClr val="4E4D4D"/>
            </a:solidFill>
          </a:endParaRPr>
        </a:p>
      </dgm:t>
    </dgm:pt>
    <dgm:pt modelId="{4941AE59-B8DF-4014-AA4D-65C9EE2638A1}">
      <dgm:prSet phldrT="[Texto]"/>
      <dgm:spPr/>
      <dgm:t>
        <a:bodyPr/>
        <a:lstStyle/>
        <a:p>
          <a:r>
            <a:rPr lang="es-CO" dirty="0">
              <a:solidFill>
                <a:srgbClr val="4E4D4D"/>
              </a:solidFill>
            </a:rPr>
            <a:t> </a:t>
          </a:r>
        </a:p>
      </dgm:t>
    </dgm:pt>
    <dgm:pt modelId="{317E8DCA-4C12-4EAA-AEA1-3875806A5A23}" type="sibTrans" cxnId="{F5D7BB8B-1674-4200-A4E9-5A1A0958D101}">
      <dgm:prSet/>
      <dgm:spPr/>
      <dgm:t>
        <a:bodyPr/>
        <a:lstStyle/>
        <a:p>
          <a:endParaRPr lang="es-CO">
            <a:solidFill>
              <a:srgbClr val="4E4D4D"/>
            </a:solidFill>
          </a:endParaRPr>
        </a:p>
      </dgm:t>
    </dgm:pt>
    <dgm:pt modelId="{05CABE2C-00C2-4670-9C7C-AFB00D3DC691}" type="parTrans" cxnId="{F5D7BB8B-1674-4200-A4E9-5A1A0958D101}">
      <dgm:prSet/>
      <dgm:spPr/>
      <dgm:t>
        <a:bodyPr/>
        <a:lstStyle/>
        <a:p>
          <a:endParaRPr lang="es-CO">
            <a:solidFill>
              <a:srgbClr val="4E4D4D"/>
            </a:solidFill>
          </a:endParaRPr>
        </a:p>
      </dgm:t>
    </dgm:pt>
    <dgm:pt modelId="{26D59208-4D04-4249-9A5B-0E44179593F4}" type="pres">
      <dgm:prSet presAssocID="{69D24310-2651-4C37-9928-DA560C945524}" presName="linearFlow" presStyleCnt="0">
        <dgm:presLayoutVars>
          <dgm:dir/>
          <dgm:animLvl val="lvl"/>
          <dgm:resizeHandles val="exact"/>
        </dgm:presLayoutVars>
      </dgm:prSet>
      <dgm:spPr/>
    </dgm:pt>
    <dgm:pt modelId="{DDAC6848-C779-406B-B9B6-06C2FAC9AF4A}" type="pres">
      <dgm:prSet presAssocID="{28E5378D-B209-41AB-80A3-276EE33CDF16}" presName="composite" presStyleCnt="0"/>
      <dgm:spPr/>
    </dgm:pt>
    <dgm:pt modelId="{A0C87BB0-E3D6-489C-B69F-05A576477807}" type="pres">
      <dgm:prSet presAssocID="{28E5378D-B209-41AB-80A3-276EE33CDF16}" presName="parentText" presStyleLbl="alignNode1" presStyleIdx="0" presStyleCnt="6">
        <dgm:presLayoutVars>
          <dgm:chMax val="1"/>
          <dgm:bulletEnabled val="1"/>
        </dgm:presLayoutVars>
      </dgm:prSet>
      <dgm:spPr/>
    </dgm:pt>
    <dgm:pt modelId="{42BB955F-2138-4AD5-A82A-ED6CD287B352}" type="pres">
      <dgm:prSet presAssocID="{28E5378D-B209-41AB-80A3-276EE33CDF16}" presName="descendantText" presStyleLbl="alignAcc1" presStyleIdx="0" presStyleCnt="6">
        <dgm:presLayoutVars>
          <dgm:bulletEnabled val="1"/>
        </dgm:presLayoutVars>
      </dgm:prSet>
      <dgm:spPr/>
    </dgm:pt>
    <dgm:pt modelId="{035B1763-66D7-4172-9B46-CDE85E27E6DD}" type="pres">
      <dgm:prSet presAssocID="{43B8FA1B-204F-4DAD-A025-2C1D88965F15}" presName="sp" presStyleCnt="0"/>
      <dgm:spPr/>
    </dgm:pt>
    <dgm:pt modelId="{5DA984B8-E14F-4E97-A845-B41EA2FA829C}" type="pres">
      <dgm:prSet presAssocID="{77533DEE-080D-4920-B16B-5A78A9BA6FB5}" presName="composite" presStyleCnt="0"/>
      <dgm:spPr/>
    </dgm:pt>
    <dgm:pt modelId="{E75BDA95-3D3B-4FD0-AAA0-20466A3DC618}" type="pres">
      <dgm:prSet presAssocID="{77533DEE-080D-4920-B16B-5A78A9BA6FB5}" presName="parentText" presStyleLbl="alignNode1" presStyleIdx="1" presStyleCnt="6">
        <dgm:presLayoutVars>
          <dgm:chMax val="1"/>
          <dgm:bulletEnabled val="1"/>
        </dgm:presLayoutVars>
      </dgm:prSet>
      <dgm:spPr/>
    </dgm:pt>
    <dgm:pt modelId="{00FD8747-E206-4DD7-B4A9-EA7E57DB968D}" type="pres">
      <dgm:prSet presAssocID="{77533DEE-080D-4920-B16B-5A78A9BA6FB5}" presName="descendantText" presStyleLbl="alignAcc1" presStyleIdx="1" presStyleCnt="6">
        <dgm:presLayoutVars>
          <dgm:bulletEnabled val="1"/>
        </dgm:presLayoutVars>
      </dgm:prSet>
      <dgm:spPr/>
    </dgm:pt>
    <dgm:pt modelId="{BE728E9C-A0A9-4ABB-84CE-F30E3CEAC08E}" type="pres">
      <dgm:prSet presAssocID="{BA15BD49-82E5-4D8A-ACF3-DC980C22FDD7}" presName="sp" presStyleCnt="0"/>
      <dgm:spPr/>
    </dgm:pt>
    <dgm:pt modelId="{FCF6FD81-9EE2-420B-9FE2-9E86557104BE}" type="pres">
      <dgm:prSet presAssocID="{4941AE59-B8DF-4014-AA4D-65C9EE2638A1}" presName="composite" presStyleCnt="0"/>
      <dgm:spPr/>
    </dgm:pt>
    <dgm:pt modelId="{7385FA8E-3D6E-4B90-BACB-062577514DB6}" type="pres">
      <dgm:prSet presAssocID="{4941AE59-B8DF-4014-AA4D-65C9EE2638A1}" presName="parentText" presStyleLbl="alignNode1" presStyleIdx="2" presStyleCnt="6">
        <dgm:presLayoutVars>
          <dgm:chMax val="1"/>
          <dgm:bulletEnabled val="1"/>
        </dgm:presLayoutVars>
      </dgm:prSet>
      <dgm:spPr/>
    </dgm:pt>
    <dgm:pt modelId="{7CEE71DF-5BE5-4C0E-8FEC-D106A8C43702}" type="pres">
      <dgm:prSet presAssocID="{4941AE59-B8DF-4014-AA4D-65C9EE2638A1}" presName="descendantText" presStyleLbl="alignAcc1" presStyleIdx="2" presStyleCnt="6">
        <dgm:presLayoutVars>
          <dgm:bulletEnabled val="1"/>
        </dgm:presLayoutVars>
      </dgm:prSet>
      <dgm:spPr/>
    </dgm:pt>
    <dgm:pt modelId="{A2A31B8B-A536-41AC-AF9A-D37B735DCA68}" type="pres">
      <dgm:prSet presAssocID="{317E8DCA-4C12-4EAA-AEA1-3875806A5A23}" presName="sp" presStyleCnt="0"/>
      <dgm:spPr/>
    </dgm:pt>
    <dgm:pt modelId="{6BF7007A-C423-488F-9ACE-C84F9FFC05C2}" type="pres">
      <dgm:prSet presAssocID="{00E249AF-60BB-4640-817A-5F57CC5C7051}" presName="composite" presStyleCnt="0"/>
      <dgm:spPr/>
    </dgm:pt>
    <dgm:pt modelId="{D0FAD22A-8C9F-4314-9D8E-A5136DC2FFCF}" type="pres">
      <dgm:prSet presAssocID="{00E249AF-60BB-4640-817A-5F57CC5C7051}" presName="parentText" presStyleLbl="alignNode1" presStyleIdx="3" presStyleCnt="6">
        <dgm:presLayoutVars>
          <dgm:chMax val="1"/>
          <dgm:bulletEnabled val="1"/>
        </dgm:presLayoutVars>
      </dgm:prSet>
      <dgm:spPr/>
    </dgm:pt>
    <dgm:pt modelId="{B2CCC693-7A2C-4F62-B3CA-C0F922D77DD2}" type="pres">
      <dgm:prSet presAssocID="{00E249AF-60BB-4640-817A-5F57CC5C7051}" presName="descendantText" presStyleLbl="alignAcc1" presStyleIdx="3" presStyleCnt="6">
        <dgm:presLayoutVars>
          <dgm:bulletEnabled val="1"/>
        </dgm:presLayoutVars>
      </dgm:prSet>
      <dgm:spPr/>
    </dgm:pt>
    <dgm:pt modelId="{BFB230FB-37EA-410A-BCDB-CF09A348232B}" type="pres">
      <dgm:prSet presAssocID="{41F2A3A0-4015-4C68-8DA5-9DD6FEEB2E27}" presName="sp" presStyleCnt="0"/>
      <dgm:spPr/>
    </dgm:pt>
    <dgm:pt modelId="{E7096265-8A76-44AB-BBD6-18F477BD10B3}" type="pres">
      <dgm:prSet presAssocID="{8ECAD098-EBEF-49A9-BBF2-7E16B17A9F9F}" presName="composite" presStyleCnt="0"/>
      <dgm:spPr/>
    </dgm:pt>
    <dgm:pt modelId="{2C4B0E3A-A5EC-4F29-B1BE-2E18BE6EAD10}" type="pres">
      <dgm:prSet presAssocID="{8ECAD098-EBEF-49A9-BBF2-7E16B17A9F9F}" presName="parentText" presStyleLbl="alignNode1" presStyleIdx="4" presStyleCnt="6">
        <dgm:presLayoutVars>
          <dgm:chMax val="1"/>
          <dgm:bulletEnabled val="1"/>
        </dgm:presLayoutVars>
      </dgm:prSet>
      <dgm:spPr/>
    </dgm:pt>
    <dgm:pt modelId="{9B8F4729-9B85-450A-B145-3B81CEF83DB0}" type="pres">
      <dgm:prSet presAssocID="{8ECAD098-EBEF-49A9-BBF2-7E16B17A9F9F}" presName="descendantText" presStyleLbl="alignAcc1" presStyleIdx="4" presStyleCnt="6">
        <dgm:presLayoutVars>
          <dgm:bulletEnabled val="1"/>
        </dgm:presLayoutVars>
      </dgm:prSet>
      <dgm:spPr/>
    </dgm:pt>
    <dgm:pt modelId="{A9418EDD-E07B-446F-9D4B-021D88BC912D}" type="pres">
      <dgm:prSet presAssocID="{954D5E32-D0B3-49ED-B56D-1F11040E62C8}" presName="sp" presStyleCnt="0"/>
      <dgm:spPr/>
    </dgm:pt>
    <dgm:pt modelId="{1D7739B5-8841-4BBF-AF38-55DA04B072ED}" type="pres">
      <dgm:prSet presAssocID="{DE4AE86E-46C4-4F9E-BDF2-5B7C1FF50261}" presName="composite" presStyleCnt="0"/>
      <dgm:spPr/>
    </dgm:pt>
    <dgm:pt modelId="{92EA4B68-49D0-457D-9F8B-6466E0B20379}" type="pres">
      <dgm:prSet presAssocID="{DE4AE86E-46C4-4F9E-BDF2-5B7C1FF50261}" presName="parentText" presStyleLbl="alignNode1" presStyleIdx="5" presStyleCnt="6">
        <dgm:presLayoutVars>
          <dgm:chMax val="1"/>
          <dgm:bulletEnabled val="1"/>
        </dgm:presLayoutVars>
      </dgm:prSet>
      <dgm:spPr/>
    </dgm:pt>
    <dgm:pt modelId="{60A1F5CE-44BE-4F33-BE7A-EE35660F68CA}" type="pres">
      <dgm:prSet presAssocID="{DE4AE86E-46C4-4F9E-BDF2-5B7C1FF50261}" presName="descendantText" presStyleLbl="alignAcc1" presStyleIdx="5" presStyleCnt="6">
        <dgm:presLayoutVars>
          <dgm:bulletEnabled val="1"/>
        </dgm:presLayoutVars>
      </dgm:prSet>
      <dgm:spPr/>
    </dgm:pt>
  </dgm:ptLst>
  <dgm:cxnLst>
    <dgm:cxn modelId="{32B5CD00-1F88-405A-A2F3-FEFE974D9E04}" srcId="{00E249AF-60BB-4640-817A-5F57CC5C7051}" destId="{ACE522FA-9458-4149-8968-72DDDB164D70}" srcOrd="0" destOrd="0" parTransId="{456C78C0-365F-4EE9-8EEA-219FA4E2564D}" sibTransId="{C43CFA2C-6BE1-4965-8C3C-590A6CD7DE6A}"/>
    <dgm:cxn modelId="{F3C37F07-D749-4688-9909-68980F387570}" srcId="{69D24310-2651-4C37-9928-DA560C945524}" destId="{00E249AF-60BB-4640-817A-5F57CC5C7051}" srcOrd="3" destOrd="0" parTransId="{BE1598AE-CCC8-4DB5-9A0F-0D45E7945FCC}" sibTransId="{41F2A3A0-4015-4C68-8DA5-9DD6FEEB2E27}"/>
    <dgm:cxn modelId="{98D84D08-C510-4025-B0F8-DDAF363BEAB0}" type="presOf" srcId="{E1DE2F8B-7188-4A2F-A4AA-40504F4B28F8}" destId="{00FD8747-E206-4DD7-B4A9-EA7E57DB968D}" srcOrd="0" destOrd="0" presId="urn:microsoft.com/office/officeart/2005/8/layout/chevron2"/>
    <dgm:cxn modelId="{A740B509-BED8-4AC9-BFAD-F14483A63415}" type="presOf" srcId="{69D24310-2651-4C37-9928-DA560C945524}" destId="{26D59208-4D04-4249-9A5B-0E44179593F4}" srcOrd="0" destOrd="0" presId="urn:microsoft.com/office/officeart/2005/8/layout/chevron2"/>
    <dgm:cxn modelId="{3826450F-27E6-4A27-A48A-9919D1B33225}" srcId="{77533DEE-080D-4920-B16B-5A78A9BA6FB5}" destId="{E1DE2F8B-7188-4A2F-A4AA-40504F4B28F8}" srcOrd="0" destOrd="0" parTransId="{B4FAE511-2D62-46B8-8622-1D9EF714F271}" sibTransId="{47934509-D99E-42CD-A3B6-61C4D0BE07D3}"/>
    <dgm:cxn modelId="{F6D96B1E-C919-4E49-8D84-D23A09F7AD62}" srcId="{4941AE59-B8DF-4014-AA4D-65C9EE2638A1}" destId="{ACACD53B-DCB4-47F9-8DB3-CBC34DE3F8E6}" srcOrd="0" destOrd="0" parTransId="{0BE11525-1A88-4FA6-9CEA-35F3690B0A6E}" sibTransId="{81DD7028-6A93-4433-8EA2-75C159A3B260}"/>
    <dgm:cxn modelId="{490FD424-A500-4BBF-BE92-8F3016BE8089}" srcId="{DE4AE86E-46C4-4F9E-BDF2-5B7C1FF50261}" destId="{E4E16E55-C754-4961-8313-F3C5469D09D2}" srcOrd="0" destOrd="0" parTransId="{8B2D7A5B-B7D3-4FE1-966C-247E27DC9F81}" sibTransId="{40A3FD8C-BB34-4ECD-843C-EE9ED56FA73A}"/>
    <dgm:cxn modelId="{D69B9027-6F0A-4A7E-B057-8BCE75FEDAB6}" type="presOf" srcId="{E4E16E55-C754-4961-8313-F3C5469D09D2}" destId="{60A1F5CE-44BE-4F33-BE7A-EE35660F68CA}" srcOrd="0" destOrd="0" presId="urn:microsoft.com/office/officeart/2005/8/layout/chevron2"/>
    <dgm:cxn modelId="{8476003F-C059-4E73-A575-12A613F926B4}" type="presOf" srcId="{77533DEE-080D-4920-B16B-5A78A9BA6FB5}" destId="{E75BDA95-3D3B-4FD0-AAA0-20466A3DC618}" srcOrd="0" destOrd="0" presId="urn:microsoft.com/office/officeart/2005/8/layout/chevron2"/>
    <dgm:cxn modelId="{00665842-F8E8-4F17-A206-05EFAADBDB42}" type="presOf" srcId="{45864014-6731-4078-9E72-F1DC55394C99}" destId="{42BB955F-2138-4AD5-A82A-ED6CD287B352}" srcOrd="0" destOrd="0" presId="urn:microsoft.com/office/officeart/2005/8/layout/chevron2"/>
    <dgm:cxn modelId="{38120847-6462-4C95-84A1-5D80C08AB3E6}" srcId="{69D24310-2651-4C37-9928-DA560C945524}" destId="{DE4AE86E-46C4-4F9E-BDF2-5B7C1FF50261}" srcOrd="5" destOrd="0" parTransId="{7D9329B7-E600-4671-BA5D-748FA9BF5826}" sibTransId="{6A32E123-1B95-4129-848D-D70369D20C68}"/>
    <dgm:cxn modelId="{78D9FC6A-EAE5-4237-B52B-81C826821729}" type="presOf" srcId="{ACACD53B-DCB4-47F9-8DB3-CBC34DE3F8E6}" destId="{7CEE71DF-5BE5-4C0E-8FEC-D106A8C43702}" srcOrd="0" destOrd="0" presId="urn:microsoft.com/office/officeart/2005/8/layout/chevron2"/>
    <dgm:cxn modelId="{A357096F-659B-45FE-BDF4-30518EC76527}" type="presOf" srcId="{8ECAD098-EBEF-49A9-BBF2-7E16B17A9F9F}" destId="{2C4B0E3A-A5EC-4F29-B1BE-2E18BE6EAD10}" srcOrd="0" destOrd="0" presId="urn:microsoft.com/office/officeart/2005/8/layout/chevron2"/>
    <dgm:cxn modelId="{562B9085-95FC-490A-8C57-208D65BEB621}" srcId="{69D24310-2651-4C37-9928-DA560C945524}" destId="{28E5378D-B209-41AB-80A3-276EE33CDF16}" srcOrd="0" destOrd="0" parTransId="{2CE35DAD-6476-4C06-8E0F-BEFA231C7393}" sibTransId="{43B8FA1B-204F-4DAD-A025-2C1D88965F15}"/>
    <dgm:cxn modelId="{F5D7BB8B-1674-4200-A4E9-5A1A0958D101}" srcId="{69D24310-2651-4C37-9928-DA560C945524}" destId="{4941AE59-B8DF-4014-AA4D-65C9EE2638A1}" srcOrd="2" destOrd="0" parTransId="{05CABE2C-00C2-4670-9C7C-AFB00D3DC691}" sibTransId="{317E8DCA-4C12-4EAA-AEA1-3875806A5A23}"/>
    <dgm:cxn modelId="{53AF2996-4A8A-4A94-80A5-FA59708E51D9}" srcId="{69D24310-2651-4C37-9928-DA560C945524}" destId="{77533DEE-080D-4920-B16B-5A78A9BA6FB5}" srcOrd="1" destOrd="0" parTransId="{4D254FCA-A05B-4F0A-BFF4-51B82602A4E6}" sibTransId="{BA15BD49-82E5-4D8A-ACF3-DC980C22FDD7}"/>
    <dgm:cxn modelId="{B4D5649E-E17A-419D-9B28-477CC6E2D2AF}" srcId="{28E5378D-B209-41AB-80A3-276EE33CDF16}" destId="{45864014-6731-4078-9E72-F1DC55394C99}" srcOrd="0" destOrd="0" parTransId="{8A7C3A1C-703F-409C-B43F-2784873C8521}" sibTransId="{5315A351-536C-42AE-A9EF-76EA785D458E}"/>
    <dgm:cxn modelId="{258ED9B5-6C74-4529-8A0C-643AAF7786FE}" type="presOf" srcId="{4941AE59-B8DF-4014-AA4D-65C9EE2638A1}" destId="{7385FA8E-3D6E-4B90-BACB-062577514DB6}" srcOrd="0" destOrd="0" presId="urn:microsoft.com/office/officeart/2005/8/layout/chevron2"/>
    <dgm:cxn modelId="{99B49AC9-08AE-4B1A-9347-C0C68CC4BADA}" type="presOf" srcId="{237F4E86-0ADF-4E1C-9A00-81ACB5C334AB}" destId="{9B8F4729-9B85-450A-B145-3B81CEF83DB0}" srcOrd="0" destOrd="0" presId="urn:microsoft.com/office/officeart/2005/8/layout/chevron2"/>
    <dgm:cxn modelId="{C36038D5-766C-41E6-8AA7-8E0B986D0E8D}" type="presOf" srcId="{00E249AF-60BB-4640-817A-5F57CC5C7051}" destId="{D0FAD22A-8C9F-4314-9D8E-A5136DC2FFCF}" srcOrd="0" destOrd="0" presId="urn:microsoft.com/office/officeart/2005/8/layout/chevron2"/>
    <dgm:cxn modelId="{E9CB3AE3-13BB-4B64-AE8D-84B03B10EF08}" srcId="{69D24310-2651-4C37-9928-DA560C945524}" destId="{8ECAD098-EBEF-49A9-BBF2-7E16B17A9F9F}" srcOrd="4" destOrd="0" parTransId="{794B43DD-F6BE-4709-90AA-6A8B96C09AD7}" sibTransId="{954D5E32-D0B3-49ED-B56D-1F11040E62C8}"/>
    <dgm:cxn modelId="{11044AE3-D824-4BD9-AD60-082873ECDD52}" type="presOf" srcId="{ACE522FA-9458-4149-8968-72DDDB164D70}" destId="{B2CCC693-7A2C-4F62-B3CA-C0F922D77DD2}" srcOrd="0" destOrd="0" presId="urn:microsoft.com/office/officeart/2005/8/layout/chevron2"/>
    <dgm:cxn modelId="{B51EB8EA-62C3-4B25-B117-BA8C09002DED}" type="presOf" srcId="{DE4AE86E-46C4-4F9E-BDF2-5B7C1FF50261}" destId="{92EA4B68-49D0-457D-9F8B-6466E0B20379}" srcOrd="0" destOrd="0" presId="urn:microsoft.com/office/officeart/2005/8/layout/chevron2"/>
    <dgm:cxn modelId="{64EBDAED-F4F5-49EF-9D89-5CF82E99CEAD}" srcId="{8ECAD098-EBEF-49A9-BBF2-7E16B17A9F9F}" destId="{237F4E86-0ADF-4E1C-9A00-81ACB5C334AB}" srcOrd="0" destOrd="0" parTransId="{B213839A-88B4-49C1-90C5-3B4B6E46B03C}" sibTransId="{50D1E1CB-452A-404A-9B1B-69B9A7E655FF}"/>
    <dgm:cxn modelId="{35B6C1FC-026B-4D7C-B975-4556BBE17467}" type="presOf" srcId="{28E5378D-B209-41AB-80A3-276EE33CDF16}" destId="{A0C87BB0-E3D6-489C-B69F-05A576477807}" srcOrd="0" destOrd="0" presId="urn:microsoft.com/office/officeart/2005/8/layout/chevron2"/>
    <dgm:cxn modelId="{F514CB02-03F7-43FA-B777-6A00D35DE58F}" type="presParOf" srcId="{26D59208-4D04-4249-9A5B-0E44179593F4}" destId="{DDAC6848-C779-406B-B9B6-06C2FAC9AF4A}" srcOrd="0" destOrd="0" presId="urn:microsoft.com/office/officeart/2005/8/layout/chevron2"/>
    <dgm:cxn modelId="{3630A51E-6D98-4BFA-9536-A7212FF25F7E}" type="presParOf" srcId="{DDAC6848-C779-406B-B9B6-06C2FAC9AF4A}" destId="{A0C87BB0-E3D6-489C-B69F-05A576477807}" srcOrd="0" destOrd="0" presId="urn:microsoft.com/office/officeart/2005/8/layout/chevron2"/>
    <dgm:cxn modelId="{8BA44496-2C91-4DCE-841C-631E16E89E8E}" type="presParOf" srcId="{DDAC6848-C779-406B-B9B6-06C2FAC9AF4A}" destId="{42BB955F-2138-4AD5-A82A-ED6CD287B352}" srcOrd="1" destOrd="0" presId="urn:microsoft.com/office/officeart/2005/8/layout/chevron2"/>
    <dgm:cxn modelId="{79195EC4-10C4-4ADC-B4D8-1B4D4CB4E362}" type="presParOf" srcId="{26D59208-4D04-4249-9A5B-0E44179593F4}" destId="{035B1763-66D7-4172-9B46-CDE85E27E6DD}" srcOrd="1" destOrd="0" presId="urn:microsoft.com/office/officeart/2005/8/layout/chevron2"/>
    <dgm:cxn modelId="{5786DE18-AF90-407F-B05F-E7C04A5326EC}" type="presParOf" srcId="{26D59208-4D04-4249-9A5B-0E44179593F4}" destId="{5DA984B8-E14F-4E97-A845-B41EA2FA829C}" srcOrd="2" destOrd="0" presId="urn:microsoft.com/office/officeart/2005/8/layout/chevron2"/>
    <dgm:cxn modelId="{882489D0-7567-4366-B0FB-F22BFDE6F686}" type="presParOf" srcId="{5DA984B8-E14F-4E97-A845-B41EA2FA829C}" destId="{E75BDA95-3D3B-4FD0-AAA0-20466A3DC618}" srcOrd="0" destOrd="0" presId="urn:microsoft.com/office/officeart/2005/8/layout/chevron2"/>
    <dgm:cxn modelId="{57104F90-CB0C-4B76-B884-866D9065D026}" type="presParOf" srcId="{5DA984B8-E14F-4E97-A845-B41EA2FA829C}" destId="{00FD8747-E206-4DD7-B4A9-EA7E57DB968D}" srcOrd="1" destOrd="0" presId="urn:microsoft.com/office/officeart/2005/8/layout/chevron2"/>
    <dgm:cxn modelId="{F880B855-B096-4639-B5C6-029DFA1C83F1}" type="presParOf" srcId="{26D59208-4D04-4249-9A5B-0E44179593F4}" destId="{BE728E9C-A0A9-4ABB-84CE-F30E3CEAC08E}" srcOrd="3" destOrd="0" presId="urn:microsoft.com/office/officeart/2005/8/layout/chevron2"/>
    <dgm:cxn modelId="{B2B6BC93-519C-4FE0-9D3E-02F7AFF46F18}" type="presParOf" srcId="{26D59208-4D04-4249-9A5B-0E44179593F4}" destId="{FCF6FD81-9EE2-420B-9FE2-9E86557104BE}" srcOrd="4" destOrd="0" presId="urn:microsoft.com/office/officeart/2005/8/layout/chevron2"/>
    <dgm:cxn modelId="{2796273D-CE13-41B7-B57E-814DB8C61A20}" type="presParOf" srcId="{FCF6FD81-9EE2-420B-9FE2-9E86557104BE}" destId="{7385FA8E-3D6E-4B90-BACB-062577514DB6}" srcOrd="0" destOrd="0" presId="urn:microsoft.com/office/officeart/2005/8/layout/chevron2"/>
    <dgm:cxn modelId="{08FC2091-6C3E-459E-A75B-3E8189FB146B}" type="presParOf" srcId="{FCF6FD81-9EE2-420B-9FE2-9E86557104BE}" destId="{7CEE71DF-5BE5-4C0E-8FEC-D106A8C43702}" srcOrd="1" destOrd="0" presId="urn:microsoft.com/office/officeart/2005/8/layout/chevron2"/>
    <dgm:cxn modelId="{D933392C-647D-43FC-8B9C-D5C4AB6EC6AF}" type="presParOf" srcId="{26D59208-4D04-4249-9A5B-0E44179593F4}" destId="{A2A31B8B-A536-41AC-AF9A-D37B735DCA68}" srcOrd="5" destOrd="0" presId="urn:microsoft.com/office/officeart/2005/8/layout/chevron2"/>
    <dgm:cxn modelId="{67950B7C-A0E2-44FE-8551-207EECD072E1}" type="presParOf" srcId="{26D59208-4D04-4249-9A5B-0E44179593F4}" destId="{6BF7007A-C423-488F-9ACE-C84F9FFC05C2}" srcOrd="6" destOrd="0" presId="urn:microsoft.com/office/officeart/2005/8/layout/chevron2"/>
    <dgm:cxn modelId="{7DC77675-6DB2-46C3-9E86-37A343A0A98E}" type="presParOf" srcId="{6BF7007A-C423-488F-9ACE-C84F9FFC05C2}" destId="{D0FAD22A-8C9F-4314-9D8E-A5136DC2FFCF}" srcOrd="0" destOrd="0" presId="urn:microsoft.com/office/officeart/2005/8/layout/chevron2"/>
    <dgm:cxn modelId="{7629ED74-D17E-470B-8A54-128B6A0C33E0}" type="presParOf" srcId="{6BF7007A-C423-488F-9ACE-C84F9FFC05C2}" destId="{B2CCC693-7A2C-4F62-B3CA-C0F922D77DD2}" srcOrd="1" destOrd="0" presId="urn:microsoft.com/office/officeart/2005/8/layout/chevron2"/>
    <dgm:cxn modelId="{74B00A15-97CD-4CE7-8AD9-E51CA4412C9F}" type="presParOf" srcId="{26D59208-4D04-4249-9A5B-0E44179593F4}" destId="{BFB230FB-37EA-410A-BCDB-CF09A348232B}" srcOrd="7" destOrd="0" presId="urn:microsoft.com/office/officeart/2005/8/layout/chevron2"/>
    <dgm:cxn modelId="{262A5E6D-9D6D-4D7A-9A8C-108DDB0F3BA2}" type="presParOf" srcId="{26D59208-4D04-4249-9A5B-0E44179593F4}" destId="{E7096265-8A76-44AB-BBD6-18F477BD10B3}" srcOrd="8" destOrd="0" presId="urn:microsoft.com/office/officeart/2005/8/layout/chevron2"/>
    <dgm:cxn modelId="{9748384A-4EDA-421B-81C3-ED483689B8A1}" type="presParOf" srcId="{E7096265-8A76-44AB-BBD6-18F477BD10B3}" destId="{2C4B0E3A-A5EC-4F29-B1BE-2E18BE6EAD10}" srcOrd="0" destOrd="0" presId="urn:microsoft.com/office/officeart/2005/8/layout/chevron2"/>
    <dgm:cxn modelId="{975B481D-B7B7-45BA-99C9-B730A2EC5CD9}" type="presParOf" srcId="{E7096265-8A76-44AB-BBD6-18F477BD10B3}" destId="{9B8F4729-9B85-450A-B145-3B81CEF83DB0}" srcOrd="1" destOrd="0" presId="urn:microsoft.com/office/officeart/2005/8/layout/chevron2"/>
    <dgm:cxn modelId="{53D2F11B-9ADF-49F0-9EF7-71CEF76AD80A}" type="presParOf" srcId="{26D59208-4D04-4249-9A5B-0E44179593F4}" destId="{A9418EDD-E07B-446F-9D4B-021D88BC912D}" srcOrd="9" destOrd="0" presId="urn:microsoft.com/office/officeart/2005/8/layout/chevron2"/>
    <dgm:cxn modelId="{FEB12DE9-EFF7-4B66-BFE8-D5078DE05F8F}" type="presParOf" srcId="{26D59208-4D04-4249-9A5B-0E44179593F4}" destId="{1D7739B5-8841-4BBF-AF38-55DA04B072ED}" srcOrd="10" destOrd="0" presId="urn:microsoft.com/office/officeart/2005/8/layout/chevron2"/>
    <dgm:cxn modelId="{CF902B16-66CC-4CDE-886F-F8773E88A2D3}" type="presParOf" srcId="{1D7739B5-8841-4BBF-AF38-55DA04B072ED}" destId="{92EA4B68-49D0-457D-9F8B-6466E0B20379}" srcOrd="0" destOrd="0" presId="urn:microsoft.com/office/officeart/2005/8/layout/chevron2"/>
    <dgm:cxn modelId="{9B06703B-C3DC-4F67-8431-1D266ECBB61A}" type="presParOf" srcId="{1D7739B5-8841-4BBF-AF38-55DA04B072ED}" destId="{60A1F5CE-44BE-4F33-BE7A-EE35660F68CA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0C87BB0-E3D6-489C-B69F-05A576477807}">
      <dsp:nvSpPr>
        <dsp:cNvPr id="0" name=""/>
        <dsp:cNvSpPr/>
      </dsp:nvSpPr>
      <dsp:spPr>
        <a:xfrm rot="5400000">
          <a:off x="-115242" y="117301"/>
          <a:ext cx="768285" cy="537799"/>
        </a:xfrm>
        <a:prstGeom prst="chevron">
          <a:avLst/>
        </a:prstGeom>
        <a:solidFill>
          <a:schemeClr val="accent2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CO" sz="1500" kern="1200" dirty="0">
            <a:solidFill>
              <a:srgbClr val="4E4D4D"/>
            </a:solidFill>
          </a:endParaRPr>
        </a:p>
      </dsp:txBody>
      <dsp:txXfrm rot="-5400000">
        <a:off x="2" y="270958"/>
        <a:ext cx="537799" cy="230486"/>
      </dsp:txXfrm>
    </dsp:sp>
    <dsp:sp modelId="{42BB955F-2138-4AD5-A82A-ED6CD287B352}">
      <dsp:nvSpPr>
        <dsp:cNvPr id="0" name=""/>
        <dsp:cNvSpPr/>
      </dsp:nvSpPr>
      <dsp:spPr>
        <a:xfrm rot="5400000">
          <a:off x="4083207" y="-3543349"/>
          <a:ext cx="499385" cy="759020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464" tIns="13970" rIns="13970" bIns="13970" numCol="1" spcCol="1270" anchor="ctr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CO" sz="2200" kern="1200" dirty="0">
              <a:solidFill>
                <a:srgbClr val="4E4D4D"/>
              </a:solidFill>
            </a:rPr>
            <a:t>Presentación de la solicitud</a:t>
          </a:r>
        </a:p>
      </dsp:txBody>
      <dsp:txXfrm rot="-5400000">
        <a:off x="537800" y="26436"/>
        <a:ext cx="7565822" cy="450629"/>
      </dsp:txXfrm>
    </dsp:sp>
    <dsp:sp modelId="{E75BDA95-3D3B-4FD0-AAA0-20466A3DC618}">
      <dsp:nvSpPr>
        <dsp:cNvPr id="0" name=""/>
        <dsp:cNvSpPr/>
      </dsp:nvSpPr>
      <dsp:spPr>
        <a:xfrm rot="5400000">
          <a:off x="-115242" y="785538"/>
          <a:ext cx="768285" cy="537799"/>
        </a:xfrm>
        <a:prstGeom prst="chevron">
          <a:avLst/>
        </a:prstGeom>
        <a:solidFill>
          <a:schemeClr val="accent2">
            <a:alpha val="90000"/>
            <a:hueOff val="0"/>
            <a:satOff val="0"/>
            <a:lumOff val="0"/>
            <a:alphaOff val="-8000"/>
          </a:schemeClr>
        </a:solidFill>
        <a:ln w="12700" cap="flat" cmpd="sng" algn="ctr">
          <a:solidFill>
            <a:schemeClr val="accent2">
              <a:alpha val="90000"/>
              <a:hueOff val="0"/>
              <a:satOff val="0"/>
              <a:lumOff val="0"/>
              <a:alphaOff val="-8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500" kern="1200" dirty="0">
              <a:solidFill>
                <a:srgbClr val="4E4D4D"/>
              </a:solidFill>
            </a:rPr>
            <a:t> </a:t>
          </a:r>
        </a:p>
      </dsp:txBody>
      <dsp:txXfrm rot="-5400000">
        <a:off x="2" y="939195"/>
        <a:ext cx="537799" cy="230486"/>
      </dsp:txXfrm>
    </dsp:sp>
    <dsp:sp modelId="{00FD8747-E206-4DD7-B4A9-EA7E57DB968D}">
      <dsp:nvSpPr>
        <dsp:cNvPr id="0" name=""/>
        <dsp:cNvSpPr/>
      </dsp:nvSpPr>
      <dsp:spPr>
        <a:xfrm rot="5400000">
          <a:off x="4083207" y="-2875111"/>
          <a:ext cx="499385" cy="759020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alpha val="90000"/>
              <a:hueOff val="0"/>
              <a:satOff val="0"/>
              <a:lumOff val="0"/>
              <a:alphaOff val="-8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464" tIns="13970" rIns="13970" bIns="13970" numCol="1" spcCol="1270" anchor="ctr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CO" sz="2200" kern="1200" dirty="0">
              <a:solidFill>
                <a:srgbClr val="4E4D4D"/>
              </a:solidFill>
            </a:rPr>
            <a:t>Completitud de la solicitud</a:t>
          </a:r>
        </a:p>
      </dsp:txBody>
      <dsp:txXfrm rot="-5400000">
        <a:off x="537800" y="694674"/>
        <a:ext cx="7565822" cy="450629"/>
      </dsp:txXfrm>
    </dsp:sp>
    <dsp:sp modelId="{7385FA8E-3D6E-4B90-BACB-062577514DB6}">
      <dsp:nvSpPr>
        <dsp:cNvPr id="0" name=""/>
        <dsp:cNvSpPr/>
      </dsp:nvSpPr>
      <dsp:spPr>
        <a:xfrm rot="5400000">
          <a:off x="-115242" y="1453776"/>
          <a:ext cx="768285" cy="537799"/>
        </a:xfrm>
        <a:prstGeom prst="chevron">
          <a:avLst/>
        </a:prstGeom>
        <a:solidFill>
          <a:schemeClr val="accent2">
            <a:alpha val="90000"/>
            <a:hueOff val="0"/>
            <a:satOff val="0"/>
            <a:lumOff val="0"/>
            <a:alphaOff val="-16000"/>
          </a:schemeClr>
        </a:solidFill>
        <a:ln w="12700" cap="flat" cmpd="sng" algn="ctr">
          <a:solidFill>
            <a:schemeClr val="accent2">
              <a:alpha val="90000"/>
              <a:hueOff val="0"/>
              <a:satOff val="0"/>
              <a:lumOff val="0"/>
              <a:alphaOff val="-16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500" kern="1200" dirty="0">
              <a:solidFill>
                <a:srgbClr val="4E4D4D"/>
              </a:solidFill>
            </a:rPr>
            <a:t> </a:t>
          </a:r>
        </a:p>
      </dsp:txBody>
      <dsp:txXfrm rot="-5400000">
        <a:off x="2" y="1607433"/>
        <a:ext cx="537799" cy="230486"/>
      </dsp:txXfrm>
    </dsp:sp>
    <dsp:sp modelId="{7CEE71DF-5BE5-4C0E-8FEC-D106A8C43702}">
      <dsp:nvSpPr>
        <dsp:cNvPr id="0" name=""/>
        <dsp:cNvSpPr/>
      </dsp:nvSpPr>
      <dsp:spPr>
        <a:xfrm rot="5400000">
          <a:off x="4083207" y="-2206873"/>
          <a:ext cx="499385" cy="759020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alpha val="90000"/>
              <a:hueOff val="0"/>
              <a:satOff val="0"/>
              <a:lumOff val="0"/>
              <a:alphaOff val="-16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464" tIns="13970" rIns="13970" bIns="13970" numCol="1" spcCol="1270" anchor="ctr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CO" sz="2200" kern="1200" dirty="0">
              <a:solidFill>
                <a:srgbClr val="4E4D4D"/>
              </a:solidFill>
            </a:rPr>
            <a:t>Auto de inicio</a:t>
          </a:r>
        </a:p>
      </dsp:txBody>
      <dsp:txXfrm rot="-5400000">
        <a:off x="537800" y="1362912"/>
        <a:ext cx="7565822" cy="450629"/>
      </dsp:txXfrm>
    </dsp:sp>
    <dsp:sp modelId="{D0FAD22A-8C9F-4314-9D8E-A5136DC2FFCF}">
      <dsp:nvSpPr>
        <dsp:cNvPr id="0" name=""/>
        <dsp:cNvSpPr/>
      </dsp:nvSpPr>
      <dsp:spPr>
        <a:xfrm rot="5400000">
          <a:off x="-115242" y="2122013"/>
          <a:ext cx="768285" cy="537799"/>
        </a:xfrm>
        <a:prstGeom prst="chevron">
          <a:avLst/>
        </a:prstGeom>
        <a:solidFill>
          <a:schemeClr val="accent2">
            <a:alpha val="90000"/>
            <a:hueOff val="0"/>
            <a:satOff val="0"/>
            <a:lumOff val="0"/>
            <a:alphaOff val="-24000"/>
          </a:schemeClr>
        </a:solidFill>
        <a:ln w="12700" cap="flat" cmpd="sng" algn="ctr">
          <a:solidFill>
            <a:schemeClr val="accent2">
              <a:alpha val="90000"/>
              <a:hueOff val="0"/>
              <a:satOff val="0"/>
              <a:lumOff val="0"/>
              <a:alphaOff val="-24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CO" sz="1500" kern="1200" dirty="0">
            <a:solidFill>
              <a:srgbClr val="4E4D4D"/>
            </a:solidFill>
          </a:endParaRPr>
        </a:p>
      </dsp:txBody>
      <dsp:txXfrm rot="-5400000">
        <a:off x="2" y="2275670"/>
        <a:ext cx="537799" cy="230486"/>
      </dsp:txXfrm>
    </dsp:sp>
    <dsp:sp modelId="{B2CCC693-7A2C-4F62-B3CA-C0F922D77DD2}">
      <dsp:nvSpPr>
        <dsp:cNvPr id="0" name=""/>
        <dsp:cNvSpPr/>
      </dsp:nvSpPr>
      <dsp:spPr>
        <a:xfrm rot="5400000">
          <a:off x="4083207" y="-1538636"/>
          <a:ext cx="499385" cy="759020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alpha val="90000"/>
              <a:hueOff val="0"/>
              <a:satOff val="0"/>
              <a:lumOff val="0"/>
              <a:alphaOff val="-24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464" tIns="13970" rIns="13970" bIns="13970" numCol="1" spcCol="1270" anchor="ctr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CO" sz="2200" kern="1200" dirty="0">
              <a:solidFill>
                <a:srgbClr val="4E4D4D"/>
              </a:solidFill>
            </a:rPr>
            <a:t>Análisis de la solicitud – Periodo probatorio</a:t>
          </a:r>
        </a:p>
      </dsp:txBody>
      <dsp:txXfrm rot="-5400000">
        <a:off x="537800" y="2031149"/>
        <a:ext cx="7565822" cy="450629"/>
      </dsp:txXfrm>
    </dsp:sp>
    <dsp:sp modelId="{2C4B0E3A-A5EC-4F29-B1BE-2E18BE6EAD10}">
      <dsp:nvSpPr>
        <dsp:cNvPr id="0" name=""/>
        <dsp:cNvSpPr/>
      </dsp:nvSpPr>
      <dsp:spPr>
        <a:xfrm rot="5400000">
          <a:off x="-115242" y="2790251"/>
          <a:ext cx="768285" cy="537799"/>
        </a:xfrm>
        <a:prstGeom prst="chevron">
          <a:avLst/>
        </a:prstGeom>
        <a:solidFill>
          <a:schemeClr val="accent2">
            <a:alpha val="90000"/>
            <a:hueOff val="0"/>
            <a:satOff val="0"/>
            <a:lumOff val="0"/>
            <a:alphaOff val="-32000"/>
          </a:schemeClr>
        </a:solidFill>
        <a:ln w="12700" cap="flat" cmpd="sng" algn="ctr">
          <a:solidFill>
            <a:schemeClr val="accent2">
              <a:alpha val="90000"/>
              <a:hueOff val="0"/>
              <a:satOff val="0"/>
              <a:lumOff val="0"/>
              <a:alphaOff val="-32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CO" sz="1500" kern="1200" dirty="0">
            <a:solidFill>
              <a:srgbClr val="4E4D4D"/>
            </a:solidFill>
          </a:endParaRPr>
        </a:p>
      </dsp:txBody>
      <dsp:txXfrm rot="-5400000">
        <a:off x="2" y="2943908"/>
        <a:ext cx="537799" cy="230486"/>
      </dsp:txXfrm>
    </dsp:sp>
    <dsp:sp modelId="{9B8F4729-9B85-450A-B145-3B81CEF83DB0}">
      <dsp:nvSpPr>
        <dsp:cNvPr id="0" name=""/>
        <dsp:cNvSpPr/>
      </dsp:nvSpPr>
      <dsp:spPr>
        <a:xfrm rot="5400000">
          <a:off x="4083207" y="-870398"/>
          <a:ext cx="499385" cy="759020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alpha val="90000"/>
              <a:hueOff val="0"/>
              <a:satOff val="0"/>
              <a:lumOff val="0"/>
              <a:alphaOff val="-32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464" tIns="13970" rIns="13970" bIns="13970" numCol="1" spcCol="1270" anchor="ctr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CO" sz="2200" kern="1200" dirty="0">
              <a:solidFill>
                <a:srgbClr val="4E4D4D"/>
              </a:solidFill>
            </a:rPr>
            <a:t>Comité de Expertos y Sesión CREG</a:t>
          </a:r>
        </a:p>
      </dsp:txBody>
      <dsp:txXfrm rot="-5400000">
        <a:off x="537800" y="2699387"/>
        <a:ext cx="7565822" cy="450629"/>
      </dsp:txXfrm>
    </dsp:sp>
    <dsp:sp modelId="{92EA4B68-49D0-457D-9F8B-6466E0B20379}">
      <dsp:nvSpPr>
        <dsp:cNvPr id="0" name=""/>
        <dsp:cNvSpPr/>
      </dsp:nvSpPr>
      <dsp:spPr>
        <a:xfrm rot="5400000">
          <a:off x="-115242" y="3458489"/>
          <a:ext cx="768285" cy="537799"/>
        </a:xfrm>
        <a:prstGeom prst="chevron">
          <a:avLst/>
        </a:prstGeom>
        <a:solidFill>
          <a:schemeClr val="accent2">
            <a:alpha val="90000"/>
            <a:hueOff val="0"/>
            <a:satOff val="0"/>
            <a:lumOff val="0"/>
            <a:alphaOff val="-40000"/>
          </a:schemeClr>
        </a:solidFill>
        <a:ln w="12700" cap="flat" cmpd="sng" algn="ctr">
          <a:solidFill>
            <a:schemeClr val="accent2">
              <a:alpha val="90000"/>
              <a:hueOff val="0"/>
              <a:satOff val="0"/>
              <a:lumOff val="0"/>
              <a:alphaOff val="-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CO" sz="1500" kern="1200" dirty="0">
            <a:solidFill>
              <a:srgbClr val="4E4D4D"/>
            </a:solidFill>
          </a:endParaRPr>
        </a:p>
      </dsp:txBody>
      <dsp:txXfrm rot="-5400000">
        <a:off x="2" y="3612146"/>
        <a:ext cx="537799" cy="230486"/>
      </dsp:txXfrm>
    </dsp:sp>
    <dsp:sp modelId="{60A1F5CE-44BE-4F33-BE7A-EE35660F68CA}">
      <dsp:nvSpPr>
        <dsp:cNvPr id="0" name=""/>
        <dsp:cNvSpPr/>
      </dsp:nvSpPr>
      <dsp:spPr>
        <a:xfrm rot="5400000">
          <a:off x="4083207" y="-202161"/>
          <a:ext cx="499385" cy="759020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alpha val="90000"/>
              <a:hueOff val="0"/>
              <a:satOff val="0"/>
              <a:lumOff val="0"/>
              <a:alphaOff val="-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464" tIns="13970" rIns="13970" bIns="13970" numCol="1" spcCol="1270" anchor="ctr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CO" sz="2200" kern="1200" dirty="0">
              <a:solidFill>
                <a:srgbClr val="4E4D4D"/>
              </a:solidFill>
            </a:rPr>
            <a:t>Notificación del acto administrativo</a:t>
          </a:r>
        </a:p>
      </dsp:txBody>
      <dsp:txXfrm rot="-5400000">
        <a:off x="537800" y="3367624"/>
        <a:ext cx="7565822" cy="45062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>
            <a:extLst>
              <a:ext uri="{FF2B5EF4-FFF2-40B4-BE49-F238E27FC236}">
                <a16:creationId xmlns:a16="http://schemas.microsoft.com/office/drawing/2014/main" id="{7DE8F55E-3564-59E0-6AB4-0A68F599327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F2C491CA-AD82-21DA-B6AF-104C3C649271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65CE21-4FFD-43E4-9BE1-44B69E389DE4}" type="datetimeFigureOut">
              <a:rPr lang="es-CO" smtClean="0"/>
              <a:t>13/06/2024</a:t>
            </a:fld>
            <a:endParaRPr lang="es-CO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84018EA8-D50D-6048-06A1-98CC923A5FF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9F885154-3EB1-CC47-4591-C970E8A909C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5897CF-0428-44F3-9C91-0685A4FB6EB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9006162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EBC660-2DF8-4371-B414-BDC55B6E9F2C}" type="datetimeFigureOut">
              <a:rPr lang="es-CO" smtClean="0"/>
              <a:t>13/06/2024</a:t>
            </a:fld>
            <a:endParaRPr lang="es-CO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B59FAA-8A07-4A5D-A54E-95C0545AB0D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2554763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CO" dirty="0"/>
              <a:t>Hablar del aumento del GLP por redes</a:t>
            </a:r>
          </a:p>
          <a:p>
            <a:r>
              <a:rPr lang="es-CO" dirty="0"/>
              <a:t>En 10 años pasamos de:</a:t>
            </a:r>
          </a:p>
          <a:p>
            <a:r>
              <a:rPr lang="es-CO" dirty="0"/>
              <a:t>10 a 29 empresas</a:t>
            </a:r>
          </a:p>
          <a:p>
            <a:r>
              <a:rPr lang="es-CO" dirty="0"/>
              <a:t>40 </a:t>
            </a:r>
            <a:r>
              <a:rPr lang="es-CO" dirty="0" err="1"/>
              <a:t>aprox</a:t>
            </a:r>
            <a:r>
              <a:rPr lang="es-CO" dirty="0"/>
              <a:t> a 150 </a:t>
            </a:r>
            <a:r>
              <a:rPr lang="es-CO" dirty="0" err="1"/>
              <a:t>aprox</a:t>
            </a:r>
            <a:r>
              <a:rPr lang="es-CO" dirty="0"/>
              <a:t> mercados</a:t>
            </a:r>
          </a:p>
          <a:p>
            <a:r>
              <a:rPr lang="es-CO" dirty="0"/>
              <a:t>32.000 a 275.000 usuarios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AB59FAA-8A07-4A5D-A54E-95C0545AB0D1}" type="slidenum">
              <a:rPr lang="es-CO" smtClean="0"/>
              <a:t>3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14627833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AB59FAA-8A07-4A5D-A54E-95C0545AB0D1}" type="slidenum">
              <a:rPr lang="es-CO" smtClean="0"/>
              <a:t>15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0208020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AB59FAA-8A07-4A5D-A54E-95C0545AB0D1}" type="slidenum">
              <a:rPr lang="es-CO" smtClean="0"/>
              <a:t>16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2982822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AB59FAA-8A07-4A5D-A54E-95C0545AB0D1}" type="slidenum">
              <a:rPr lang="es-CO" smtClean="0"/>
              <a:t>17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0796061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AB59FAA-8A07-4A5D-A54E-95C0545AB0D1}" type="slidenum">
              <a:rPr lang="es-CO" smtClean="0"/>
              <a:t>18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423814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CO" dirty="0"/>
              <a:t>Qué es un mercado?</a:t>
            </a:r>
          </a:p>
          <a:p>
            <a:r>
              <a:rPr lang="es-CO" dirty="0"/>
              <a:t>Tipos de mercado metodología, nos vamos a enfocar en los nuevos.</a:t>
            </a:r>
          </a:p>
          <a:p>
            <a:r>
              <a:rPr lang="es-CO" dirty="0"/>
              <a:t>Definición mercado nuevo</a:t>
            </a:r>
          </a:p>
          <a:p>
            <a:r>
              <a:rPr lang="es-CO" dirty="0"/>
              <a:t>Explicar que los cargos aplican para todo el municipio (urbana y rural)</a:t>
            </a:r>
          </a:p>
          <a:p>
            <a:r>
              <a:rPr lang="es-CO" dirty="0"/>
              <a:t>Caso excepcional: mercados especiales</a:t>
            </a:r>
          </a:p>
          <a:p>
            <a:endParaRPr lang="es-CO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AB59FAA-8A07-4A5D-A54E-95C0545AB0D1}" type="slidenum">
              <a:rPr lang="es-CO" smtClean="0"/>
              <a:t>4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7080344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s-CO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s-CO" dirty="0"/>
          </a:p>
          <a:p>
            <a:endParaRPr lang="es-CO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AB59FAA-8A07-4A5D-A54E-95C0545AB0D1}" type="slidenum">
              <a:rPr lang="es-CO" smtClean="0"/>
              <a:t>8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04660340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AB59FAA-8A07-4A5D-A54E-95C0545AB0D1}" type="slidenum">
              <a:rPr lang="es-CO" smtClean="0"/>
              <a:t>9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9275004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AB59FAA-8A07-4A5D-A54E-95C0545AB0D1}" type="slidenum">
              <a:rPr lang="es-CO" smtClean="0"/>
              <a:t>10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8069960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AB59FAA-8A07-4A5D-A54E-95C0545AB0D1}" type="slidenum">
              <a:rPr lang="es-CO" smtClean="0"/>
              <a:t>11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9167734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AB59FAA-8A07-4A5D-A54E-95C0545AB0D1}" type="slidenum">
              <a:rPr lang="es-CO" smtClean="0"/>
              <a:t>12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2138366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AB59FAA-8A07-4A5D-A54E-95C0545AB0D1}" type="slidenum">
              <a:rPr lang="es-CO" smtClean="0"/>
              <a:t>13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6051592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AB59FAA-8A07-4A5D-A54E-95C0545AB0D1}" type="slidenum">
              <a:rPr lang="es-CO" smtClean="0"/>
              <a:t>14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7982304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Imagen 11">
            <a:extLst>
              <a:ext uri="{FF2B5EF4-FFF2-40B4-BE49-F238E27FC236}">
                <a16:creationId xmlns:a16="http://schemas.microsoft.com/office/drawing/2014/main" id="{6805B226-F693-E23A-0AC6-0487A3BCF4D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-8100"/>
            <a:ext cx="12191733" cy="6858149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62C092A5-DE25-767F-031F-CE0639AC53C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dirty="0"/>
              <a:t>Haga clic para modificar el estilo de título del patrón</a:t>
            </a:r>
            <a:endParaRPr lang="es-CO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61259010-DBE2-D34D-D879-AC7A1D28336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28C31B2-286A-C9C4-E01D-E40D72576A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A6FAC-9192-436B-870E-80DDE60983C7}" type="datetimeFigureOut">
              <a:rPr lang="es-CO" smtClean="0"/>
              <a:t>13/06/2024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91D1DDB-6CC7-9360-8F7F-08FF87C5D7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EC3D685-36E9-396E-8492-722E755FAF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CBB0B-5D0C-43FE-9043-22172208F6F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152558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4911F9C-4982-DC10-47A7-6087D7976D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A2D4D84-B18F-DC4C-91BD-C2D2452F67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F14A5BCA-21FB-4F80-5D90-71B92FADA72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DC4DC66-6DB7-E14E-1352-1E2E2ED4ED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A6FAC-9192-436B-870E-80DDE60983C7}" type="datetimeFigureOut">
              <a:rPr lang="es-CO" smtClean="0"/>
              <a:t>13/06/2024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5AEA652-EF40-005F-FF90-AD253E40DB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E9AB725-99AA-BB55-8E39-F039EB14A8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CBB0B-5D0C-43FE-9043-22172208F6F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50964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9E65C95-5503-7D88-003E-0E2E5F9113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93AC4D1E-48F0-A1F3-F9C4-7B875CE887C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31F0E517-DE99-33E7-2751-3A45597C88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9892408-C707-58E8-CE35-B1C506B77F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A6FAC-9192-436B-870E-80DDE60983C7}" type="datetimeFigureOut">
              <a:rPr lang="es-CO" smtClean="0"/>
              <a:t>13/06/2024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65293AC-92C2-E7E4-0ECB-1F609042D4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5AB57530-0A48-7CB0-27F9-91E065538C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CBB0B-5D0C-43FE-9043-22172208F6F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526661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505C3E2-E170-9268-25A1-AE60BCD4A1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6FDC4665-0C8C-E09A-7C93-4DB3CB0A64F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863F176-85B0-9D54-437B-996F56A1D5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A6FAC-9192-436B-870E-80DDE60983C7}" type="datetimeFigureOut">
              <a:rPr lang="es-CO" smtClean="0"/>
              <a:t>13/06/2024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D9FF4C6-8C08-CBB4-3CE2-59E6FA53D1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DD7E2D5-E6C7-D872-FB2D-BAF970486C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CBB0B-5D0C-43FE-9043-22172208F6F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52805457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2BAB6635-A1FA-05FB-BAB0-2B865D5253C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86005000-C67B-39FC-C963-1BE222E2F73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277B06B-FF69-1B1F-5058-EED75F49A9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A6FAC-9192-436B-870E-80DDE60983C7}" type="datetimeFigureOut">
              <a:rPr lang="es-CO" smtClean="0"/>
              <a:t>13/06/2024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A1E3432-7CD9-B690-69AF-9AB3EC20FD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0FBBF71-D1BB-B37A-0A5C-4B7A1432A5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CBB0B-5D0C-43FE-9043-22172208F6F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822654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AD64394-963E-D625-32AA-BDFC76B6E8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A6FAC-9192-436B-870E-80DDE60983C7}" type="datetimeFigureOut">
              <a:rPr lang="es-CO" smtClean="0"/>
              <a:t>13/06/2024</a:t>
            </a:fld>
            <a:endParaRPr lang="es-CO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C0F68054-34D7-9279-DFD5-715512BF4F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4916C35A-4761-CBE9-49AD-2C3A4928C1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CBB0B-5D0C-43FE-9043-22172208F6F8}" type="slidenum">
              <a:rPr lang="es-CO" smtClean="0"/>
              <a:t>‹Nº›</a:t>
            </a:fld>
            <a:endParaRPr lang="es-CO"/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3F03094B-3B2A-4C1A-84F1-903486D2D07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-150"/>
            <a:ext cx="12192000" cy="68582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4561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>
            <a:extLst>
              <a:ext uri="{FF2B5EF4-FFF2-40B4-BE49-F238E27FC236}">
                <a16:creationId xmlns:a16="http://schemas.microsoft.com/office/drawing/2014/main" id="{C4201D2B-7635-B428-D717-5BAA3AF3AB5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-150"/>
            <a:ext cx="12192000" cy="6858298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62C092A5-DE25-767F-031F-CE0639AC53C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61259010-DBE2-D34D-D879-AC7A1D28336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28C31B2-286A-C9C4-E01D-E40D72576A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A6FAC-9192-436B-870E-80DDE60983C7}" type="datetimeFigureOut">
              <a:rPr lang="es-CO" smtClean="0"/>
              <a:t>13/06/2024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91D1DDB-6CC7-9360-8F7F-08FF87C5D7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EC3D685-36E9-396E-8492-722E755FAF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CBB0B-5D0C-43FE-9043-22172208F6F8}" type="slidenum">
              <a:rPr lang="es-CO" smtClean="0"/>
              <a:t>‹Nº›</a:t>
            </a:fld>
            <a:endParaRPr lang="es-CO"/>
          </a:p>
        </p:txBody>
      </p:sp>
      <p:pic>
        <p:nvPicPr>
          <p:cNvPr id="15" name="Imagen 14">
            <a:extLst>
              <a:ext uri="{FF2B5EF4-FFF2-40B4-BE49-F238E27FC236}">
                <a16:creationId xmlns:a16="http://schemas.microsoft.com/office/drawing/2014/main" id="{48622B45-69E8-E654-F840-BE4E7739D6B5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66" y="0"/>
            <a:ext cx="12191733" cy="68581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22071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13D0CCB-4FFD-D76C-2516-7E388FCAB9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1E21056-E582-22D1-6201-8C5FC793E5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7EB76F7-CED7-0277-AFCB-6886CB518D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A6FAC-9192-436B-870E-80DDE60983C7}" type="datetimeFigureOut">
              <a:rPr lang="es-CO" smtClean="0"/>
              <a:t>13/06/2024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4C8B0CA-24C5-6F63-CBFA-9062B6F262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53FA383-2ECC-136F-2454-358FD4FC21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CBB0B-5D0C-43FE-9043-22172208F6F8}" type="slidenum">
              <a:rPr lang="es-CO" smtClean="0"/>
              <a:t>‹Nº›</a:t>
            </a:fld>
            <a:endParaRPr lang="es-CO"/>
          </a:p>
        </p:txBody>
      </p:sp>
      <p:pic>
        <p:nvPicPr>
          <p:cNvPr id="18" name="Imagen 17">
            <a:extLst>
              <a:ext uri="{FF2B5EF4-FFF2-40B4-BE49-F238E27FC236}">
                <a16:creationId xmlns:a16="http://schemas.microsoft.com/office/drawing/2014/main" id="{0AA5E922-FFBC-CB5C-4592-D312DD3455A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-150"/>
            <a:ext cx="12192000" cy="68582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2379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0A0128F-3548-EBBF-BD29-1EB1D24572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B611771-8F44-52FC-9741-53E17FE373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A0D0EFA-890A-CDAE-F1B6-CDA7C84A4B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A6FAC-9192-436B-870E-80DDE60983C7}" type="datetimeFigureOut">
              <a:rPr lang="es-CO" smtClean="0"/>
              <a:t>13/06/2024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903C958-22C5-59D4-D584-C88407A5F5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0441F80-8960-189A-2E8E-15505E6A0F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CBB0B-5D0C-43FE-9043-22172208F6F8}" type="slidenum">
              <a:rPr lang="es-CO" smtClean="0"/>
              <a:t>‹Nº›</a:t>
            </a:fld>
            <a:endParaRPr lang="es-CO"/>
          </a:p>
        </p:txBody>
      </p:sp>
      <p:pic>
        <p:nvPicPr>
          <p:cNvPr id="15" name="Imagen 14">
            <a:extLst>
              <a:ext uri="{FF2B5EF4-FFF2-40B4-BE49-F238E27FC236}">
                <a16:creationId xmlns:a16="http://schemas.microsoft.com/office/drawing/2014/main" id="{3B05C927-FCF5-0132-3B83-3AA55DB686B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66" y="0"/>
            <a:ext cx="12191733" cy="68581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69703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531F210-8371-C703-B82E-47C593C78A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B15A348-98B3-3879-5E17-CB0127E6485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88F33D3A-1132-9B1A-B962-CD60ABDB6F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1E0D49E-7178-69A3-8F58-4D4C48A6CE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A6FAC-9192-436B-870E-80DDE60983C7}" type="datetimeFigureOut">
              <a:rPr lang="es-CO" smtClean="0"/>
              <a:t>13/06/2024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2F5CC090-A935-39EC-1352-2703D7774C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9F37035-180E-0152-1228-EECA44274B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CBB0B-5D0C-43FE-9043-22172208F6F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266938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ECAB338-F339-66BE-83C6-7A3F6FECC9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O" dirty="0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9935FC1-EFEA-9E70-C955-E0F46AFA99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dirty="0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B52A0A90-FD8F-D098-9E3C-8B3903C7EAD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dirty="0"/>
              <a:t>Haga clic para modificar los estilos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s-CO" dirty="0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0F47486-611C-6371-6BFF-C8AADB90A80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25A5BFE2-9B56-F9FE-1317-1698B3D8A8E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758251A3-C7BF-3DF9-1006-6349C94FA1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A6FAC-9192-436B-870E-80DDE60983C7}" type="datetimeFigureOut">
              <a:rPr lang="es-CO" smtClean="0"/>
              <a:t>13/06/2024</a:t>
            </a:fld>
            <a:endParaRPr lang="es-CO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644687DF-C287-0B90-0384-AC46566F9D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EB92D22D-0268-7F05-56E0-5963F89C29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CBB0B-5D0C-43FE-9043-22172208F6F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573337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B5FE461-F01D-222B-4C7C-57D2AA8652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5CFB908D-19D2-F83C-4039-D58C06ECA8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A6FAC-9192-436B-870E-80DDE60983C7}" type="datetimeFigureOut">
              <a:rPr lang="es-CO" smtClean="0"/>
              <a:t>13/06/2024</a:t>
            </a:fld>
            <a:endParaRPr lang="es-CO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877D68EF-BFF2-A72E-07EE-5E72D7A474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538FE25A-BF2A-CF99-7E87-C956434B72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CBB0B-5D0C-43FE-9043-22172208F6F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2714246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DB9DC9B7-1E4F-7D26-4BD7-745061F4E2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A6FAC-9192-436B-870E-80DDE60983C7}" type="datetimeFigureOut">
              <a:rPr lang="es-CO" smtClean="0"/>
              <a:t>13/06/2024</a:t>
            </a:fld>
            <a:endParaRPr lang="es-CO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9F5816B9-11D6-2A5A-0FD1-DB0FC94DB7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D3A788D0-F4D3-2B6C-9239-17F58235B6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CBB0B-5D0C-43FE-9043-22172208F6F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62749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CF842174-351A-5C35-E775-1CDC59E177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dirty="0"/>
              <a:t>Haga clic para modificar el estilo de título del patrón</a:t>
            </a:r>
            <a:endParaRPr lang="es-CO" dirty="0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5D2E68F-9A0D-D89E-ED06-73EDB9E63B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dirty="0"/>
              <a:t>Haga clic para modificar los estilos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s-CO" dirty="0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0A95696-420C-C45E-6F3E-ED258E8D8B8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6A6FAC-9192-436B-870E-80DDE60983C7}" type="datetimeFigureOut">
              <a:rPr lang="es-CO" smtClean="0"/>
              <a:t>13/06/2024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BEF4216-2A8E-0656-28FD-6CAD51853C5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6FEC2FF-6B1B-D345-F657-95FAADED47F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4CBB0B-5D0C-43FE-9043-22172208F6F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260689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1" r:id="rId2"/>
    <p:sldLayoutId id="2147483660" r:id="rId3"/>
    <p:sldLayoutId id="2147483651" r:id="rId4"/>
    <p:sldLayoutId id="2147483650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0.sv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0.sv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0.sv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0.sv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0.sv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4" Type="http://schemas.openxmlformats.org/officeDocument/2006/relationships/image" Target="../media/image10.sv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0.sv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0.sv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reg.gov.co/" TargetMode="External"/><Relationship Id="rId7" Type="http://schemas.openxmlformats.org/officeDocument/2006/relationships/image" Target="../media/image15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5" Type="http://schemas.openxmlformats.org/officeDocument/2006/relationships/image" Target="../media/image13.svg"/><Relationship Id="rId4" Type="http://schemas.openxmlformats.org/officeDocument/2006/relationships/image" Target="../media/image1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8.sv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0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 descr="Imagen que contiene Logotipo&#10;&#10;Descripción generada automáticamente">
            <a:extLst>
              <a:ext uri="{FF2B5EF4-FFF2-40B4-BE49-F238E27FC236}">
                <a16:creationId xmlns:a16="http://schemas.microsoft.com/office/drawing/2014/main" id="{7A29EC56-9059-B9C8-43D3-D65007F380DD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74268" y="2807501"/>
            <a:ext cx="2218975" cy="12429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80961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ítulo 9">
            <a:extLst>
              <a:ext uri="{FF2B5EF4-FFF2-40B4-BE49-F238E27FC236}">
                <a16:creationId xmlns:a16="http://schemas.microsoft.com/office/drawing/2014/main" id="{88BF1C09-BC0F-80CB-8123-2F83C6815000}"/>
              </a:ext>
            </a:extLst>
          </p:cNvPr>
          <p:cNvSpPr txBox="1">
            <a:spLocks/>
          </p:cNvSpPr>
          <p:nvPr/>
        </p:nvSpPr>
        <p:spPr>
          <a:xfrm>
            <a:off x="955039" y="1128014"/>
            <a:ext cx="10836904" cy="48910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s-ES" sz="3200" b="1" dirty="0">
                <a:solidFill>
                  <a:srgbClr val="4E4D4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ea"/>
                <a:cs typeface="Calibri" panose="020F0502020204030204" pitchFamily="34" charset="0"/>
              </a:rPr>
              <a:t>5. Información del proyecto</a:t>
            </a:r>
            <a:endParaRPr lang="es-CO" sz="3200" b="1" dirty="0">
              <a:solidFill>
                <a:srgbClr val="4E4D4D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3" name="Gráfico 2" descr="Búsqueda de carpetas con relleno sólido">
            <a:extLst>
              <a:ext uri="{FF2B5EF4-FFF2-40B4-BE49-F238E27FC236}">
                <a16:creationId xmlns:a16="http://schemas.microsoft.com/office/drawing/2014/main" id="{324ADD1F-2837-30EC-C4F9-919B5EE3D4B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528050" y="5518577"/>
            <a:ext cx="914400" cy="914400"/>
          </a:xfrm>
          <a:prstGeom prst="rect">
            <a:avLst/>
          </a:prstGeom>
        </p:spPr>
      </p:pic>
      <p:sp>
        <p:nvSpPr>
          <p:cNvPr id="6" name="CuadroTexto 5">
            <a:extLst>
              <a:ext uri="{FF2B5EF4-FFF2-40B4-BE49-F238E27FC236}">
                <a16:creationId xmlns:a16="http://schemas.microsoft.com/office/drawing/2014/main" id="{F41A6F54-8C94-9329-8A87-389BC1DF3589}"/>
              </a:ext>
            </a:extLst>
          </p:cNvPr>
          <p:cNvSpPr txBox="1"/>
          <p:nvPr/>
        </p:nvSpPr>
        <p:spPr>
          <a:xfrm>
            <a:off x="1148362" y="1904530"/>
            <a:ext cx="9940552" cy="2893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MX" sz="2200" dirty="0">
                <a:solidFill>
                  <a:srgbClr val="4E4D4D"/>
                </a:solidFill>
                <a:cs typeface="Arial" panose="020B0604020202020204" pitchFamily="34" charset="0"/>
              </a:rPr>
              <a:t>Programa de inversiones a cinco (5) años para la distribución.</a:t>
            </a:r>
          </a:p>
          <a:p>
            <a:pPr marL="800100" lvl="1" indent="-342900" algn="just">
              <a:spcBef>
                <a:spcPts val="60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s-MX" sz="2200" dirty="0">
                <a:solidFill>
                  <a:srgbClr val="4E4D4D"/>
                </a:solidFill>
                <a:cs typeface="Arial" panose="020B0604020202020204" pitchFamily="34" charset="0"/>
              </a:rPr>
              <a:t>Inventario según las unidades constructivas del Anexo 8.</a:t>
            </a:r>
          </a:p>
          <a:p>
            <a:pPr marL="800100" lvl="1" indent="-342900" algn="just">
              <a:spcBef>
                <a:spcPts val="60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s-MX" sz="2200" dirty="0">
                <a:solidFill>
                  <a:srgbClr val="4E4D4D"/>
                </a:solidFill>
                <a:cs typeface="Arial" panose="020B0604020202020204" pitchFamily="34" charset="0"/>
              </a:rPr>
              <a:t>Justificación, </a:t>
            </a:r>
            <a:r>
              <a:rPr lang="es-MX" sz="2200" dirty="0" err="1">
                <a:solidFill>
                  <a:srgbClr val="4E4D4D"/>
                </a:solidFill>
                <a:cs typeface="Arial" panose="020B0604020202020204" pitchFamily="34" charset="0"/>
              </a:rPr>
              <a:t>APUs</a:t>
            </a:r>
            <a:r>
              <a:rPr lang="es-MX" sz="2200" dirty="0">
                <a:solidFill>
                  <a:srgbClr val="4E4D4D"/>
                </a:solidFill>
                <a:cs typeface="Arial" panose="020B0604020202020204" pitchFamily="34" charset="0"/>
              </a:rPr>
              <a:t> y costo unitario de activos especiales.</a:t>
            </a:r>
          </a:p>
          <a:p>
            <a:pPr marL="800100" lvl="1" indent="-342900" algn="just">
              <a:spcBef>
                <a:spcPts val="60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s-MX" sz="2200" dirty="0">
                <a:solidFill>
                  <a:srgbClr val="4E4D4D"/>
                </a:solidFill>
                <a:cs typeface="Arial" panose="020B0604020202020204" pitchFamily="34" charset="0"/>
              </a:rPr>
              <a:t>Planos de los sistemas de distribución.</a:t>
            </a:r>
          </a:p>
          <a:p>
            <a:pPr marL="342900" lvl="1" indent="-34290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MX" sz="2200" dirty="0">
                <a:solidFill>
                  <a:srgbClr val="4E4D4D"/>
                </a:solidFill>
                <a:cs typeface="Arial" panose="020B0604020202020204" pitchFamily="34" charset="0"/>
              </a:rPr>
              <a:t>Proyecciones de inversiones a cinco (5) años para la comercialización.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MX" sz="2200" dirty="0">
                <a:solidFill>
                  <a:srgbClr val="4E4D4D"/>
                </a:solidFill>
                <a:cs typeface="Arial" panose="020B0604020202020204" pitchFamily="34" charset="0"/>
              </a:rPr>
              <a:t>Proyecciones de otros activos a cinco (5) años para la distribución.</a:t>
            </a:r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id="{3E4921D4-F4B6-7AE8-A1A1-D19BB6CE39EB}"/>
              </a:ext>
            </a:extLst>
          </p:cNvPr>
          <p:cNvSpPr/>
          <p:nvPr/>
        </p:nvSpPr>
        <p:spPr>
          <a:xfrm>
            <a:off x="2612571" y="4982296"/>
            <a:ext cx="8476343" cy="1567359"/>
          </a:xfrm>
          <a:prstGeom prst="rect">
            <a:avLst/>
          </a:prstGeom>
          <a:noFill/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es-CO" sz="2200" b="1" dirty="0">
                <a:solidFill>
                  <a:schemeClr val="accent2">
                    <a:lumMod val="75000"/>
                  </a:schemeClr>
                </a:solidFill>
              </a:rPr>
              <a:t>Distribución:</a:t>
            </a:r>
            <a:r>
              <a:rPr lang="es-CO" sz="2200" dirty="0">
                <a:solidFill>
                  <a:schemeClr val="accent2">
                    <a:lumMod val="75000"/>
                  </a:schemeClr>
                </a:solidFill>
              </a:rPr>
              <a:t> numerales 9.4, 9.5 y 9.6 del artículo 9 y numeral 3 del anexo 9.</a:t>
            </a:r>
          </a:p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es-CO" sz="22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s-CO" sz="2200" b="1" dirty="0">
                <a:solidFill>
                  <a:schemeClr val="accent2">
                    <a:lumMod val="75000"/>
                  </a:schemeClr>
                </a:solidFill>
              </a:rPr>
              <a:t>Comercialización:</a:t>
            </a:r>
            <a:r>
              <a:rPr lang="es-CO" sz="2200" dirty="0">
                <a:solidFill>
                  <a:schemeClr val="accent2">
                    <a:lumMod val="75000"/>
                  </a:schemeClr>
                </a:solidFill>
              </a:rPr>
              <a:t> artículo 8 y numeral III del anexo 3.</a:t>
            </a:r>
          </a:p>
        </p:txBody>
      </p:sp>
    </p:spTree>
    <p:extLst>
      <p:ext uri="{BB962C8B-B14F-4D97-AF65-F5344CB8AC3E}">
        <p14:creationId xmlns:p14="http://schemas.microsoft.com/office/powerpoint/2010/main" val="8219907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ítulo 9">
            <a:extLst>
              <a:ext uri="{FF2B5EF4-FFF2-40B4-BE49-F238E27FC236}">
                <a16:creationId xmlns:a16="http://schemas.microsoft.com/office/drawing/2014/main" id="{88BF1C09-BC0F-80CB-8123-2F83C6815000}"/>
              </a:ext>
            </a:extLst>
          </p:cNvPr>
          <p:cNvSpPr txBox="1">
            <a:spLocks/>
          </p:cNvSpPr>
          <p:nvPr/>
        </p:nvSpPr>
        <p:spPr>
          <a:xfrm>
            <a:off x="955039" y="1128014"/>
            <a:ext cx="10836904" cy="48910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s-ES" sz="3200" b="1" dirty="0">
                <a:solidFill>
                  <a:srgbClr val="4E4D4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ea"/>
                <a:cs typeface="Calibri" panose="020F0502020204030204" pitchFamily="34" charset="0"/>
              </a:rPr>
              <a:t>5. Información del proyecto</a:t>
            </a:r>
            <a:endParaRPr lang="es-CO" sz="3200" b="1" dirty="0">
              <a:solidFill>
                <a:srgbClr val="4E4D4D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3" name="Gráfico 2" descr="Búsqueda de carpetas con relleno sólido">
            <a:extLst>
              <a:ext uri="{FF2B5EF4-FFF2-40B4-BE49-F238E27FC236}">
                <a16:creationId xmlns:a16="http://schemas.microsoft.com/office/drawing/2014/main" id="{324ADD1F-2837-30EC-C4F9-919B5EE3D4B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646678" y="5057224"/>
            <a:ext cx="914400" cy="914400"/>
          </a:xfrm>
          <a:prstGeom prst="rect">
            <a:avLst/>
          </a:prstGeom>
        </p:spPr>
      </p:pic>
      <p:sp>
        <p:nvSpPr>
          <p:cNvPr id="6" name="CuadroTexto 5">
            <a:extLst>
              <a:ext uri="{FF2B5EF4-FFF2-40B4-BE49-F238E27FC236}">
                <a16:creationId xmlns:a16="http://schemas.microsoft.com/office/drawing/2014/main" id="{F41A6F54-8C94-9329-8A87-389BC1DF3589}"/>
              </a:ext>
            </a:extLst>
          </p:cNvPr>
          <p:cNvSpPr txBox="1"/>
          <p:nvPr/>
        </p:nvSpPr>
        <p:spPr>
          <a:xfrm>
            <a:off x="1148362" y="1904530"/>
            <a:ext cx="9940552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MX" sz="2200" dirty="0">
                <a:solidFill>
                  <a:srgbClr val="4E4D4D"/>
                </a:solidFill>
                <a:cs typeface="Arial" panose="020B0604020202020204" pitchFamily="34" charset="0"/>
              </a:rPr>
              <a:t>Recursos públicos</a:t>
            </a:r>
          </a:p>
          <a:p>
            <a:pPr marL="800100" lvl="1" indent="-342900" algn="just">
              <a:spcBef>
                <a:spcPts val="60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s-MX" sz="2200" dirty="0">
                <a:solidFill>
                  <a:srgbClr val="4E4D4D"/>
                </a:solidFill>
                <a:cs typeface="Arial" panose="020B0604020202020204" pitchFamily="34" charset="0"/>
              </a:rPr>
              <a:t>Informar expresamente si cuenta o no con recursos públicos.</a:t>
            </a:r>
          </a:p>
          <a:p>
            <a:pPr marL="800100" lvl="1" indent="-342900" algn="just">
              <a:spcBef>
                <a:spcPts val="60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s-MX" sz="2200" dirty="0">
                <a:solidFill>
                  <a:srgbClr val="4E4D4D"/>
                </a:solidFill>
                <a:cs typeface="Arial" panose="020B0604020202020204" pitchFamily="34" charset="0"/>
              </a:rPr>
              <a:t>Si los tiene, indicar procedencia, monto, destinación y discriminar las inversiones que se ejecutarán con recursos propios y las que se ejecutarán con recursos públicos. </a:t>
            </a:r>
          </a:p>
          <a:p>
            <a:pPr marL="800100" lvl="1" indent="-342900" algn="just">
              <a:spcBef>
                <a:spcPts val="60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s-MX" sz="2200" dirty="0">
                <a:solidFill>
                  <a:srgbClr val="4E4D4D"/>
                </a:solidFill>
                <a:cs typeface="Arial" panose="020B0604020202020204" pitchFamily="34" charset="0"/>
              </a:rPr>
              <a:t>Remitir convenios, otrosíes y/o actas de liquidación.</a:t>
            </a:r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id="{3E4921D4-F4B6-7AE8-A1A1-D19BB6CE39EB}"/>
              </a:ext>
            </a:extLst>
          </p:cNvPr>
          <p:cNvSpPr/>
          <p:nvPr/>
        </p:nvSpPr>
        <p:spPr>
          <a:xfrm>
            <a:off x="2612571" y="4947027"/>
            <a:ext cx="8476343" cy="1134795"/>
          </a:xfrm>
          <a:prstGeom prst="rect">
            <a:avLst/>
          </a:prstGeom>
          <a:noFill/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2200" b="1" dirty="0">
                <a:solidFill>
                  <a:schemeClr val="accent2">
                    <a:lumMod val="75000"/>
                  </a:schemeClr>
                </a:solidFill>
              </a:rPr>
              <a:t>Distribución: </a:t>
            </a:r>
            <a:r>
              <a:rPr lang="es-CO" sz="2200" dirty="0">
                <a:solidFill>
                  <a:schemeClr val="accent2">
                    <a:lumMod val="75000"/>
                  </a:schemeClr>
                </a:solidFill>
              </a:rPr>
              <a:t>numeral 6.2 y 6.7 del artículo 6.</a:t>
            </a:r>
          </a:p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es-CO" sz="2200" b="1" dirty="0">
                <a:solidFill>
                  <a:schemeClr val="accent2">
                    <a:lumMod val="75000"/>
                  </a:schemeClr>
                </a:solidFill>
              </a:rPr>
              <a:t>Comercialización: </a:t>
            </a:r>
            <a:r>
              <a:rPr lang="es-CO" sz="2200" dirty="0">
                <a:solidFill>
                  <a:schemeClr val="accent2">
                    <a:lumMod val="75000"/>
                  </a:schemeClr>
                </a:solidFill>
              </a:rPr>
              <a:t>no aplica</a:t>
            </a:r>
            <a:endParaRPr lang="es-CO" b="1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68830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ítulo 9">
            <a:extLst>
              <a:ext uri="{FF2B5EF4-FFF2-40B4-BE49-F238E27FC236}">
                <a16:creationId xmlns:a16="http://schemas.microsoft.com/office/drawing/2014/main" id="{88BF1C09-BC0F-80CB-8123-2F83C6815000}"/>
              </a:ext>
            </a:extLst>
          </p:cNvPr>
          <p:cNvSpPr txBox="1">
            <a:spLocks/>
          </p:cNvSpPr>
          <p:nvPr/>
        </p:nvSpPr>
        <p:spPr>
          <a:xfrm>
            <a:off x="955039" y="1128014"/>
            <a:ext cx="10836904" cy="48910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s-ES" sz="3200" b="1" dirty="0">
                <a:solidFill>
                  <a:srgbClr val="4E4D4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ea"/>
                <a:cs typeface="Calibri" panose="020F0502020204030204" pitchFamily="34" charset="0"/>
              </a:rPr>
              <a:t>5. Información del proyecto</a:t>
            </a:r>
            <a:endParaRPr lang="es-CO" sz="3200" b="1" dirty="0">
              <a:solidFill>
                <a:srgbClr val="4E4D4D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3" name="Gráfico 2" descr="Búsqueda de carpetas con relleno sólido">
            <a:extLst>
              <a:ext uri="{FF2B5EF4-FFF2-40B4-BE49-F238E27FC236}">
                <a16:creationId xmlns:a16="http://schemas.microsoft.com/office/drawing/2014/main" id="{324ADD1F-2837-30EC-C4F9-919B5EE3D4B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707955" y="4816976"/>
            <a:ext cx="914400" cy="914400"/>
          </a:xfrm>
          <a:prstGeom prst="rect">
            <a:avLst/>
          </a:prstGeom>
        </p:spPr>
      </p:pic>
      <p:sp>
        <p:nvSpPr>
          <p:cNvPr id="6" name="CuadroTexto 5">
            <a:extLst>
              <a:ext uri="{FF2B5EF4-FFF2-40B4-BE49-F238E27FC236}">
                <a16:creationId xmlns:a16="http://schemas.microsoft.com/office/drawing/2014/main" id="{F41A6F54-8C94-9329-8A87-389BC1DF3589}"/>
              </a:ext>
            </a:extLst>
          </p:cNvPr>
          <p:cNvSpPr txBox="1"/>
          <p:nvPr/>
        </p:nvSpPr>
        <p:spPr>
          <a:xfrm>
            <a:off x="1148362" y="1904530"/>
            <a:ext cx="9940552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MX" sz="2200" dirty="0">
                <a:solidFill>
                  <a:srgbClr val="4E4D4D"/>
                </a:solidFill>
                <a:cs typeface="Arial" panose="020B0604020202020204" pitchFamily="34" charset="0"/>
              </a:rPr>
              <a:t>Proyecciones de gastos de AOM a veinte (20) años</a:t>
            </a:r>
          </a:p>
          <a:p>
            <a:pPr marL="800100" lvl="1" indent="-342900">
              <a:spcBef>
                <a:spcPts val="60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s-MX" sz="2200" dirty="0">
                <a:solidFill>
                  <a:srgbClr val="4E4D4D"/>
                </a:solidFill>
                <a:cs typeface="Arial" panose="020B0604020202020204" pitchFamily="34" charset="0"/>
              </a:rPr>
              <a:t>Se deben presentar discriminadas para distribución y comercialización.</a:t>
            </a:r>
          </a:p>
          <a:p>
            <a:pPr marL="800100" lvl="1" indent="-342900">
              <a:spcBef>
                <a:spcPts val="60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s-MX" sz="2200" dirty="0">
                <a:solidFill>
                  <a:srgbClr val="4E4D4D"/>
                </a:solidFill>
                <a:cs typeface="Arial" panose="020B0604020202020204" pitchFamily="34" charset="0"/>
              </a:rPr>
              <a:t>Se proyectan las cuentas contables que indica la metodología.</a:t>
            </a:r>
          </a:p>
          <a:p>
            <a:pPr marL="800100" lvl="1" indent="-342900">
              <a:spcBef>
                <a:spcPts val="60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s-MX" sz="2200" dirty="0">
                <a:solidFill>
                  <a:srgbClr val="4E4D4D"/>
                </a:solidFill>
                <a:cs typeface="Arial" panose="020B0604020202020204" pitchFamily="34" charset="0"/>
              </a:rPr>
              <a:t>Para distribución, se deben reportar los otros gastos de AOM (servidumbres, terrenos e inmuebles, revisiones periódicas).</a:t>
            </a:r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id="{3E4921D4-F4B6-7AE8-A1A1-D19BB6CE39EB}"/>
              </a:ext>
            </a:extLst>
          </p:cNvPr>
          <p:cNvSpPr/>
          <p:nvPr/>
        </p:nvSpPr>
        <p:spPr>
          <a:xfrm>
            <a:off x="2622355" y="4529472"/>
            <a:ext cx="8476343" cy="1489409"/>
          </a:xfrm>
          <a:prstGeom prst="rect">
            <a:avLst/>
          </a:prstGeom>
          <a:noFill/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es-CO" sz="2200" b="1" dirty="0">
                <a:solidFill>
                  <a:schemeClr val="accent2">
                    <a:lumMod val="75000"/>
                  </a:schemeClr>
                </a:solidFill>
              </a:rPr>
              <a:t>Distribución: </a:t>
            </a:r>
            <a:r>
              <a:rPr lang="es-CO" sz="2200" dirty="0">
                <a:solidFill>
                  <a:schemeClr val="accent2">
                    <a:lumMod val="75000"/>
                  </a:schemeClr>
                </a:solidFill>
              </a:rPr>
              <a:t>numeral 9.7 del artículo 9 y numerales 3 y 4 del anexo10.</a:t>
            </a:r>
          </a:p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es-CO" sz="2200" b="1" dirty="0">
                <a:solidFill>
                  <a:schemeClr val="accent2">
                    <a:lumMod val="75000"/>
                  </a:schemeClr>
                </a:solidFill>
              </a:rPr>
              <a:t>Comercialización: </a:t>
            </a:r>
            <a:r>
              <a:rPr lang="es-CO" sz="2200" dirty="0">
                <a:solidFill>
                  <a:schemeClr val="accent2">
                    <a:lumMod val="75000"/>
                  </a:schemeClr>
                </a:solidFill>
              </a:rPr>
              <a:t>artículo 7 y numeral II del anexo 1.</a:t>
            </a:r>
            <a:endParaRPr lang="es-CO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927252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ítulo 9">
            <a:extLst>
              <a:ext uri="{FF2B5EF4-FFF2-40B4-BE49-F238E27FC236}">
                <a16:creationId xmlns:a16="http://schemas.microsoft.com/office/drawing/2014/main" id="{88BF1C09-BC0F-80CB-8123-2F83C6815000}"/>
              </a:ext>
            </a:extLst>
          </p:cNvPr>
          <p:cNvSpPr txBox="1">
            <a:spLocks/>
          </p:cNvSpPr>
          <p:nvPr/>
        </p:nvSpPr>
        <p:spPr>
          <a:xfrm>
            <a:off x="955039" y="1128014"/>
            <a:ext cx="10836904" cy="48910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s-ES" sz="3200" b="1" dirty="0">
                <a:solidFill>
                  <a:srgbClr val="4E4D4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ea"/>
                <a:cs typeface="Calibri" panose="020F0502020204030204" pitchFamily="34" charset="0"/>
              </a:rPr>
              <a:t>5. Información del proyecto</a:t>
            </a:r>
            <a:endParaRPr lang="es-CO" sz="3200" b="1" dirty="0">
              <a:solidFill>
                <a:srgbClr val="4E4D4D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3" name="Gráfico 2" descr="Búsqueda de carpetas con relleno sólido">
            <a:extLst>
              <a:ext uri="{FF2B5EF4-FFF2-40B4-BE49-F238E27FC236}">
                <a16:creationId xmlns:a16="http://schemas.microsoft.com/office/drawing/2014/main" id="{324ADD1F-2837-30EC-C4F9-919B5EE3D4B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707955" y="5532175"/>
            <a:ext cx="914400" cy="914400"/>
          </a:xfrm>
          <a:prstGeom prst="rect">
            <a:avLst/>
          </a:prstGeom>
        </p:spPr>
      </p:pic>
      <p:sp>
        <p:nvSpPr>
          <p:cNvPr id="6" name="CuadroTexto 5">
            <a:extLst>
              <a:ext uri="{FF2B5EF4-FFF2-40B4-BE49-F238E27FC236}">
                <a16:creationId xmlns:a16="http://schemas.microsoft.com/office/drawing/2014/main" id="{F41A6F54-8C94-9329-8A87-389BC1DF3589}"/>
              </a:ext>
            </a:extLst>
          </p:cNvPr>
          <p:cNvSpPr txBox="1"/>
          <p:nvPr/>
        </p:nvSpPr>
        <p:spPr>
          <a:xfrm>
            <a:off x="1148362" y="1904530"/>
            <a:ext cx="9940552" cy="32624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MX" sz="2200" dirty="0">
                <a:solidFill>
                  <a:srgbClr val="4E4D4D"/>
                </a:solidFill>
                <a:cs typeface="Arial" panose="020B0604020202020204" pitchFamily="34" charset="0"/>
              </a:rPr>
              <a:t>Demanda (conexiones y volumen)</a:t>
            </a:r>
          </a:p>
          <a:p>
            <a:pPr marL="800100" lvl="1" indent="-342900">
              <a:spcBef>
                <a:spcPts val="60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s-MX" sz="2200" dirty="0">
                <a:solidFill>
                  <a:srgbClr val="4E4D4D"/>
                </a:solidFill>
                <a:cs typeface="Arial" panose="020B0604020202020204" pitchFamily="34" charset="0"/>
              </a:rPr>
              <a:t>Proyecciones con un horizonte a veinte (20) años, basadas en lo establecido en el Anexo 13 de la metodología.</a:t>
            </a:r>
          </a:p>
          <a:p>
            <a:pPr marL="800100" lvl="1" indent="-342900">
              <a:spcBef>
                <a:spcPts val="60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s-MX" sz="2200" dirty="0">
                <a:solidFill>
                  <a:srgbClr val="4E4D4D"/>
                </a:solidFill>
                <a:cs typeface="Arial" panose="020B0604020202020204" pitchFamily="34" charset="0"/>
              </a:rPr>
              <a:t>Las proyecciones deben enviarse a la UPME para su evaluación metodológica y se debe entregar el radicado con la solicitud tarifaria.</a:t>
            </a:r>
          </a:p>
          <a:p>
            <a:pPr marL="800100" lvl="1" indent="-342900">
              <a:spcBef>
                <a:spcPts val="60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s-MX" sz="2200" dirty="0">
                <a:solidFill>
                  <a:srgbClr val="4E4D4D"/>
                </a:solidFill>
                <a:cs typeface="Arial" panose="020B0604020202020204" pitchFamily="34" charset="0"/>
              </a:rPr>
              <a:t>La demanda debe discriminarse por municipio / centro poblado y según tipo de red (primaria y secundaria), tipo de usuario (residencial, comercial, etc.)</a:t>
            </a:r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id="{3E4921D4-F4B6-7AE8-A1A1-D19BB6CE39EB}"/>
              </a:ext>
            </a:extLst>
          </p:cNvPr>
          <p:cNvSpPr/>
          <p:nvPr/>
        </p:nvSpPr>
        <p:spPr>
          <a:xfrm>
            <a:off x="2622355" y="5465985"/>
            <a:ext cx="8476343" cy="1046781"/>
          </a:xfrm>
          <a:prstGeom prst="rect">
            <a:avLst/>
          </a:prstGeom>
          <a:noFill/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es-CO" sz="2200" b="1" dirty="0">
                <a:solidFill>
                  <a:schemeClr val="accent2">
                    <a:lumMod val="75000"/>
                  </a:schemeClr>
                </a:solidFill>
              </a:rPr>
              <a:t>Distribución: </a:t>
            </a:r>
            <a:r>
              <a:rPr lang="es-CO" sz="2200" dirty="0">
                <a:solidFill>
                  <a:schemeClr val="accent2">
                    <a:lumMod val="75000"/>
                  </a:schemeClr>
                </a:solidFill>
              </a:rPr>
              <a:t>numeral 9.8 del artículo 9, y anexos 12,13 y 15.</a:t>
            </a:r>
          </a:p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es-CO" sz="2200" b="1" dirty="0">
                <a:solidFill>
                  <a:schemeClr val="accent2">
                    <a:lumMod val="75000"/>
                  </a:schemeClr>
                </a:solidFill>
              </a:rPr>
              <a:t>Comercialización: </a:t>
            </a:r>
            <a:r>
              <a:rPr lang="es-CO" sz="2200" dirty="0">
                <a:solidFill>
                  <a:schemeClr val="accent2">
                    <a:lumMod val="75000"/>
                  </a:schemeClr>
                </a:solidFill>
              </a:rPr>
              <a:t>artículo 9.</a:t>
            </a:r>
            <a:endParaRPr lang="es-CO" b="1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39438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ítulo 9">
            <a:extLst>
              <a:ext uri="{FF2B5EF4-FFF2-40B4-BE49-F238E27FC236}">
                <a16:creationId xmlns:a16="http://schemas.microsoft.com/office/drawing/2014/main" id="{88BF1C09-BC0F-80CB-8123-2F83C6815000}"/>
              </a:ext>
            </a:extLst>
          </p:cNvPr>
          <p:cNvSpPr txBox="1">
            <a:spLocks/>
          </p:cNvSpPr>
          <p:nvPr/>
        </p:nvSpPr>
        <p:spPr>
          <a:xfrm>
            <a:off x="955039" y="1128014"/>
            <a:ext cx="10836904" cy="48910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s-ES" sz="3200" b="1" dirty="0">
                <a:solidFill>
                  <a:srgbClr val="4E4D4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ea"/>
                <a:cs typeface="Calibri" panose="020F0502020204030204" pitchFamily="34" charset="0"/>
              </a:rPr>
              <a:t>5. Información del proyecto</a:t>
            </a:r>
            <a:endParaRPr lang="es-CO" sz="3200" b="1" dirty="0">
              <a:solidFill>
                <a:srgbClr val="4E4D4D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3" name="Gráfico 2" descr="Búsqueda de carpetas con relleno sólido">
            <a:extLst>
              <a:ext uri="{FF2B5EF4-FFF2-40B4-BE49-F238E27FC236}">
                <a16:creationId xmlns:a16="http://schemas.microsoft.com/office/drawing/2014/main" id="{324ADD1F-2837-30EC-C4F9-919B5EE3D4B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707955" y="4913096"/>
            <a:ext cx="914400" cy="914400"/>
          </a:xfrm>
          <a:prstGeom prst="rect">
            <a:avLst/>
          </a:prstGeom>
        </p:spPr>
      </p:pic>
      <p:sp>
        <p:nvSpPr>
          <p:cNvPr id="6" name="CuadroTexto 5">
            <a:extLst>
              <a:ext uri="{FF2B5EF4-FFF2-40B4-BE49-F238E27FC236}">
                <a16:creationId xmlns:a16="http://schemas.microsoft.com/office/drawing/2014/main" id="{F41A6F54-8C94-9329-8A87-389BC1DF3589}"/>
              </a:ext>
            </a:extLst>
          </p:cNvPr>
          <p:cNvSpPr txBox="1"/>
          <p:nvPr/>
        </p:nvSpPr>
        <p:spPr>
          <a:xfrm>
            <a:off x="1148362" y="1904530"/>
            <a:ext cx="9940552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MX" sz="2200" dirty="0">
                <a:solidFill>
                  <a:srgbClr val="4E4D4D"/>
                </a:solidFill>
                <a:cs typeface="Arial" panose="020B0604020202020204" pitchFamily="34" charset="0"/>
              </a:rPr>
              <a:t>Indicar si el sistema de distribución se conecta a otro sistema</a:t>
            </a:r>
          </a:p>
          <a:p>
            <a:pPr marL="800100" lvl="1" indent="-342900" algn="just">
              <a:spcBef>
                <a:spcPts val="60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s-MX" sz="2200" dirty="0">
                <a:solidFill>
                  <a:srgbClr val="4E4D4D"/>
                </a:solidFill>
                <a:cs typeface="Arial" panose="020B0604020202020204" pitchFamily="34" charset="0"/>
              </a:rPr>
              <a:t>Mercado del cual se desprende</a:t>
            </a:r>
          </a:p>
          <a:p>
            <a:pPr marL="800100" lvl="1" indent="-342900" algn="just">
              <a:spcBef>
                <a:spcPts val="60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s-MX" sz="2200" dirty="0">
                <a:solidFill>
                  <a:srgbClr val="4E4D4D"/>
                </a:solidFill>
                <a:cs typeface="Arial" panose="020B0604020202020204" pitchFamily="34" charset="0"/>
              </a:rPr>
              <a:t>Red a la que se conecta (primaria o secundaria)</a:t>
            </a:r>
          </a:p>
          <a:p>
            <a:pPr marL="800100" lvl="1" indent="-342900" algn="just">
              <a:spcBef>
                <a:spcPts val="60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s-MX" sz="2200" dirty="0">
                <a:solidFill>
                  <a:srgbClr val="4E4D4D"/>
                </a:solidFill>
                <a:cs typeface="Arial" panose="020B0604020202020204" pitchFamily="34" charset="0"/>
              </a:rPr>
              <a:t>Cargo de distribución a pagar por el uso del sistema</a:t>
            </a:r>
          </a:p>
          <a:p>
            <a:pPr marL="800100" lvl="1" indent="-342900" algn="just">
              <a:spcBef>
                <a:spcPts val="60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s-MX" sz="2200" dirty="0">
                <a:solidFill>
                  <a:srgbClr val="4E4D4D"/>
                </a:solidFill>
                <a:cs typeface="Arial" panose="020B0604020202020204" pitchFamily="34" charset="0"/>
              </a:rPr>
              <a:t>Aspectos técnicos (longitud, unidades constructivas)</a:t>
            </a:r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id="{3E4921D4-F4B6-7AE8-A1A1-D19BB6CE39EB}"/>
              </a:ext>
            </a:extLst>
          </p:cNvPr>
          <p:cNvSpPr/>
          <p:nvPr/>
        </p:nvSpPr>
        <p:spPr>
          <a:xfrm>
            <a:off x="2622355" y="4913096"/>
            <a:ext cx="8476343" cy="914400"/>
          </a:xfrm>
          <a:prstGeom prst="rect">
            <a:avLst/>
          </a:prstGeom>
          <a:noFill/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2200" b="1" dirty="0">
                <a:solidFill>
                  <a:schemeClr val="accent2">
                    <a:lumMod val="75000"/>
                  </a:schemeClr>
                </a:solidFill>
              </a:rPr>
              <a:t>Distribución: </a:t>
            </a:r>
            <a:r>
              <a:rPr lang="es-CO" sz="2200" dirty="0">
                <a:solidFill>
                  <a:schemeClr val="accent2">
                    <a:lumMod val="75000"/>
                  </a:schemeClr>
                </a:solidFill>
              </a:rPr>
              <a:t>artículo 4.</a:t>
            </a:r>
          </a:p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es-CO" sz="2200" b="1" dirty="0">
                <a:solidFill>
                  <a:schemeClr val="accent2">
                    <a:lumMod val="75000"/>
                  </a:schemeClr>
                </a:solidFill>
              </a:rPr>
              <a:t>Comercialización: </a:t>
            </a:r>
            <a:r>
              <a:rPr lang="es-CO" sz="2200" dirty="0">
                <a:solidFill>
                  <a:schemeClr val="accent2">
                    <a:lumMod val="75000"/>
                  </a:schemeClr>
                </a:solidFill>
              </a:rPr>
              <a:t>no aplica</a:t>
            </a:r>
            <a:endParaRPr lang="es-CO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1842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ítulo 9">
            <a:extLst>
              <a:ext uri="{FF2B5EF4-FFF2-40B4-BE49-F238E27FC236}">
                <a16:creationId xmlns:a16="http://schemas.microsoft.com/office/drawing/2014/main" id="{88BF1C09-BC0F-80CB-8123-2F83C6815000}"/>
              </a:ext>
            </a:extLst>
          </p:cNvPr>
          <p:cNvSpPr txBox="1">
            <a:spLocks/>
          </p:cNvSpPr>
          <p:nvPr/>
        </p:nvSpPr>
        <p:spPr>
          <a:xfrm>
            <a:off x="955039" y="1128014"/>
            <a:ext cx="10836904" cy="48910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s-ES" sz="3200" b="1" dirty="0">
                <a:solidFill>
                  <a:srgbClr val="4E4D4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ea"/>
                <a:cs typeface="Calibri" panose="020F0502020204030204" pitchFamily="34" charset="0"/>
              </a:rPr>
              <a:t>5. Información del proyecto</a:t>
            </a:r>
            <a:endParaRPr lang="es-CO" sz="3200" b="1" dirty="0">
              <a:solidFill>
                <a:srgbClr val="4E4D4D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3" name="Gráfico 2" descr="Búsqueda de carpetas con relleno sólido">
            <a:extLst>
              <a:ext uri="{FF2B5EF4-FFF2-40B4-BE49-F238E27FC236}">
                <a16:creationId xmlns:a16="http://schemas.microsoft.com/office/drawing/2014/main" id="{324ADD1F-2837-30EC-C4F9-919B5EE3D4B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707955" y="4657922"/>
            <a:ext cx="914400" cy="914400"/>
          </a:xfrm>
          <a:prstGeom prst="rect">
            <a:avLst/>
          </a:prstGeom>
        </p:spPr>
      </p:pic>
      <p:sp>
        <p:nvSpPr>
          <p:cNvPr id="6" name="CuadroTexto 5">
            <a:extLst>
              <a:ext uri="{FF2B5EF4-FFF2-40B4-BE49-F238E27FC236}">
                <a16:creationId xmlns:a16="http://schemas.microsoft.com/office/drawing/2014/main" id="{F41A6F54-8C94-9329-8A87-389BC1DF3589}"/>
              </a:ext>
            </a:extLst>
          </p:cNvPr>
          <p:cNvSpPr txBox="1"/>
          <p:nvPr/>
        </p:nvSpPr>
        <p:spPr>
          <a:xfrm>
            <a:off x="1148362" y="1904530"/>
            <a:ext cx="9940552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MX" sz="2200" dirty="0">
                <a:solidFill>
                  <a:srgbClr val="4E4D4D"/>
                </a:solidFill>
                <a:cs typeface="Arial" panose="020B0604020202020204" pitchFamily="34" charset="0"/>
              </a:rPr>
              <a:t>Certificación de la Secretaría de Planeación del Municipio sobre el número de viviendas existentes en el centro poblado, acompañado del listado de firmas de al menos el 80% de los potenciales usuarios manifestando que están interesados en contar con el servicio.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MX" sz="2200" dirty="0">
                <a:solidFill>
                  <a:srgbClr val="4E4D4D"/>
                </a:solidFill>
                <a:cs typeface="Arial" panose="020B0604020202020204" pitchFamily="34" charset="0"/>
              </a:rPr>
              <a:t>Certificación de que los centros poblados del mercado propuesto no se encuentran incluidos, por razones de distancia, en el plan de expansión del distribuidor que presta servicio en dicho mercado.</a:t>
            </a:r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id="{3E4921D4-F4B6-7AE8-A1A1-D19BB6CE39EB}"/>
              </a:ext>
            </a:extLst>
          </p:cNvPr>
          <p:cNvSpPr/>
          <p:nvPr/>
        </p:nvSpPr>
        <p:spPr>
          <a:xfrm>
            <a:off x="2622355" y="4742976"/>
            <a:ext cx="8476343" cy="743428"/>
          </a:xfrm>
          <a:prstGeom prst="rect">
            <a:avLst/>
          </a:prstGeom>
          <a:noFill/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2200" b="1" dirty="0">
                <a:solidFill>
                  <a:schemeClr val="accent2">
                    <a:lumMod val="75000"/>
                  </a:schemeClr>
                </a:solidFill>
              </a:rPr>
              <a:t>Distribución: </a:t>
            </a:r>
            <a:r>
              <a:rPr lang="es-CO" sz="2200" dirty="0">
                <a:solidFill>
                  <a:schemeClr val="accent2">
                    <a:lumMod val="75000"/>
                  </a:schemeClr>
                </a:solidFill>
              </a:rPr>
              <a:t>numeral 5.3 del artículo 5.</a:t>
            </a:r>
          </a:p>
        </p:txBody>
      </p:sp>
      <p:pic>
        <p:nvPicPr>
          <p:cNvPr id="2" name="Gráfico 1" descr="megáfono1 con relleno sólido">
            <a:extLst>
              <a:ext uri="{FF2B5EF4-FFF2-40B4-BE49-F238E27FC236}">
                <a16:creationId xmlns:a16="http://schemas.microsoft.com/office/drawing/2014/main" id="{438FB485-3CBA-D2CA-81E9-C06CF55E191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1594612" y="5602274"/>
            <a:ext cx="914400" cy="914400"/>
          </a:xfrm>
          <a:prstGeom prst="rect">
            <a:avLst/>
          </a:prstGeom>
        </p:spPr>
      </p:pic>
      <p:sp>
        <p:nvSpPr>
          <p:cNvPr id="4" name="Rectángulo 3">
            <a:extLst>
              <a:ext uri="{FF2B5EF4-FFF2-40B4-BE49-F238E27FC236}">
                <a16:creationId xmlns:a16="http://schemas.microsoft.com/office/drawing/2014/main" id="{6423BE96-2B52-9A3B-436A-FF786DE59664}"/>
              </a:ext>
            </a:extLst>
          </p:cNvPr>
          <p:cNvSpPr/>
          <p:nvPr/>
        </p:nvSpPr>
        <p:spPr>
          <a:xfrm>
            <a:off x="2622355" y="5738110"/>
            <a:ext cx="8476343" cy="642729"/>
          </a:xfrm>
          <a:prstGeom prst="rect">
            <a:avLst/>
          </a:prstGeom>
          <a:noFill/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2200" b="1" dirty="0">
                <a:solidFill>
                  <a:schemeClr val="accent2">
                    <a:lumMod val="75000"/>
                  </a:schemeClr>
                </a:solidFill>
              </a:rPr>
              <a:t>APLICA SOLAMENTE PARA MERCADOS ESPECIALES</a:t>
            </a:r>
            <a:endParaRPr lang="es-CO" b="1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333286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ítulo 9">
            <a:extLst>
              <a:ext uri="{FF2B5EF4-FFF2-40B4-BE49-F238E27FC236}">
                <a16:creationId xmlns:a16="http://schemas.microsoft.com/office/drawing/2014/main" id="{88BF1C09-BC0F-80CB-8123-2F83C6815000}"/>
              </a:ext>
            </a:extLst>
          </p:cNvPr>
          <p:cNvSpPr txBox="1">
            <a:spLocks/>
          </p:cNvSpPr>
          <p:nvPr/>
        </p:nvSpPr>
        <p:spPr>
          <a:xfrm>
            <a:off x="955039" y="1128014"/>
            <a:ext cx="10836904" cy="48910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s-ES" sz="3200" b="1" dirty="0">
                <a:solidFill>
                  <a:srgbClr val="4E4D4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ea"/>
                <a:cs typeface="Calibri" panose="020F0502020204030204" pitchFamily="34" charset="0"/>
              </a:rPr>
              <a:t>5. Información del proyecto</a:t>
            </a:r>
            <a:endParaRPr lang="es-CO" sz="3200" b="1" dirty="0">
              <a:solidFill>
                <a:srgbClr val="4E4D4D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3" name="Gráfico 2" descr="Búsqueda de carpetas con relleno sólido">
            <a:extLst>
              <a:ext uri="{FF2B5EF4-FFF2-40B4-BE49-F238E27FC236}">
                <a16:creationId xmlns:a16="http://schemas.microsoft.com/office/drawing/2014/main" id="{324ADD1F-2837-30EC-C4F9-919B5EE3D4B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707955" y="4976897"/>
            <a:ext cx="914400" cy="914400"/>
          </a:xfrm>
          <a:prstGeom prst="rect">
            <a:avLst/>
          </a:prstGeom>
        </p:spPr>
      </p:pic>
      <p:sp>
        <p:nvSpPr>
          <p:cNvPr id="6" name="CuadroTexto 5">
            <a:extLst>
              <a:ext uri="{FF2B5EF4-FFF2-40B4-BE49-F238E27FC236}">
                <a16:creationId xmlns:a16="http://schemas.microsoft.com/office/drawing/2014/main" id="{F41A6F54-8C94-9329-8A87-389BC1DF3589}"/>
              </a:ext>
            </a:extLst>
          </p:cNvPr>
          <p:cNvSpPr txBox="1"/>
          <p:nvPr/>
        </p:nvSpPr>
        <p:spPr>
          <a:xfrm>
            <a:off x="1148362" y="1904530"/>
            <a:ext cx="9940552" cy="27392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MX" sz="2200" dirty="0">
                <a:solidFill>
                  <a:srgbClr val="4E4D4D"/>
                </a:solidFill>
                <a:cs typeface="Arial" panose="020B0604020202020204" pitchFamily="34" charset="0"/>
              </a:rPr>
              <a:t>Cargo de distribución propuesto</a:t>
            </a:r>
          </a:p>
          <a:p>
            <a:pPr marL="800100" lvl="1" indent="-342900" algn="just">
              <a:spcBef>
                <a:spcPts val="60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s-MX" sz="2200" dirty="0">
                <a:solidFill>
                  <a:srgbClr val="4E4D4D"/>
                </a:solidFill>
                <a:cs typeface="Arial" panose="020B0604020202020204" pitchFamily="34" charset="0"/>
              </a:rPr>
              <a:t>Para usuarios de uso residencial y de uso diferente al  residencial</a:t>
            </a:r>
          </a:p>
          <a:p>
            <a:pPr marL="800100" lvl="1" indent="-342900" algn="just">
              <a:spcBef>
                <a:spcPts val="60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s-MX" sz="2200" dirty="0">
                <a:solidFill>
                  <a:srgbClr val="4E4D4D"/>
                </a:solidFill>
                <a:cs typeface="Arial" panose="020B0604020202020204" pitchFamily="34" charset="0"/>
              </a:rPr>
              <a:t>Expresado en pesos por metro cúbico</a:t>
            </a:r>
          </a:p>
          <a:p>
            <a:pPr marL="800100" lvl="1" indent="-342900" algn="just">
              <a:spcBef>
                <a:spcPts val="60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s-MX" sz="2200" dirty="0">
                <a:solidFill>
                  <a:srgbClr val="4E4D4D"/>
                </a:solidFill>
                <a:cs typeface="Arial" panose="020B0604020202020204" pitchFamily="34" charset="0"/>
              </a:rPr>
              <a:t>Discriminar en componente de inversión (pública y privada) y componente de AOM.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MX" sz="2200" dirty="0">
                <a:solidFill>
                  <a:srgbClr val="4E4D4D"/>
                </a:solidFill>
                <a:cs typeface="Arial" panose="020B0604020202020204" pitchFamily="34" charset="0"/>
              </a:rPr>
              <a:t>Costo fijo de comercialización propuesto</a:t>
            </a:r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id="{3E4921D4-F4B6-7AE8-A1A1-D19BB6CE39EB}"/>
              </a:ext>
            </a:extLst>
          </p:cNvPr>
          <p:cNvSpPr/>
          <p:nvPr/>
        </p:nvSpPr>
        <p:spPr>
          <a:xfrm>
            <a:off x="2622355" y="5061951"/>
            <a:ext cx="8476343" cy="914400"/>
          </a:xfrm>
          <a:prstGeom prst="rect">
            <a:avLst/>
          </a:prstGeom>
          <a:noFill/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es-CO" sz="2200" b="1" dirty="0">
                <a:solidFill>
                  <a:schemeClr val="accent2">
                    <a:lumMod val="75000"/>
                  </a:schemeClr>
                </a:solidFill>
              </a:rPr>
              <a:t>Distribución: </a:t>
            </a:r>
            <a:r>
              <a:rPr lang="es-CO" sz="2200" dirty="0">
                <a:solidFill>
                  <a:schemeClr val="accent2">
                    <a:lumMod val="75000"/>
                  </a:schemeClr>
                </a:solidFill>
              </a:rPr>
              <a:t>numerales 9.1.1.3 y 9.2.1.3 del artículo 9.</a:t>
            </a:r>
          </a:p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es-CO" sz="2200" b="1" dirty="0">
                <a:solidFill>
                  <a:schemeClr val="accent2">
                    <a:lumMod val="75000"/>
                  </a:schemeClr>
                </a:solidFill>
              </a:rPr>
              <a:t>Comercialización: </a:t>
            </a:r>
            <a:r>
              <a:rPr lang="es-CO" sz="2200" dirty="0">
                <a:solidFill>
                  <a:schemeClr val="accent2">
                    <a:lumMod val="75000"/>
                  </a:schemeClr>
                </a:solidFill>
              </a:rPr>
              <a:t>artículo 6.</a:t>
            </a:r>
            <a:endParaRPr lang="es-CO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804689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ítulo 9">
            <a:extLst>
              <a:ext uri="{FF2B5EF4-FFF2-40B4-BE49-F238E27FC236}">
                <a16:creationId xmlns:a16="http://schemas.microsoft.com/office/drawing/2014/main" id="{88BF1C09-BC0F-80CB-8123-2F83C6815000}"/>
              </a:ext>
            </a:extLst>
          </p:cNvPr>
          <p:cNvSpPr txBox="1">
            <a:spLocks/>
          </p:cNvSpPr>
          <p:nvPr/>
        </p:nvSpPr>
        <p:spPr>
          <a:xfrm>
            <a:off x="955039" y="1128014"/>
            <a:ext cx="10836904" cy="48910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s-ES" sz="3200" b="1" dirty="0">
                <a:solidFill>
                  <a:srgbClr val="4E4D4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ea"/>
                <a:cs typeface="Calibri" panose="020F0502020204030204" pitchFamily="34" charset="0"/>
              </a:rPr>
              <a:t>5. Información del proyecto</a:t>
            </a:r>
            <a:endParaRPr lang="es-CO" sz="3200" b="1" dirty="0">
              <a:solidFill>
                <a:srgbClr val="4E4D4D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3" name="Gráfico 2" descr="Búsqueda de carpetas con relleno sólido">
            <a:extLst>
              <a:ext uri="{FF2B5EF4-FFF2-40B4-BE49-F238E27FC236}">
                <a16:creationId xmlns:a16="http://schemas.microsoft.com/office/drawing/2014/main" id="{324ADD1F-2837-30EC-C4F9-919B5EE3D4B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707955" y="3142776"/>
            <a:ext cx="914400" cy="914400"/>
          </a:xfrm>
          <a:prstGeom prst="rect">
            <a:avLst/>
          </a:prstGeom>
        </p:spPr>
      </p:pic>
      <p:sp>
        <p:nvSpPr>
          <p:cNvPr id="6" name="CuadroTexto 5">
            <a:extLst>
              <a:ext uri="{FF2B5EF4-FFF2-40B4-BE49-F238E27FC236}">
                <a16:creationId xmlns:a16="http://schemas.microsoft.com/office/drawing/2014/main" id="{F41A6F54-8C94-9329-8A87-389BC1DF3589}"/>
              </a:ext>
            </a:extLst>
          </p:cNvPr>
          <p:cNvSpPr txBox="1"/>
          <p:nvPr/>
        </p:nvSpPr>
        <p:spPr>
          <a:xfrm>
            <a:off x="1148362" y="1904530"/>
            <a:ext cx="9940552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MX" sz="2200" dirty="0">
                <a:solidFill>
                  <a:srgbClr val="4E4D4D"/>
                </a:solidFill>
                <a:cs typeface="Arial" panose="020B0604020202020204" pitchFamily="34" charset="0"/>
              </a:rPr>
              <a:t>Se debe presentar un resumen de la solicitud tarifaria de distribución y un resumen de la solicitud tarifaria de comercialización.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s-MX" sz="2200" dirty="0">
              <a:solidFill>
                <a:srgbClr val="4E4D4D"/>
              </a:solidFill>
              <a:cs typeface="Arial" panose="020B0604020202020204" pitchFamily="34" charset="0"/>
            </a:endParaRP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s-MX" sz="2200" dirty="0">
              <a:solidFill>
                <a:srgbClr val="4E4D4D"/>
              </a:solidFill>
              <a:cs typeface="Arial" panose="020B0604020202020204" pitchFamily="34" charset="0"/>
            </a:endParaRP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s-MX" sz="2200" dirty="0">
              <a:solidFill>
                <a:srgbClr val="4E4D4D"/>
              </a:solidFill>
              <a:cs typeface="Arial" panose="020B0604020202020204" pitchFamily="34" charset="0"/>
            </a:endParaRP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s-MX" sz="2200" dirty="0">
              <a:solidFill>
                <a:srgbClr val="4E4D4D"/>
              </a:solidFill>
              <a:cs typeface="Arial" panose="020B0604020202020204" pitchFamily="34" charset="0"/>
            </a:endParaRP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MX" sz="2200" dirty="0">
                <a:solidFill>
                  <a:srgbClr val="4E4D4D"/>
                </a:solidFill>
                <a:cs typeface="Arial" panose="020B0604020202020204" pitchFamily="34" charset="0"/>
              </a:rPr>
              <a:t>Todas las cifras deben expresarse en pesos de la fecha base (31 de diciembre del año anterior al de la presentación de la solicitud tarifaria).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s-MX" sz="2200" dirty="0">
              <a:solidFill>
                <a:srgbClr val="4E4D4D"/>
              </a:solidFill>
              <a:cs typeface="Arial" panose="020B0604020202020204" pitchFamily="34" charset="0"/>
            </a:endParaRPr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id="{3E4921D4-F4B6-7AE8-A1A1-D19BB6CE39EB}"/>
              </a:ext>
            </a:extLst>
          </p:cNvPr>
          <p:cNvSpPr/>
          <p:nvPr/>
        </p:nvSpPr>
        <p:spPr>
          <a:xfrm>
            <a:off x="2622355" y="3080751"/>
            <a:ext cx="8476343" cy="1038451"/>
          </a:xfrm>
          <a:prstGeom prst="rect">
            <a:avLst/>
          </a:prstGeom>
          <a:noFill/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es-CO" sz="2200" b="1" dirty="0">
                <a:solidFill>
                  <a:schemeClr val="accent2">
                    <a:lumMod val="75000"/>
                  </a:schemeClr>
                </a:solidFill>
              </a:rPr>
              <a:t>Distribución: </a:t>
            </a:r>
            <a:r>
              <a:rPr lang="es-CO" sz="2200" dirty="0">
                <a:solidFill>
                  <a:schemeClr val="accent2">
                    <a:lumMod val="75000"/>
                  </a:schemeClr>
                </a:solidFill>
              </a:rPr>
              <a:t>anexo 2.</a:t>
            </a:r>
          </a:p>
          <a:p>
            <a:pPr algn="ctr"/>
            <a:r>
              <a:rPr lang="es-CO" sz="2200" b="1" dirty="0">
                <a:solidFill>
                  <a:schemeClr val="accent2">
                    <a:lumMod val="75000"/>
                  </a:schemeClr>
                </a:solidFill>
              </a:rPr>
              <a:t>Comercialización: </a:t>
            </a:r>
            <a:r>
              <a:rPr lang="es-CO" sz="2200" dirty="0">
                <a:solidFill>
                  <a:schemeClr val="accent2">
                    <a:lumMod val="75000"/>
                  </a:schemeClr>
                </a:solidFill>
              </a:rPr>
              <a:t>anexo 4.</a:t>
            </a:r>
            <a:endParaRPr lang="es-CO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927211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ítulo 9">
            <a:extLst>
              <a:ext uri="{FF2B5EF4-FFF2-40B4-BE49-F238E27FC236}">
                <a16:creationId xmlns:a16="http://schemas.microsoft.com/office/drawing/2014/main" id="{88BF1C09-BC0F-80CB-8123-2F83C6815000}"/>
              </a:ext>
            </a:extLst>
          </p:cNvPr>
          <p:cNvSpPr txBox="1">
            <a:spLocks/>
          </p:cNvSpPr>
          <p:nvPr/>
        </p:nvSpPr>
        <p:spPr>
          <a:xfrm>
            <a:off x="955039" y="1128014"/>
            <a:ext cx="10836904" cy="48910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s-ES" sz="3200" b="1" dirty="0">
                <a:solidFill>
                  <a:srgbClr val="4E4D4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ea"/>
                <a:cs typeface="Calibri" panose="020F0502020204030204" pitchFamily="34" charset="0"/>
              </a:rPr>
              <a:t>6. Ya presenté la solicitud, ¿y ahora?</a:t>
            </a:r>
            <a:endParaRPr lang="es-CO" sz="3200" b="1" dirty="0">
              <a:solidFill>
                <a:srgbClr val="4E4D4D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Diagrama 3">
            <a:extLst>
              <a:ext uri="{FF2B5EF4-FFF2-40B4-BE49-F238E27FC236}">
                <a16:creationId xmlns:a16="http://schemas.microsoft.com/office/drawing/2014/main" id="{B3420B7A-5E7F-73A2-D465-4E184BCE95F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182347046"/>
              </p:ext>
            </p:extLst>
          </p:nvPr>
        </p:nvGraphicFramePr>
        <p:xfrm>
          <a:off x="2032000" y="2024743"/>
          <a:ext cx="8128000" cy="411359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72697611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upo 13">
            <a:extLst>
              <a:ext uri="{FF2B5EF4-FFF2-40B4-BE49-F238E27FC236}">
                <a16:creationId xmlns:a16="http://schemas.microsoft.com/office/drawing/2014/main" id="{5871F3E4-0609-4237-EF66-E3875875CA37}"/>
              </a:ext>
            </a:extLst>
          </p:cNvPr>
          <p:cNvGrpSpPr/>
          <p:nvPr/>
        </p:nvGrpSpPr>
        <p:grpSpPr>
          <a:xfrm>
            <a:off x="2494222" y="409064"/>
            <a:ext cx="7722049" cy="6269574"/>
            <a:chOff x="1504872" y="409064"/>
            <a:chExt cx="7722049" cy="6269574"/>
          </a:xfrm>
        </p:grpSpPr>
        <p:grpSp>
          <p:nvGrpSpPr>
            <p:cNvPr id="12" name="Grupo 11">
              <a:extLst>
                <a:ext uri="{FF2B5EF4-FFF2-40B4-BE49-F238E27FC236}">
                  <a16:creationId xmlns:a16="http://schemas.microsoft.com/office/drawing/2014/main" id="{528694FF-DFEB-11E7-0129-886C09F15A02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1504872" y="409064"/>
              <a:ext cx="4416236" cy="6269574"/>
              <a:chOff x="7391400" y="623669"/>
              <a:chExt cx="3779520" cy="5365651"/>
            </a:xfrm>
          </p:grpSpPr>
          <p:pic>
            <p:nvPicPr>
              <p:cNvPr id="10" name="Imagen 9" descr="Un dibujo de un personaje animado&#10;&#10;Descripción generada automáticamente con confianza baja">
                <a:extLst>
                  <a:ext uri="{FF2B5EF4-FFF2-40B4-BE49-F238E27FC236}">
                    <a16:creationId xmlns:a16="http://schemas.microsoft.com/office/drawing/2014/main" id="{05AC6CE8-EDC4-0240-0FF9-97F944E87BFD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60786" t="10444" r="7740" b="12666"/>
              <a:stretch/>
            </p:blipFill>
            <p:spPr>
              <a:xfrm>
                <a:off x="7391400" y="716280"/>
                <a:ext cx="3779520" cy="5273040"/>
              </a:xfrm>
              <a:prstGeom prst="rect">
                <a:avLst/>
              </a:prstGeom>
            </p:spPr>
          </p:pic>
          <p:sp>
            <p:nvSpPr>
              <p:cNvPr id="11" name="Rectángulo 10">
                <a:extLst>
                  <a:ext uri="{FF2B5EF4-FFF2-40B4-BE49-F238E27FC236}">
                    <a16:creationId xmlns:a16="http://schemas.microsoft.com/office/drawing/2014/main" id="{038A79EA-2D80-7EF8-133A-3C084C2761D6}"/>
                  </a:ext>
                </a:extLst>
              </p:cNvPr>
              <p:cNvSpPr/>
              <p:nvPr/>
            </p:nvSpPr>
            <p:spPr>
              <a:xfrm>
                <a:off x="8641080" y="623669"/>
                <a:ext cx="640080" cy="9906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</p:grpSp>
        <p:sp>
          <p:nvSpPr>
            <p:cNvPr id="13" name="Bocadillo: ovalado 12">
              <a:extLst>
                <a:ext uri="{FF2B5EF4-FFF2-40B4-BE49-F238E27FC236}">
                  <a16:creationId xmlns:a16="http://schemas.microsoft.com/office/drawing/2014/main" id="{369F7942-1F63-5888-EF09-588D59FC83B2}"/>
                </a:ext>
              </a:extLst>
            </p:cNvPr>
            <p:cNvSpPr/>
            <p:nvPr/>
          </p:nvSpPr>
          <p:spPr>
            <a:xfrm>
              <a:off x="4415078" y="704537"/>
              <a:ext cx="4811843" cy="2293495"/>
            </a:xfrm>
            <a:prstGeom prst="wedgeEllipseCallout">
              <a:avLst>
                <a:gd name="adj1" fmla="val -54166"/>
                <a:gd name="adj2" fmla="val 62500"/>
              </a:avLst>
            </a:prstGeom>
            <a:solidFill>
              <a:schemeClr val="accent4">
                <a:lumMod val="20000"/>
                <a:lumOff val="80000"/>
              </a:schemeClr>
            </a:solidFill>
            <a:ln>
              <a:solidFill>
                <a:schemeClr val="accent4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CO" sz="2800" dirty="0">
                  <a:solidFill>
                    <a:srgbClr val="4E4D4D"/>
                  </a:solidFill>
                </a:rPr>
                <a:t>¡Muchas gracias por su atención!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3415110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3ED4369D-6414-318E-76F7-57BE0461DE3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68399" y="2475585"/>
            <a:ext cx="7113452" cy="1932956"/>
          </a:xfrm>
        </p:spPr>
        <p:txBody>
          <a:bodyPr>
            <a:normAutofit fontScale="90000"/>
          </a:bodyPr>
          <a:lstStyle/>
          <a:p>
            <a:pPr algn="l"/>
            <a:r>
              <a:rPr lang="es-ES" sz="4800" b="1" dirty="0">
                <a:solidFill>
                  <a:schemeClr val="bg1"/>
                </a:solidFill>
                <a:latin typeface="Helvetica" pitchFamily="2" charset="0"/>
              </a:rPr>
              <a:t>Solicitudes tarifarias para la distribución y comercialización de GLP por redes de tubería</a:t>
            </a:r>
          </a:p>
        </p:txBody>
      </p:sp>
      <p:sp>
        <p:nvSpPr>
          <p:cNvPr id="2" name="Título 3">
            <a:extLst>
              <a:ext uri="{FF2B5EF4-FFF2-40B4-BE49-F238E27FC236}">
                <a16:creationId xmlns:a16="http://schemas.microsoft.com/office/drawing/2014/main" id="{E6252512-6A3C-0656-C5D1-372FD3C6DFB0}"/>
              </a:ext>
            </a:extLst>
          </p:cNvPr>
          <p:cNvSpPr txBox="1">
            <a:spLocks/>
          </p:cNvSpPr>
          <p:nvPr/>
        </p:nvSpPr>
        <p:spPr>
          <a:xfrm>
            <a:off x="1168399" y="4408541"/>
            <a:ext cx="6883401" cy="8330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s-ES" sz="3200" b="1" dirty="0">
                <a:solidFill>
                  <a:schemeClr val="bg1"/>
                </a:solidFill>
                <a:latin typeface="Helvetica" pitchFamily="2" charset="0"/>
              </a:rPr>
              <a:t>Junio 7 de 2024</a:t>
            </a:r>
          </a:p>
        </p:txBody>
      </p:sp>
    </p:spTree>
    <p:extLst>
      <p:ext uri="{BB962C8B-B14F-4D97-AF65-F5344CB8AC3E}">
        <p14:creationId xmlns:p14="http://schemas.microsoft.com/office/powerpoint/2010/main" val="148297595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upo 9">
            <a:extLst>
              <a:ext uri="{FF2B5EF4-FFF2-40B4-BE49-F238E27FC236}">
                <a16:creationId xmlns:a16="http://schemas.microsoft.com/office/drawing/2014/main" id="{6440CC19-A346-EFCC-F151-035BF13F85B8}"/>
              </a:ext>
            </a:extLst>
          </p:cNvPr>
          <p:cNvGrpSpPr>
            <a:grpSpLocks noGrp="1" noUngrp="1" noRot="1" noMove="1" noResize="1"/>
          </p:cNvGrpSpPr>
          <p:nvPr/>
        </p:nvGrpSpPr>
        <p:grpSpPr>
          <a:xfrm>
            <a:off x="8877868" y="1581910"/>
            <a:ext cx="3314132" cy="3268254"/>
            <a:chOff x="8877868" y="1581910"/>
            <a:chExt cx="3314132" cy="3268254"/>
          </a:xfrm>
        </p:grpSpPr>
        <p:pic>
          <p:nvPicPr>
            <p:cNvPr id="5" name="Picture 48">
              <a:extLst>
                <a:ext uri="{FF2B5EF4-FFF2-40B4-BE49-F238E27FC236}">
                  <a16:creationId xmlns:a16="http://schemas.microsoft.com/office/drawing/2014/main" id="{3B89C910-44C7-1F3F-B342-E4847B52AFE8}"/>
                </a:ext>
              </a:extLst>
            </p:cNvPr>
            <p:cNvPicPr>
              <a:picLocks noGrp="1" noRot="1" noChangeAspect="1" noMove="1" noResize="1" noEditPoints="1" noAdjustHandles="1" noChangeArrowheads="1" noChangeShapeType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8877868" y="4551288"/>
              <a:ext cx="431785" cy="298876"/>
            </a:xfrm>
            <a:prstGeom prst="rect">
              <a:avLst/>
            </a:prstGeom>
          </p:spPr>
        </p:pic>
        <p:sp>
          <p:nvSpPr>
            <p:cNvPr id="8" name="Rectángulo 7">
              <a:extLst>
                <a:ext uri="{FF2B5EF4-FFF2-40B4-BE49-F238E27FC236}">
                  <a16:creationId xmlns:a16="http://schemas.microsoft.com/office/drawing/2014/main" id="{011F4629-60A1-9FF8-AFBA-149F696835FD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9093760" y="2917936"/>
              <a:ext cx="2266122" cy="918086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 sz="3200"/>
            </a:p>
          </p:txBody>
        </p:sp>
        <p:sp>
          <p:nvSpPr>
            <p:cNvPr id="7" name="TextBox 50">
              <a:extLst>
                <a:ext uri="{FF2B5EF4-FFF2-40B4-BE49-F238E27FC236}">
                  <a16:creationId xmlns:a16="http://schemas.microsoft.com/office/drawing/2014/main" id="{6B0B8143-5883-5A30-DE9E-67CB083B3CF2}"/>
                </a:ext>
              </a:extLst>
            </p:cNvPr>
            <p:cNvSpPr txBox="1"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9506868" y="1581910"/>
              <a:ext cx="2685132" cy="3204595"/>
            </a:xfrm>
            <a:prstGeom prst="rect">
              <a:avLst/>
            </a:prstGeom>
          </p:spPr>
          <p:txBody>
            <a:bodyPr wrap="square" lIns="0" tIns="0" rIns="0" bIns="0" rtlCol="0" anchor="t">
              <a:spAutoFit/>
            </a:bodyPr>
            <a:lstStyle/>
            <a:p>
              <a:pPr algn="just">
                <a:lnSpc>
                  <a:spcPts val="6579"/>
                </a:lnSpc>
              </a:pPr>
              <a:r>
                <a:rPr lang="en-US" dirty="0">
                  <a:solidFill>
                    <a:srgbClr val="0F6A9D"/>
                  </a:solidFill>
                  <a:latin typeface="+mj-lt"/>
                  <a:hlinkClick r:id="rId3"/>
                </a:rPr>
                <a:t>www.creg.gov.co</a:t>
              </a:r>
              <a:endParaRPr lang="en-US" dirty="0">
                <a:solidFill>
                  <a:srgbClr val="0F6A9D"/>
                </a:solidFill>
                <a:latin typeface="+mj-lt"/>
              </a:endParaRPr>
            </a:p>
            <a:p>
              <a:pPr algn="just">
                <a:lnSpc>
                  <a:spcPts val="6579"/>
                </a:lnSpc>
              </a:pPr>
              <a:r>
                <a:rPr lang="en-US" dirty="0" err="1">
                  <a:solidFill>
                    <a:srgbClr val="0F6A9D"/>
                  </a:solidFill>
                  <a:latin typeface="+mj-lt"/>
                </a:rPr>
                <a:t>comisioncreg</a:t>
              </a:r>
              <a:endParaRPr lang="en-US" dirty="0">
                <a:solidFill>
                  <a:srgbClr val="0F6A9D"/>
                </a:solidFill>
                <a:latin typeface="+mj-lt"/>
              </a:endParaRPr>
            </a:p>
            <a:p>
              <a:pPr algn="just">
                <a:lnSpc>
                  <a:spcPts val="6579"/>
                </a:lnSpc>
              </a:pPr>
              <a:r>
                <a:rPr lang="en-US" dirty="0">
                  <a:solidFill>
                    <a:srgbClr val="0F6A9D"/>
                  </a:solidFill>
                  <a:latin typeface="+mj-lt"/>
                </a:rPr>
                <a:t>@ComisionCREG</a:t>
              </a:r>
            </a:p>
            <a:p>
              <a:pPr algn="just">
                <a:lnSpc>
                  <a:spcPts val="6579"/>
                </a:lnSpc>
              </a:pPr>
              <a:r>
                <a:rPr lang="en-US" dirty="0" err="1">
                  <a:solidFill>
                    <a:srgbClr val="0F6A9D"/>
                  </a:solidFill>
                  <a:latin typeface="+mj-lt"/>
                </a:rPr>
                <a:t>Comisión</a:t>
              </a:r>
              <a:r>
                <a:rPr lang="en-US" dirty="0">
                  <a:solidFill>
                    <a:srgbClr val="0F6A9D"/>
                  </a:solidFill>
                  <a:latin typeface="+mj-lt"/>
                </a:rPr>
                <a:t> CREG</a:t>
              </a:r>
            </a:p>
          </p:txBody>
        </p:sp>
        <p:pic>
          <p:nvPicPr>
            <p:cNvPr id="6" name="Picture 49">
              <a:extLst>
                <a:ext uri="{FF2B5EF4-FFF2-40B4-BE49-F238E27FC236}">
                  <a16:creationId xmlns:a16="http://schemas.microsoft.com/office/drawing/2014/main" id="{9D51B0A8-756E-3D4B-F77B-F915493B0B29}"/>
                </a:ext>
              </a:extLst>
            </p:cNvPr>
            <p:cNvPicPr>
              <a:picLocks noGrp="1" noRot="1" noChangeAspect="1" noMove="1" noResize="1" noEditPoints="1" noAdjustHandles="1" noChangeArrowheads="1" noChangeShapeType="1" noCrop="1"/>
            </p:cNvPicPr>
            <p:nvPr/>
          </p:nvPicPr>
          <p:blipFill>
            <a:blip r:embed="rId4" cstate="hq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rcRect/>
            <a:stretch>
              <a:fillRect/>
            </a:stretch>
          </p:blipFill>
          <p:spPr>
            <a:xfrm>
              <a:off x="8931593" y="1984327"/>
              <a:ext cx="378060" cy="378060"/>
            </a:xfrm>
            <a:prstGeom prst="rect">
              <a:avLst/>
            </a:prstGeom>
          </p:spPr>
        </p:pic>
        <p:pic>
          <p:nvPicPr>
            <p:cNvPr id="4" name="Picture 47">
              <a:extLst>
                <a:ext uri="{FF2B5EF4-FFF2-40B4-BE49-F238E27FC236}">
                  <a16:creationId xmlns:a16="http://schemas.microsoft.com/office/drawing/2014/main" id="{EEF091C1-2E38-B7C9-6BEB-1C31FE93FF41}"/>
                </a:ext>
              </a:extLst>
            </p:cNvPr>
            <p:cNvPicPr>
              <a:picLocks noGrp="1" noRot="1" noChangeAspect="1" noMove="1" noResize="1" noEditPoints="1" noAdjustHandles="1" noChangeArrowheads="1" noChangeShapeType="1" noCrop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>
            <a:xfrm>
              <a:off x="8931593" y="2809201"/>
              <a:ext cx="378060" cy="378060"/>
            </a:xfrm>
            <a:prstGeom prst="rect">
              <a:avLst/>
            </a:prstGeom>
          </p:spPr>
        </p:pic>
        <p:pic>
          <p:nvPicPr>
            <p:cNvPr id="3" name="Picture 46">
              <a:extLst>
                <a:ext uri="{FF2B5EF4-FFF2-40B4-BE49-F238E27FC236}">
                  <a16:creationId xmlns:a16="http://schemas.microsoft.com/office/drawing/2014/main" id="{D74E53FE-9999-C71C-83F2-E1E4393448B7}"/>
                </a:ext>
              </a:extLst>
            </p:cNvPr>
            <p:cNvPicPr>
              <a:picLocks noGrp="1" noRot="1" noChangeAspect="1" noMove="1" noResize="1" noEditPoints="1" noAdjustHandles="1" noChangeArrowheads="1" noChangeShapeType="1" noCrop="1"/>
            </p:cNvPicPr>
            <p:nvPr/>
          </p:nvPicPr>
          <p:blipFill>
            <a:blip r:embed="rId7"/>
            <a:srcRect/>
            <a:stretch>
              <a:fillRect/>
            </a:stretch>
          </p:blipFill>
          <p:spPr>
            <a:xfrm>
              <a:off x="8913423" y="3697998"/>
              <a:ext cx="414399" cy="34084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1540212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1F6984C-1F61-773F-A033-1740272904B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upo 12">
            <a:extLst>
              <a:ext uri="{FF2B5EF4-FFF2-40B4-BE49-F238E27FC236}">
                <a16:creationId xmlns:a16="http://schemas.microsoft.com/office/drawing/2014/main" id="{9B708D12-D5C1-3827-F2F6-D7AA41F05B0C}"/>
              </a:ext>
            </a:extLst>
          </p:cNvPr>
          <p:cNvGrpSpPr/>
          <p:nvPr/>
        </p:nvGrpSpPr>
        <p:grpSpPr>
          <a:xfrm>
            <a:off x="1772042" y="475714"/>
            <a:ext cx="8544263" cy="6194849"/>
            <a:chOff x="1772042" y="475714"/>
            <a:chExt cx="8544263" cy="6194849"/>
          </a:xfrm>
        </p:grpSpPr>
        <p:pic>
          <p:nvPicPr>
            <p:cNvPr id="8" name="Imagen 7" descr="Un dibujo de un personaje animado&#10;&#10;Descripción generada automáticamente con confianza baja">
              <a:extLst>
                <a:ext uri="{FF2B5EF4-FFF2-40B4-BE49-F238E27FC236}">
                  <a16:creationId xmlns:a16="http://schemas.microsoft.com/office/drawing/2014/main" id="{5192B30E-35B5-81E8-A5EE-D68F076D341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9752" t="24105" r="61603" b="12681"/>
            <a:stretch/>
          </p:blipFill>
          <p:spPr>
            <a:xfrm flipH="1">
              <a:off x="1772042" y="1670190"/>
              <a:ext cx="3967571" cy="5000373"/>
            </a:xfrm>
            <a:prstGeom prst="rect">
              <a:avLst/>
            </a:prstGeom>
          </p:spPr>
        </p:pic>
        <p:pic>
          <p:nvPicPr>
            <p:cNvPr id="9" name="Imagen 8" descr="Un dibujo de un personaje animado&#10;&#10;Descripción generada automáticamente con confianza baja">
              <a:extLst>
                <a:ext uri="{FF2B5EF4-FFF2-40B4-BE49-F238E27FC236}">
                  <a16:creationId xmlns:a16="http://schemas.microsoft.com/office/drawing/2014/main" id="{8CA63FC3-087F-88DD-050B-754CD1742314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3054" t="11641" r="71440" b="75895"/>
            <a:stretch/>
          </p:blipFill>
          <p:spPr>
            <a:xfrm>
              <a:off x="3559123" y="752273"/>
              <a:ext cx="661182" cy="854778"/>
            </a:xfrm>
            <a:prstGeom prst="rect">
              <a:avLst/>
            </a:prstGeom>
          </p:spPr>
        </p:pic>
        <p:sp>
          <p:nvSpPr>
            <p:cNvPr id="12" name="Bocadillo nube: nube 11">
              <a:extLst>
                <a:ext uri="{FF2B5EF4-FFF2-40B4-BE49-F238E27FC236}">
                  <a16:creationId xmlns:a16="http://schemas.microsoft.com/office/drawing/2014/main" id="{0D3B6699-7B2B-AB35-8D4C-0CD3D61990E9}"/>
                </a:ext>
              </a:extLst>
            </p:cNvPr>
            <p:cNvSpPr/>
            <p:nvPr/>
          </p:nvSpPr>
          <p:spPr>
            <a:xfrm>
              <a:off x="5955322" y="475714"/>
              <a:ext cx="4360983" cy="3195954"/>
            </a:xfrm>
            <a:prstGeom prst="cloudCallout">
              <a:avLst>
                <a:gd name="adj1" fmla="val -81155"/>
                <a:gd name="adj2" fmla="val 14962"/>
              </a:avLst>
            </a:prstGeom>
            <a:solidFill>
              <a:schemeClr val="accent4">
                <a:lumMod val="20000"/>
                <a:lumOff val="80000"/>
              </a:schemeClr>
            </a:solidFill>
            <a:ln>
              <a:solidFill>
                <a:schemeClr val="accent4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10000"/>
                </a:lnSpc>
                <a:defRPr/>
              </a:pPr>
              <a:r>
                <a:rPr lang="es-CO" sz="2200" dirty="0">
                  <a:solidFill>
                    <a:srgbClr val="4E4D4D"/>
                  </a:solidFill>
                  <a:cs typeface="Arial" panose="020B0604020202020204" pitchFamily="34" charset="0"/>
                </a:rPr>
                <a:t>Quiero distribuir y comercializar GLP por redes de tubería, ¿cómo solicito cargos a la CREG?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3194126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Título 9">
            <a:extLst>
              <a:ext uri="{FF2B5EF4-FFF2-40B4-BE49-F238E27FC236}">
                <a16:creationId xmlns:a16="http://schemas.microsoft.com/office/drawing/2014/main" id="{5634A2D8-8A78-45AD-2E44-B2A3CA9F280C}"/>
              </a:ext>
            </a:extLst>
          </p:cNvPr>
          <p:cNvSpPr txBox="1">
            <a:spLocks/>
          </p:cNvSpPr>
          <p:nvPr/>
        </p:nvSpPr>
        <p:spPr>
          <a:xfrm>
            <a:off x="955039" y="1128014"/>
            <a:ext cx="10836904" cy="48910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s-MX" sz="3200" b="1" dirty="0">
                <a:solidFill>
                  <a:srgbClr val="4E4D4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 Identificar el mercado</a:t>
            </a:r>
            <a:endParaRPr lang="es-CO" sz="3200" b="1" dirty="0">
              <a:solidFill>
                <a:srgbClr val="4E4D4D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854A9C76-EB63-116E-1C38-8405F75F1C21}"/>
              </a:ext>
            </a:extLst>
          </p:cNvPr>
          <p:cNvSpPr txBox="1"/>
          <p:nvPr/>
        </p:nvSpPr>
        <p:spPr>
          <a:xfrm>
            <a:off x="1314455" y="1820109"/>
            <a:ext cx="10118072" cy="33504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s-MX" sz="2200" dirty="0">
                <a:solidFill>
                  <a:srgbClr val="4E4D4D"/>
                </a:solidFill>
                <a:cs typeface="Arial" panose="020B0604020202020204" pitchFamily="34" charset="0"/>
              </a:rPr>
              <a:t>Municipio o grupo de municipios para el cual la CREG establece cargos por uso del Sistema de Distribución al cual están conectados un conjunto de usuarios.</a:t>
            </a:r>
          </a:p>
          <a:p>
            <a:pPr marL="342900" indent="-342900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MX" sz="2200" b="1" dirty="0">
                <a:solidFill>
                  <a:schemeClr val="accent2">
                    <a:lumMod val="75000"/>
                  </a:schemeClr>
                </a:solidFill>
                <a:latin typeface="+mj-lt"/>
                <a:cs typeface="Calibri" panose="020F0502020204030204" pitchFamily="34" charset="0"/>
              </a:rPr>
              <a:t>Mercado nuevo: </a:t>
            </a:r>
            <a:r>
              <a:rPr lang="es-ES_tradnl" sz="2200" dirty="0">
                <a:solidFill>
                  <a:srgbClr val="4E4D4D"/>
                </a:solidFill>
                <a:latin typeface="+mj-lt"/>
                <a:cs typeface="Calibri" panose="020F0502020204030204" pitchFamily="34" charset="0"/>
              </a:rPr>
              <a:t>Mercado que no cuenta con cargos aprobados para prestar el servicio de gas por redes de tubería.</a:t>
            </a:r>
          </a:p>
          <a:p>
            <a:pPr marL="342900" indent="-342900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ES_tradnl" sz="2200" b="1" dirty="0">
                <a:solidFill>
                  <a:schemeClr val="accent2">
                    <a:lumMod val="75000"/>
                  </a:schemeClr>
                </a:solidFill>
                <a:latin typeface="+mj-lt"/>
                <a:cs typeface="Calibri" panose="020F0502020204030204" pitchFamily="34" charset="0"/>
              </a:rPr>
              <a:t>Mercado especial: </a:t>
            </a:r>
            <a:r>
              <a:rPr lang="es-CO" sz="2200" dirty="0">
                <a:solidFill>
                  <a:srgbClr val="4E4D4D"/>
                </a:solidFill>
                <a:latin typeface="+mj-lt"/>
                <a:cs typeface="Calibri" panose="020F0502020204030204" pitchFamily="34" charset="0"/>
              </a:rPr>
              <a:t>Centros poblados, diferentes a la cabecera municipal</a:t>
            </a:r>
            <a:r>
              <a:rPr lang="es-ES_tradnl" sz="2200" dirty="0">
                <a:solidFill>
                  <a:srgbClr val="4E4D4D"/>
                </a:solidFill>
                <a:latin typeface="+mj-lt"/>
                <a:cs typeface="Calibri" panose="020F0502020204030204" pitchFamily="34" charset="0"/>
              </a:rPr>
              <a:t> (corregimientos, caseríos </a:t>
            </a:r>
            <a:r>
              <a:rPr lang="es-ES_tradnl" sz="2200" dirty="0">
                <a:solidFill>
                  <a:srgbClr val="4E4D4D"/>
                </a:solidFill>
                <a:cs typeface="Arial" panose="020B0604020202020204" pitchFamily="34" charset="0"/>
              </a:rPr>
              <a:t>o inspecciones de policía)</a:t>
            </a:r>
            <a:r>
              <a:rPr lang="es-CO" sz="2200" dirty="0">
                <a:solidFill>
                  <a:srgbClr val="4E4D4D"/>
                </a:solidFill>
                <a:latin typeface="+mj-lt"/>
                <a:cs typeface="Calibri" panose="020F0502020204030204" pitchFamily="34" charset="0"/>
              </a:rPr>
              <a:t> que pertenecen a un municipio que hace parte de un mercado con cargos aprobados y que por razones de distancia no forman parte del plan de expansión del distribuidor.</a:t>
            </a:r>
            <a:endParaRPr lang="es-ES_tradnl" sz="2200" dirty="0">
              <a:solidFill>
                <a:srgbClr val="4E4D4D"/>
              </a:solidFill>
              <a:cs typeface="Arial" panose="020B0604020202020204" pitchFamily="34" charset="0"/>
            </a:endParaRPr>
          </a:p>
        </p:txBody>
      </p:sp>
      <p:pic>
        <p:nvPicPr>
          <p:cNvPr id="5" name="Gráfico 4" descr="megáfono1 con relleno sólido">
            <a:extLst>
              <a:ext uri="{FF2B5EF4-FFF2-40B4-BE49-F238E27FC236}">
                <a16:creationId xmlns:a16="http://schemas.microsoft.com/office/drawing/2014/main" id="{A7BFA911-F53B-B7BB-4885-6C3B5D715A7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594612" y="5368359"/>
            <a:ext cx="914400" cy="914400"/>
          </a:xfrm>
          <a:prstGeom prst="rect">
            <a:avLst/>
          </a:prstGeom>
        </p:spPr>
      </p:pic>
      <p:sp>
        <p:nvSpPr>
          <p:cNvPr id="8" name="Rectángulo 7">
            <a:extLst>
              <a:ext uri="{FF2B5EF4-FFF2-40B4-BE49-F238E27FC236}">
                <a16:creationId xmlns:a16="http://schemas.microsoft.com/office/drawing/2014/main" id="{F84D7E74-8073-BA20-C411-2AAA2FA655B9}"/>
              </a:ext>
            </a:extLst>
          </p:cNvPr>
          <p:cNvSpPr/>
          <p:nvPr/>
        </p:nvSpPr>
        <p:spPr>
          <a:xfrm>
            <a:off x="2622355" y="5504195"/>
            <a:ext cx="8476343" cy="642729"/>
          </a:xfrm>
          <a:prstGeom prst="rect">
            <a:avLst/>
          </a:prstGeom>
          <a:noFill/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2200" dirty="0">
                <a:solidFill>
                  <a:schemeClr val="accent2">
                    <a:lumMod val="75000"/>
                  </a:schemeClr>
                </a:solidFill>
              </a:rPr>
              <a:t>El mercado de distribución debe ser igual al de comercialización</a:t>
            </a:r>
            <a:r>
              <a:rPr lang="es-CO" dirty="0">
                <a:solidFill>
                  <a:schemeClr val="accent2">
                    <a:lumMod val="75000"/>
                  </a:schemeClr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95022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Título 9">
            <a:extLst>
              <a:ext uri="{FF2B5EF4-FFF2-40B4-BE49-F238E27FC236}">
                <a16:creationId xmlns:a16="http://schemas.microsoft.com/office/drawing/2014/main" id="{5634A2D8-8A78-45AD-2E44-B2A3CA9F280C}"/>
              </a:ext>
            </a:extLst>
          </p:cNvPr>
          <p:cNvSpPr txBox="1">
            <a:spLocks/>
          </p:cNvSpPr>
          <p:nvPr/>
        </p:nvSpPr>
        <p:spPr>
          <a:xfrm>
            <a:off x="955039" y="1128014"/>
            <a:ext cx="10836904" cy="48910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s-MX" sz="3200" b="1" dirty="0">
                <a:solidFill>
                  <a:srgbClr val="4E4D4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 Normatividad asociada</a:t>
            </a:r>
            <a:endParaRPr lang="es-CO" sz="3200" b="1" dirty="0">
              <a:solidFill>
                <a:srgbClr val="4E4D4D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9701C8E6-85E5-D4CA-3DB8-E1C9DA3B6C98}"/>
              </a:ext>
            </a:extLst>
          </p:cNvPr>
          <p:cNvSpPr txBox="1"/>
          <p:nvPr/>
        </p:nvSpPr>
        <p:spPr>
          <a:xfrm>
            <a:off x="1314455" y="2023308"/>
            <a:ext cx="10118072" cy="42891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MX" sz="2200" b="1" dirty="0">
                <a:solidFill>
                  <a:schemeClr val="accent2">
                    <a:lumMod val="75000"/>
                  </a:schemeClr>
                </a:solidFill>
                <a:latin typeface="+mj-lt"/>
                <a:cs typeface="Calibri" panose="020F0502020204030204" pitchFamily="34" charset="0"/>
              </a:rPr>
              <a:t>Distribución:</a:t>
            </a:r>
          </a:p>
          <a:p>
            <a:pPr lvl="1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s-CO" sz="2200" u="sng" dirty="0">
                <a:solidFill>
                  <a:srgbClr val="4E4D4D"/>
                </a:solidFill>
              </a:rPr>
              <a:t>Metodología:</a:t>
            </a:r>
            <a:r>
              <a:rPr lang="es-CO" sz="2200" dirty="0">
                <a:solidFill>
                  <a:srgbClr val="4E4D4D"/>
                </a:solidFill>
              </a:rPr>
              <a:t> Res. CREG 202 de 2013</a:t>
            </a:r>
          </a:p>
          <a:p>
            <a:pPr lvl="1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s-CO" sz="2200" u="sng" dirty="0">
                <a:solidFill>
                  <a:srgbClr val="4E4D4D"/>
                </a:solidFill>
              </a:rPr>
              <a:t>Modificaciones a la metodología:</a:t>
            </a:r>
            <a:r>
              <a:rPr lang="es-CO" sz="2200" dirty="0">
                <a:solidFill>
                  <a:srgbClr val="4E4D4D"/>
                </a:solidFill>
              </a:rPr>
              <a:t> Res. CREG 138 de 2014, 090 de 2018, 132 de 2018 y 011 de 2020</a:t>
            </a:r>
          </a:p>
          <a:p>
            <a:pPr lvl="1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s-CO" sz="2200" u="sng" dirty="0">
                <a:solidFill>
                  <a:srgbClr val="4E4D4D"/>
                </a:solidFill>
              </a:rPr>
              <a:t>Listas de chequeo indicativas:</a:t>
            </a:r>
            <a:r>
              <a:rPr lang="es-CO" sz="2200" dirty="0">
                <a:solidFill>
                  <a:srgbClr val="4E4D4D"/>
                </a:solidFill>
              </a:rPr>
              <a:t> Circular CREG 077 de 2020</a:t>
            </a:r>
          </a:p>
          <a:p>
            <a:pPr marL="800100" lvl="1" indent="-342900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s-CO" sz="1000" dirty="0">
              <a:solidFill>
                <a:srgbClr val="4E4D4D"/>
              </a:solidFill>
            </a:endParaRPr>
          </a:p>
          <a:p>
            <a:pPr marL="342900" indent="-342900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ES_tradnl" sz="2200" b="1" dirty="0">
                <a:solidFill>
                  <a:schemeClr val="accent2">
                    <a:lumMod val="75000"/>
                  </a:schemeClr>
                </a:solidFill>
                <a:latin typeface="+mj-lt"/>
                <a:cs typeface="Calibri" panose="020F0502020204030204" pitchFamily="34" charset="0"/>
              </a:rPr>
              <a:t>Comercialización minorista:</a:t>
            </a:r>
          </a:p>
          <a:p>
            <a:pPr lvl="1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s-CO" sz="2200" u="sng" dirty="0">
                <a:solidFill>
                  <a:srgbClr val="4E4D4D"/>
                </a:solidFill>
              </a:rPr>
              <a:t>Metodología:</a:t>
            </a:r>
            <a:r>
              <a:rPr lang="es-CO" sz="2200" dirty="0">
                <a:solidFill>
                  <a:srgbClr val="4E4D4D"/>
                </a:solidFill>
              </a:rPr>
              <a:t>  Res. CREG 102-003 de 2022</a:t>
            </a:r>
          </a:p>
          <a:p>
            <a:pPr marL="342900" indent="-342900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s-ES_tradnl" sz="2200" dirty="0">
              <a:solidFill>
                <a:srgbClr val="4E4D4D"/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39180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Título 9">
            <a:extLst>
              <a:ext uri="{FF2B5EF4-FFF2-40B4-BE49-F238E27FC236}">
                <a16:creationId xmlns:a16="http://schemas.microsoft.com/office/drawing/2014/main" id="{5634A2D8-8A78-45AD-2E44-B2A3CA9F280C}"/>
              </a:ext>
            </a:extLst>
          </p:cNvPr>
          <p:cNvSpPr txBox="1">
            <a:spLocks/>
          </p:cNvSpPr>
          <p:nvPr/>
        </p:nvSpPr>
        <p:spPr>
          <a:xfrm>
            <a:off x="955039" y="1128014"/>
            <a:ext cx="10836904" cy="48910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s-MX" sz="3200" b="1" dirty="0">
                <a:solidFill>
                  <a:srgbClr val="4E4D4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3. Presentación de la solicitud</a:t>
            </a:r>
            <a:endParaRPr lang="es-CO" sz="3200" b="1" dirty="0">
              <a:solidFill>
                <a:srgbClr val="4E4D4D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8D302888-4ED0-9D59-9C8D-17E6F6E8C394}"/>
              </a:ext>
            </a:extLst>
          </p:cNvPr>
          <p:cNvSpPr txBox="1"/>
          <p:nvPr/>
        </p:nvSpPr>
        <p:spPr>
          <a:xfrm>
            <a:off x="1314455" y="1921707"/>
            <a:ext cx="10118072" cy="80823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s-CO" sz="2200" dirty="0">
                <a:solidFill>
                  <a:srgbClr val="4E4D4D"/>
                </a:solidFill>
                <a:cs typeface="Arial" panose="020B0604020202020204" pitchFamily="34" charset="0"/>
              </a:rPr>
              <a:t>La empresa deberá remitir la solicitud tarifaria y la información que la acompaña por medios:</a:t>
            </a:r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id="{334692C7-9288-F55B-4357-A686C9C36E1C}"/>
              </a:ext>
            </a:extLst>
          </p:cNvPr>
          <p:cNvSpPr txBox="1"/>
          <p:nvPr/>
        </p:nvSpPr>
        <p:spPr>
          <a:xfrm>
            <a:off x="1378856" y="2884053"/>
            <a:ext cx="6096000" cy="213064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lnSpc>
                <a:spcPct val="110000"/>
              </a:lnSpc>
              <a:spcBef>
                <a:spcPts val="200"/>
              </a:spcBef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es-CO" sz="2200" b="1" dirty="0">
                <a:solidFill>
                  <a:schemeClr val="accent2">
                    <a:lumMod val="75000"/>
                  </a:schemeClr>
                </a:solidFill>
                <a:cs typeface="Arial" panose="020B0604020202020204" pitchFamily="34" charset="0"/>
              </a:rPr>
              <a:t>Físicos:</a:t>
            </a:r>
          </a:p>
          <a:p>
            <a:pPr>
              <a:lnSpc>
                <a:spcPct val="110000"/>
              </a:lnSpc>
              <a:spcBef>
                <a:spcPts val="200"/>
              </a:spcBef>
              <a:spcAft>
                <a:spcPts val="200"/>
              </a:spcAft>
            </a:pPr>
            <a:r>
              <a:rPr lang="es-CO" sz="2200" dirty="0">
                <a:solidFill>
                  <a:srgbClr val="4E4D4D"/>
                </a:solidFill>
                <a:cs typeface="Arial" panose="020B0604020202020204" pitchFamily="34" charset="0"/>
              </a:rPr>
              <a:t>En las instalaciones de la Comisión</a:t>
            </a:r>
          </a:p>
          <a:p>
            <a:pPr>
              <a:lnSpc>
                <a:spcPct val="110000"/>
              </a:lnSpc>
              <a:spcBef>
                <a:spcPts val="200"/>
              </a:spcBef>
              <a:spcAft>
                <a:spcPts val="200"/>
              </a:spcAft>
            </a:pPr>
            <a:r>
              <a:rPr lang="es-CO" sz="2200" dirty="0">
                <a:solidFill>
                  <a:srgbClr val="4E4D4D"/>
                </a:solidFill>
                <a:cs typeface="Arial" panose="020B0604020202020204" pitchFamily="34" charset="0"/>
              </a:rPr>
              <a:t>Av. Calle 116 No. 7-15</a:t>
            </a:r>
          </a:p>
          <a:p>
            <a:pPr>
              <a:lnSpc>
                <a:spcPct val="110000"/>
              </a:lnSpc>
              <a:spcBef>
                <a:spcPts val="200"/>
              </a:spcBef>
              <a:spcAft>
                <a:spcPts val="200"/>
              </a:spcAft>
            </a:pPr>
            <a:r>
              <a:rPr lang="es-CO" sz="2200" dirty="0">
                <a:solidFill>
                  <a:srgbClr val="4E4D4D"/>
                </a:solidFill>
                <a:cs typeface="Arial" panose="020B0604020202020204" pitchFamily="34" charset="0"/>
              </a:rPr>
              <a:t>Edificio Cusezar </a:t>
            </a:r>
            <a:r>
              <a:rPr lang="es-CO" sz="2200" dirty="0" err="1">
                <a:solidFill>
                  <a:srgbClr val="4E4D4D"/>
                </a:solidFill>
                <a:cs typeface="Arial" panose="020B0604020202020204" pitchFamily="34" charset="0"/>
              </a:rPr>
              <a:t>Int</a:t>
            </a:r>
            <a:r>
              <a:rPr lang="es-CO" sz="2200" dirty="0">
                <a:solidFill>
                  <a:srgbClr val="4E4D4D"/>
                </a:solidFill>
                <a:cs typeface="Arial" panose="020B0604020202020204" pitchFamily="34" charset="0"/>
              </a:rPr>
              <a:t>. 2 Oficina 901</a:t>
            </a:r>
          </a:p>
          <a:p>
            <a:pPr>
              <a:lnSpc>
                <a:spcPct val="110000"/>
              </a:lnSpc>
              <a:spcBef>
                <a:spcPts val="200"/>
              </a:spcBef>
              <a:spcAft>
                <a:spcPts val="200"/>
              </a:spcAft>
            </a:pPr>
            <a:r>
              <a:rPr lang="es-CO" sz="2200" dirty="0">
                <a:solidFill>
                  <a:srgbClr val="4E4D4D"/>
                </a:solidFill>
                <a:cs typeface="Arial" panose="020B0604020202020204" pitchFamily="34" charset="0"/>
              </a:rPr>
              <a:t>Bogotá</a:t>
            </a:r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06F69CC2-5E1D-E6E9-7851-2F1F4ECAA71D}"/>
              </a:ext>
            </a:extLst>
          </p:cNvPr>
          <p:cNvSpPr txBox="1"/>
          <p:nvPr/>
        </p:nvSpPr>
        <p:spPr>
          <a:xfrm>
            <a:off x="6699259" y="2884053"/>
            <a:ext cx="5205899" cy="9621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CO" sz="2200" b="1" dirty="0">
                <a:solidFill>
                  <a:schemeClr val="accent2">
                    <a:lumMod val="75000"/>
                  </a:schemeClr>
                </a:solidFill>
                <a:cs typeface="Arial" panose="020B0604020202020204" pitchFamily="34" charset="0"/>
              </a:rPr>
              <a:t>Electrónicos:</a:t>
            </a: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s-CO" sz="2200" dirty="0">
                <a:solidFill>
                  <a:srgbClr val="4E4D4D"/>
                </a:solidFill>
                <a:cs typeface="Arial" panose="020B0604020202020204" pitchFamily="34" charset="0"/>
              </a:rPr>
              <a:t>Al correo electrónico creg@creg.gov.co</a:t>
            </a:r>
            <a:endParaRPr lang="es-ES_tradnl" sz="2200" dirty="0">
              <a:solidFill>
                <a:srgbClr val="4E4D4D"/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86818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1F6984C-1F61-773F-A033-1740272904B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upo 12">
            <a:extLst>
              <a:ext uri="{FF2B5EF4-FFF2-40B4-BE49-F238E27FC236}">
                <a16:creationId xmlns:a16="http://schemas.microsoft.com/office/drawing/2014/main" id="{9B708D12-D5C1-3827-F2F6-D7AA41F05B0C}"/>
              </a:ext>
            </a:extLst>
          </p:cNvPr>
          <p:cNvGrpSpPr/>
          <p:nvPr/>
        </p:nvGrpSpPr>
        <p:grpSpPr>
          <a:xfrm>
            <a:off x="1772042" y="475714"/>
            <a:ext cx="8544263" cy="6194849"/>
            <a:chOff x="1772042" y="475714"/>
            <a:chExt cx="8544263" cy="6194849"/>
          </a:xfrm>
        </p:grpSpPr>
        <p:pic>
          <p:nvPicPr>
            <p:cNvPr id="8" name="Imagen 7" descr="Un dibujo de un personaje animado&#10;&#10;Descripción generada automáticamente con confianza baja">
              <a:extLst>
                <a:ext uri="{FF2B5EF4-FFF2-40B4-BE49-F238E27FC236}">
                  <a16:creationId xmlns:a16="http://schemas.microsoft.com/office/drawing/2014/main" id="{5192B30E-35B5-81E8-A5EE-D68F076D341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9752" t="24105" r="61603" b="12681"/>
            <a:stretch/>
          </p:blipFill>
          <p:spPr>
            <a:xfrm flipH="1">
              <a:off x="1772042" y="1670190"/>
              <a:ext cx="3967571" cy="5000373"/>
            </a:xfrm>
            <a:prstGeom prst="rect">
              <a:avLst/>
            </a:prstGeom>
          </p:spPr>
        </p:pic>
        <p:pic>
          <p:nvPicPr>
            <p:cNvPr id="9" name="Imagen 8" descr="Un dibujo de un personaje animado&#10;&#10;Descripción generada automáticamente con confianza baja">
              <a:extLst>
                <a:ext uri="{FF2B5EF4-FFF2-40B4-BE49-F238E27FC236}">
                  <a16:creationId xmlns:a16="http://schemas.microsoft.com/office/drawing/2014/main" id="{8CA63FC3-087F-88DD-050B-754CD1742314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3054" t="11641" r="71440" b="75895"/>
            <a:stretch/>
          </p:blipFill>
          <p:spPr>
            <a:xfrm>
              <a:off x="3559123" y="752273"/>
              <a:ext cx="661182" cy="854778"/>
            </a:xfrm>
            <a:prstGeom prst="rect">
              <a:avLst/>
            </a:prstGeom>
          </p:spPr>
        </p:pic>
        <p:sp>
          <p:nvSpPr>
            <p:cNvPr id="12" name="Bocadillo nube: nube 11">
              <a:extLst>
                <a:ext uri="{FF2B5EF4-FFF2-40B4-BE49-F238E27FC236}">
                  <a16:creationId xmlns:a16="http://schemas.microsoft.com/office/drawing/2014/main" id="{0D3B6699-7B2B-AB35-8D4C-0CD3D61990E9}"/>
                </a:ext>
              </a:extLst>
            </p:cNvPr>
            <p:cNvSpPr/>
            <p:nvPr/>
          </p:nvSpPr>
          <p:spPr>
            <a:xfrm>
              <a:off x="5955322" y="475714"/>
              <a:ext cx="4360983" cy="3195954"/>
            </a:xfrm>
            <a:prstGeom prst="cloudCallout">
              <a:avLst>
                <a:gd name="adj1" fmla="val -81155"/>
                <a:gd name="adj2" fmla="val 14962"/>
              </a:avLst>
            </a:prstGeom>
            <a:solidFill>
              <a:schemeClr val="accent4">
                <a:lumMod val="20000"/>
                <a:lumOff val="80000"/>
              </a:schemeClr>
            </a:solidFill>
            <a:ln>
              <a:solidFill>
                <a:schemeClr val="accent4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10000"/>
                </a:lnSpc>
                <a:defRPr/>
              </a:pPr>
              <a:r>
                <a:rPr lang="es-CO" sz="2200" dirty="0">
                  <a:solidFill>
                    <a:srgbClr val="4E4D4D"/>
                  </a:solidFill>
                  <a:cs typeface="Arial" panose="020B0604020202020204" pitchFamily="34" charset="0"/>
                </a:rPr>
                <a:t>¿Qué información debo presentar con la solicitud?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0904354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uadroTexto 7">
            <a:extLst>
              <a:ext uri="{FF2B5EF4-FFF2-40B4-BE49-F238E27FC236}">
                <a16:creationId xmlns:a16="http://schemas.microsoft.com/office/drawing/2014/main" id="{2709CA43-9CB2-78D0-1723-0C02E956A951}"/>
              </a:ext>
            </a:extLst>
          </p:cNvPr>
          <p:cNvSpPr txBox="1"/>
          <p:nvPr/>
        </p:nvSpPr>
        <p:spPr>
          <a:xfrm>
            <a:off x="1148362" y="1904530"/>
            <a:ext cx="9940552" cy="37240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MX" sz="2200" dirty="0">
                <a:solidFill>
                  <a:srgbClr val="4E4D4D"/>
                </a:solidFill>
                <a:cs typeface="Arial" panose="020B0604020202020204" pitchFamily="34" charset="0"/>
              </a:rPr>
              <a:t>Nombres, apellidos y documento de identidad del solicitante.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MX" sz="2200" dirty="0">
                <a:solidFill>
                  <a:srgbClr val="4E4D4D"/>
                </a:solidFill>
                <a:cs typeface="Arial" panose="020B0604020202020204" pitchFamily="34" charset="0"/>
              </a:rPr>
              <a:t>Dirección de correspondencia y de correo electrónico.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MX" sz="2200" dirty="0">
                <a:solidFill>
                  <a:srgbClr val="4E4D4D"/>
                </a:solidFill>
                <a:cs typeface="Arial" panose="020B0604020202020204" pitchFamily="34" charset="0"/>
              </a:rPr>
              <a:t>Certificado de existencia y representación legal con expedición no mayor a dos (2) meses.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MX" sz="2200" dirty="0">
                <a:solidFill>
                  <a:srgbClr val="4E4D4D"/>
                </a:solidFill>
                <a:cs typeface="Arial" panose="020B0604020202020204" pitchFamily="34" charset="0"/>
              </a:rPr>
              <a:t>Reporte físico de la información entregada a través de </a:t>
            </a:r>
            <a:r>
              <a:rPr lang="es-MX" sz="2200" dirty="0" err="1">
                <a:solidFill>
                  <a:srgbClr val="4E4D4D"/>
                </a:solidFill>
                <a:cs typeface="Arial" panose="020B0604020202020204" pitchFamily="34" charset="0"/>
              </a:rPr>
              <a:t>Apligas</a:t>
            </a:r>
            <a:r>
              <a:rPr lang="es-MX" sz="2200" dirty="0">
                <a:solidFill>
                  <a:srgbClr val="4E4D4D"/>
                </a:solidFill>
                <a:cs typeface="Arial" panose="020B0604020202020204" pitchFamily="34" charset="0"/>
              </a:rPr>
              <a:t>.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MX" sz="2200" dirty="0">
                <a:solidFill>
                  <a:srgbClr val="4E4D4D"/>
                </a:solidFill>
                <a:cs typeface="Arial" panose="020B0604020202020204" pitchFamily="34" charset="0"/>
              </a:rPr>
              <a:t>Objeto de la petición y razones en las cuales la fundamenta.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MX" sz="2200" dirty="0">
                <a:solidFill>
                  <a:srgbClr val="4E4D4D"/>
                </a:solidFill>
                <a:cs typeface="Arial" panose="020B0604020202020204" pitchFamily="34" charset="0"/>
              </a:rPr>
              <a:t>Firma del peticionario.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MX" sz="2200" dirty="0">
                <a:solidFill>
                  <a:srgbClr val="4E4D4D"/>
                </a:solidFill>
                <a:cs typeface="Arial" panose="020B0604020202020204" pitchFamily="34" charset="0"/>
              </a:rPr>
              <a:t>Carta de aceptación de notificación por medios electrónicos (opcional).</a:t>
            </a:r>
          </a:p>
        </p:txBody>
      </p:sp>
      <p:sp>
        <p:nvSpPr>
          <p:cNvPr id="9" name="Título 9">
            <a:extLst>
              <a:ext uri="{FF2B5EF4-FFF2-40B4-BE49-F238E27FC236}">
                <a16:creationId xmlns:a16="http://schemas.microsoft.com/office/drawing/2014/main" id="{88BF1C09-BC0F-80CB-8123-2F83C6815000}"/>
              </a:ext>
            </a:extLst>
          </p:cNvPr>
          <p:cNvSpPr txBox="1">
            <a:spLocks/>
          </p:cNvSpPr>
          <p:nvPr/>
        </p:nvSpPr>
        <p:spPr>
          <a:xfrm>
            <a:off x="955039" y="1128014"/>
            <a:ext cx="10836904" cy="48910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s-ES" sz="3200" b="1" dirty="0">
                <a:solidFill>
                  <a:srgbClr val="4E4D4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ea"/>
                <a:cs typeface="Calibri" panose="020F0502020204030204" pitchFamily="34" charset="0"/>
              </a:rPr>
              <a:t>4. Información básica</a:t>
            </a:r>
            <a:endParaRPr lang="es-CO" sz="3200" b="1" dirty="0">
              <a:solidFill>
                <a:srgbClr val="4E4D4D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4992959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ítulo 9">
            <a:extLst>
              <a:ext uri="{FF2B5EF4-FFF2-40B4-BE49-F238E27FC236}">
                <a16:creationId xmlns:a16="http://schemas.microsoft.com/office/drawing/2014/main" id="{88BF1C09-BC0F-80CB-8123-2F83C6815000}"/>
              </a:ext>
            </a:extLst>
          </p:cNvPr>
          <p:cNvSpPr txBox="1">
            <a:spLocks/>
          </p:cNvSpPr>
          <p:nvPr/>
        </p:nvSpPr>
        <p:spPr>
          <a:xfrm>
            <a:off x="955039" y="1128014"/>
            <a:ext cx="10836904" cy="48910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s-ES" sz="3200" b="1" dirty="0">
                <a:solidFill>
                  <a:srgbClr val="4E4D4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ea"/>
                <a:cs typeface="Calibri" panose="020F0502020204030204" pitchFamily="34" charset="0"/>
              </a:rPr>
              <a:t>5. Información del proyecto</a:t>
            </a:r>
            <a:endParaRPr lang="es-CO" sz="3200" b="1" dirty="0">
              <a:solidFill>
                <a:srgbClr val="4E4D4D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3" name="Gráfico 2" descr="Búsqueda de carpetas con relleno sólido">
            <a:extLst>
              <a:ext uri="{FF2B5EF4-FFF2-40B4-BE49-F238E27FC236}">
                <a16:creationId xmlns:a16="http://schemas.microsoft.com/office/drawing/2014/main" id="{324ADD1F-2837-30EC-C4F9-919B5EE3D4B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548594" y="5463143"/>
            <a:ext cx="914400" cy="914400"/>
          </a:xfrm>
          <a:prstGeom prst="rect">
            <a:avLst/>
          </a:prstGeom>
        </p:spPr>
      </p:pic>
      <p:sp>
        <p:nvSpPr>
          <p:cNvPr id="6" name="CuadroTexto 5">
            <a:extLst>
              <a:ext uri="{FF2B5EF4-FFF2-40B4-BE49-F238E27FC236}">
                <a16:creationId xmlns:a16="http://schemas.microsoft.com/office/drawing/2014/main" id="{F41A6F54-8C94-9329-8A87-389BC1DF3589}"/>
              </a:ext>
            </a:extLst>
          </p:cNvPr>
          <p:cNvSpPr txBox="1"/>
          <p:nvPr/>
        </p:nvSpPr>
        <p:spPr>
          <a:xfrm>
            <a:off x="1148362" y="1904530"/>
            <a:ext cx="9940552" cy="35702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MX" sz="2200" dirty="0">
                <a:solidFill>
                  <a:srgbClr val="4E4D4D"/>
                </a:solidFill>
                <a:cs typeface="Arial" panose="020B0604020202020204" pitchFamily="34" charset="0"/>
              </a:rPr>
              <a:t>Identificación de los municipios / centros poblados que conforman el mercado de distribución y comercialización.</a:t>
            </a:r>
          </a:p>
          <a:p>
            <a:pPr marL="800100" lvl="1" indent="-342900" algn="just">
              <a:spcBef>
                <a:spcPts val="60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s-MX" sz="2200" dirty="0">
                <a:solidFill>
                  <a:srgbClr val="4E4D4D"/>
                </a:solidFill>
                <a:cs typeface="Arial" panose="020B0604020202020204" pitchFamily="34" charset="0"/>
              </a:rPr>
              <a:t>DIVIPOLA</a:t>
            </a:r>
          </a:p>
          <a:p>
            <a:pPr marL="800100" lvl="1" indent="-342900" algn="just">
              <a:spcBef>
                <a:spcPts val="60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s-MX" sz="2200" dirty="0">
                <a:solidFill>
                  <a:srgbClr val="4E4D4D"/>
                </a:solidFill>
                <a:cs typeface="Arial" panose="020B0604020202020204" pitchFamily="34" charset="0"/>
              </a:rPr>
              <a:t>Nombre del centro poblado / municipio</a:t>
            </a:r>
          </a:p>
          <a:p>
            <a:pPr marL="800100" lvl="1" indent="-342900" algn="just">
              <a:spcBef>
                <a:spcPts val="60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s-MX" sz="2200" dirty="0">
                <a:solidFill>
                  <a:srgbClr val="4E4D4D"/>
                </a:solidFill>
                <a:cs typeface="Arial" panose="020B0604020202020204" pitchFamily="34" charset="0"/>
              </a:rPr>
              <a:t>Departamento</a:t>
            </a:r>
          </a:p>
          <a:p>
            <a:pPr marL="342900" lvl="1" indent="-34290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MX" sz="2200" dirty="0">
                <a:solidFill>
                  <a:srgbClr val="4E4D4D"/>
                </a:solidFill>
                <a:cs typeface="Arial" panose="020B0604020202020204" pitchFamily="34" charset="0"/>
              </a:rPr>
              <a:t>Justificación de la conformación del mercado propuesto, así como sus beneficios e impactos.</a:t>
            </a:r>
          </a:p>
          <a:p>
            <a:pPr marL="800100" lvl="1" indent="-34290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s-MX" sz="2200" dirty="0">
              <a:solidFill>
                <a:srgbClr val="4E4D4D"/>
              </a:solidFill>
              <a:cs typeface="Arial" panose="020B0604020202020204" pitchFamily="34" charset="0"/>
            </a:endParaRPr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id="{3E4921D4-F4B6-7AE8-A1A1-D19BB6CE39EB}"/>
              </a:ext>
            </a:extLst>
          </p:cNvPr>
          <p:cNvSpPr/>
          <p:nvPr/>
        </p:nvSpPr>
        <p:spPr>
          <a:xfrm>
            <a:off x="2622355" y="5368712"/>
            <a:ext cx="8476343" cy="1095883"/>
          </a:xfrm>
          <a:prstGeom prst="rect">
            <a:avLst/>
          </a:prstGeom>
          <a:noFill/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es-CO" sz="2200" b="1" dirty="0">
                <a:solidFill>
                  <a:schemeClr val="accent2">
                    <a:lumMod val="75000"/>
                  </a:schemeClr>
                </a:solidFill>
              </a:rPr>
              <a:t>Distribución: </a:t>
            </a:r>
            <a:r>
              <a:rPr lang="es-CO" sz="2200" dirty="0">
                <a:solidFill>
                  <a:schemeClr val="accent2">
                    <a:lumMod val="75000"/>
                  </a:schemeClr>
                </a:solidFill>
              </a:rPr>
              <a:t>artículo 5.</a:t>
            </a:r>
          </a:p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es-CO" sz="2200" b="1" dirty="0">
                <a:solidFill>
                  <a:schemeClr val="accent2">
                    <a:lumMod val="75000"/>
                  </a:schemeClr>
                </a:solidFill>
              </a:rPr>
              <a:t>Comercialización: </a:t>
            </a:r>
            <a:r>
              <a:rPr lang="es-CO" sz="2200" dirty="0">
                <a:solidFill>
                  <a:schemeClr val="accent2">
                    <a:lumMod val="75000"/>
                  </a:schemeClr>
                </a:solidFill>
              </a:rPr>
              <a:t>artículo 4.</a:t>
            </a:r>
            <a:endParaRPr lang="es-CO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39875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GOBIERNO DEL CAMBIO">
      <a:majorFont>
        <a:latin typeface="Helvetica"/>
        <a:ea typeface=""/>
        <a:cs typeface=""/>
      </a:majorFont>
      <a:minorFont>
        <a:latin typeface="Helvetic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15593</TotalTime>
  <Words>1180</Words>
  <Application>Microsoft Office PowerPoint</Application>
  <PresentationFormat>Panorámica</PresentationFormat>
  <Paragraphs>140</Paragraphs>
  <Slides>20</Slides>
  <Notes>13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20</vt:i4>
      </vt:variant>
    </vt:vector>
  </HeadingPairs>
  <TitlesOfParts>
    <vt:vector size="26" baseType="lpstr">
      <vt:lpstr>Aptos</vt:lpstr>
      <vt:lpstr>Arial</vt:lpstr>
      <vt:lpstr>Calibri</vt:lpstr>
      <vt:lpstr>Courier New</vt:lpstr>
      <vt:lpstr>Helvetica</vt:lpstr>
      <vt:lpstr>Tema de Office</vt:lpstr>
      <vt:lpstr>Presentación de PowerPoint</vt:lpstr>
      <vt:lpstr>Solicitudes tarifarias para la distribución y comercialización de GLP por redes de tubería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William Camilo  Baracaldo Godoy</dc:creator>
  <cp:lastModifiedBy>Diego Alejandro Sendoya</cp:lastModifiedBy>
  <cp:revision>57</cp:revision>
  <dcterms:created xsi:type="dcterms:W3CDTF">2023-05-08T00:34:42Z</dcterms:created>
  <dcterms:modified xsi:type="dcterms:W3CDTF">2024-06-13T23:47:34Z</dcterms:modified>
</cp:coreProperties>
</file>