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69B42-9449-4EEC-A096-6A6E0A57146C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8C2FF-39F4-498F-A4CE-B43D21B1D49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4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ffd6459d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ffd6459d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fd6459d6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fd6459d6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bg>
      <p:bgPr>
        <a:solidFill>
          <a:schemeClr val="dk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g35ffd6459d6_0_6"/>
          <p:cNvCxnSpPr/>
          <p:nvPr/>
        </p:nvCxnSpPr>
        <p:spPr>
          <a:xfrm>
            <a:off x="659304" y="3959217"/>
            <a:ext cx="7204500" cy="0"/>
          </a:xfrm>
          <a:prstGeom prst="straightConnector1">
            <a:avLst/>
          </a:prstGeom>
          <a:noFill/>
          <a:ln w="28575" cap="flat" cmpd="sng">
            <a:solidFill>
              <a:srgbClr val="52525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g35ffd6459d6_0_6"/>
          <p:cNvSpPr txBox="1">
            <a:spLocks noGrp="1"/>
          </p:cNvSpPr>
          <p:nvPr>
            <p:ph type="ctrTitle"/>
          </p:nvPr>
        </p:nvSpPr>
        <p:spPr>
          <a:xfrm>
            <a:off x="685771" y="2886685"/>
            <a:ext cx="72864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unito San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35ffd6459d6_0_6"/>
          <p:cNvSpPr txBox="1">
            <a:spLocks noGrp="1"/>
          </p:cNvSpPr>
          <p:nvPr>
            <p:ph type="subTitle" idx="1"/>
          </p:nvPr>
        </p:nvSpPr>
        <p:spPr>
          <a:xfrm>
            <a:off x="685770" y="4028790"/>
            <a:ext cx="7178100" cy="1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g35ffd6459d6_0_6" title="la eneergia de nuestra gente solo texto-0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776" y="5723971"/>
            <a:ext cx="4078648" cy="45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06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fd6459d6_0_7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35ffd6459d6_0_72"/>
          <p:cNvSpPr txBox="1">
            <a:spLocks noGrp="1"/>
          </p:cNvSpPr>
          <p:nvPr>
            <p:ph type="body" idx="1"/>
          </p:nvPr>
        </p:nvSpPr>
        <p:spPr>
          <a:xfrm>
            <a:off x="838201" y="1743956"/>
            <a:ext cx="10515600" cy="3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g35ffd6459d6_0_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5464" y="5477840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7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fd6459d6_0_7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35ffd6459d6_0_7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5ffd6459d6_0_7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 sz="24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63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fd6459d6_0_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35ffd6459d6_0_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35ffd6459d6_0_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89" name="Google Shape;89;g35ffd6459d6_0_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9684" y="2139929"/>
            <a:ext cx="2032631" cy="1783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84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5ffd6459d6_0_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uni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5ffd6459d6_0_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E7D7D"/>
              </a:buClr>
              <a:buSzPts val="2400"/>
              <a:buNone/>
              <a:defRPr sz="2400">
                <a:solidFill>
                  <a:srgbClr val="7E7D7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2000"/>
              <a:buNone/>
              <a:defRPr sz="2000">
                <a:solidFill>
                  <a:srgbClr val="7E7D7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900"/>
              <a:buNone/>
              <a:defRPr sz="1900">
                <a:solidFill>
                  <a:srgbClr val="7E7D7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E7D7D"/>
              </a:buClr>
              <a:buSzPts val="1600"/>
              <a:buNone/>
              <a:defRPr sz="1600">
                <a:solidFill>
                  <a:srgbClr val="7E7D7D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35ffd6459d6_0_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35ffd6459d6_0_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35ffd6459d6_0_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22" name="Google Shape;22;g35ffd6459d6_0_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78707"/>
            <a:ext cx="12192000" cy="17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35ffd6459d6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9114" y="381966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34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5ffd6459d6_0_19"/>
          <p:cNvSpPr txBox="1">
            <a:spLocks noGrp="1"/>
          </p:cNvSpPr>
          <p:nvPr>
            <p:ph type="title"/>
          </p:nvPr>
        </p:nvSpPr>
        <p:spPr>
          <a:xfrm>
            <a:off x="575425" y="1493150"/>
            <a:ext cx="7448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5ffd6459d6_0_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5ffd6459d6_0_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35ffd6459d6_0_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29" name="Google Shape;29;g35ffd6459d6_0_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78707"/>
            <a:ext cx="12192000" cy="17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g35ffd6459d6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435" y="306854"/>
            <a:ext cx="1061075" cy="10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g35ffd6459d6_0_19"/>
          <p:cNvSpPr/>
          <p:nvPr/>
        </p:nvSpPr>
        <p:spPr>
          <a:xfrm>
            <a:off x="8849424" y="-192825"/>
            <a:ext cx="2340800" cy="4070324"/>
          </a:xfrm>
          <a:custGeom>
            <a:avLst/>
            <a:gdLst/>
            <a:ahLst/>
            <a:cxnLst/>
            <a:rect l="l" t="t" r="r" b="b"/>
            <a:pathLst>
              <a:path w="69859" h="121475" extrusionOk="0">
                <a:moveTo>
                  <a:pt x="36042" y="445"/>
                </a:moveTo>
                <a:lnTo>
                  <a:pt x="0" y="121475"/>
                </a:lnTo>
                <a:lnTo>
                  <a:pt x="29367" y="121475"/>
                </a:lnTo>
                <a:lnTo>
                  <a:pt x="69859" y="0"/>
                </a:lnTo>
                <a:close/>
              </a:path>
            </a:pathLst>
          </a:custGeom>
          <a:noFill/>
          <a:ln w="28575" cap="flat" cmpd="sng">
            <a:solidFill>
              <a:srgbClr val="EDB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" name="Google Shape;32;g35ffd6459d6_0_19"/>
          <p:cNvSpPr/>
          <p:nvPr/>
        </p:nvSpPr>
        <p:spPr>
          <a:xfrm>
            <a:off x="9207228" y="2818732"/>
            <a:ext cx="2385533" cy="3936126"/>
          </a:xfrm>
          <a:custGeom>
            <a:avLst/>
            <a:gdLst/>
            <a:ahLst/>
            <a:cxnLst/>
            <a:rect l="l" t="t" r="r" b="b"/>
            <a:pathLst>
              <a:path w="71194" h="117470" extrusionOk="0">
                <a:moveTo>
                  <a:pt x="37377" y="445"/>
                </a:moveTo>
                <a:lnTo>
                  <a:pt x="71194" y="0"/>
                </a:lnTo>
                <a:lnTo>
                  <a:pt x="0" y="117470"/>
                </a:lnTo>
                <a:close/>
              </a:path>
            </a:pathLst>
          </a:custGeom>
          <a:noFill/>
          <a:ln w="28575" cap="flat" cmpd="sng">
            <a:solidFill>
              <a:srgbClr val="EDB6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557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35ffd6459d6_0_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35ffd6459d6_0_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35ffd6459d6_0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37" name="Google Shape;37;g35ffd6459d6_0_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435" y="306854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83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5ffd6459d6_0_33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12192000" cy="6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35ffd6459d6_0_33"/>
          <p:cNvSpPr txBox="1">
            <a:spLocks noGrp="1"/>
          </p:cNvSpPr>
          <p:nvPr>
            <p:ph type="title"/>
          </p:nvPr>
        </p:nvSpPr>
        <p:spPr>
          <a:xfrm>
            <a:off x="736847" y="3517845"/>
            <a:ext cx="486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uni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g35ffd6459d6_0_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78707"/>
            <a:ext cx="12192000" cy="179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79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fd6459d6_0_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35ffd6459d6_0_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35ffd6459d6_0_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g35ffd6459d6_0_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35ffd6459d6_0_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35ffd6459d6_0_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49" name="Google Shape;49;g35ffd6459d6_0_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78707"/>
            <a:ext cx="12192000" cy="17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g35ffd6459d6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7026" y="210035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98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5ffd6459d6_0_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35ffd6459d6_0_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g35ffd6459d6_0_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g35ffd6459d6_0_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g35ffd6459d6_0_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g35ffd6459d6_0_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35ffd6459d6_0_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35ffd6459d6_0_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60" name="Google Shape;60;g35ffd6459d6_0_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678707"/>
            <a:ext cx="12192000" cy="17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35ffd6459d6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6706" y="179293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24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ffd6459d6_0_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35ffd6459d6_0_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g35ffd6459d6_0_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6" name="Google Shape;66;g35ffd6459d6_0_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35ffd6459d6_0_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35ffd6459d6_0_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69" name="Google Shape;69;g35ffd6459d6_0_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479" y="306854"/>
            <a:ext cx="1061075" cy="1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8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fd6459d6_0_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35ffd6459d6_0_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g35ffd6459d6_0_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4" name="Google Shape;74;g35ffd6459d6_0_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35ffd6459d6_0_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35ffd6459d6_0_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12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5ffd6459d6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 Sans"/>
              <a:buNone/>
              <a:defRPr sz="4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7" name="Google Shape;7;g35ffd6459d6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g35ffd6459d6_0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g35ffd6459d6_0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g35ffd6459d6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E7D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539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" title="20230626_152122440_iOS.png"/>
          <p:cNvPicPr preferRelativeResize="0"/>
          <p:nvPr/>
        </p:nvPicPr>
        <p:blipFill rotWithShape="1">
          <a:blip r:embed="rId3">
            <a:alphaModFix/>
          </a:blip>
          <a:srcRect t="16582" b="16582"/>
          <a:stretch/>
        </p:blipFill>
        <p:spPr>
          <a:xfrm>
            <a:off x="7227880" y="699610"/>
            <a:ext cx="5083202" cy="509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" title="iouiyg.png"/>
          <p:cNvPicPr preferRelativeResize="0"/>
          <p:nvPr/>
        </p:nvPicPr>
        <p:blipFill rotWithShape="1">
          <a:blip r:embed="rId4">
            <a:alphaModFix/>
          </a:blip>
          <a:srcRect l="2417" r="27520"/>
          <a:stretch/>
        </p:blipFill>
        <p:spPr>
          <a:xfrm>
            <a:off x="7885344" y="2321875"/>
            <a:ext cx="4818432" cy="458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"/>
          <p:cNvSpPr txBox="1">
            <a:spLocks noGrp="1"/>
          </p:cNvSpPr>
          <p:nvPr>
            <p:ph type="ctrTitle"/>
          </p:nvPr>
        </p:nvSpPr>
        <p:spPr>
          <a:xfrm>
            <a:off x="685774" y="2886675"/>
            <a:ext cx="5808600" cy="982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4to SUMMIT Internacional de GLP - AGREMGAS</a:t>
            </a:r>
            <a:endParaRPr/>
          </a:p>
        </p:txBody>
      </p:sp>
      <p:sp>
        <p:nvSpPr>
          <p:cNvPr id="240" name="Google Shape;240;p1"/>
          <p:cNvSpPr txBox="1">
            <a:spLocks noGrp="1"/>
          </p:cNvSpPr>
          <p:nvPr>
            <p:ph type="subTitle" idx="1"/>
          </p:nvPr>
        </p:nvSpPr>
        <p:spPr>
          <a:xfrm>
            <a:off x="685774" y="4028800"/>
            <a:ext cx="5808600" cy="122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434343"/>
                </a:solidFill>
              </a:rPr>
              <a:t>Instalación – Juan Carlos Bedoya – Jefe Oficina de Asuntos Regulatorios y Empresariales</a:t>
            </a:r>
            <a:endParaRPr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s-CO">
                <a:solidFill>
                  <a:srgbClr val="434343"/>
                </a:solidFill>
              </a:rPr>
              <a:t>5 de junio de 2025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41" name="Google Shape;24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5170" y="2370595"/>
            <a:ext cx="5248439" cy="448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"/>
          <p:cNvSpPr txBox="1"/>
          <p:nvPr/>
        </p:nvSpPr>
        <p:spPr>
          <a:xfrm>
            <a:off x="6273300" y="4397400"/>
            <a:ext cx="594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785" y="427380"/>
            <a:ext cx="1218243" cy="1218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ffd6459d6_0_122"/>
          <p:cNvSpPr txBox="1">
            <a:spLocks noGrp="1"/>
          </p:cNvSpPr>
          <p:nvPr>
            <p:ph type="title"/>
          </p:nvPr>
        </p:nvSpPr>
        <p:spPr>
          <a:xfrm>
            <a:off x="2118175" y="283525"/>
            <a:ext cx="698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B03B"/>
              </a:buClr>
              <a:buSzPts val="4400"/>
              <a:buFont typeface="Verdana"/>
              <a:buNone/>
            </a:pPr>
            <a:r>
              <a:rPr lang="es-CO" sz="3900">
                <a:solidFill>
                  <a:schemeClr val="accent4"/>
                </a:solidFill>
              </a:rPr>
              <a:t>Rol estratégico del GLP en la Transición Energética Justa</a:t>
            </a:r>
            <a:endParaRPr sz="3900">
              <a:solidFill>
                <a:schemeClr val="accent4"/>
              </a:solidFill>
            </a:endParaRPr>
          </a:p>
        </p:txBody>
      </p:sp>
      <p:pic>
        <p:nvPicPr>
          <p:cNvPr id="249" name="Google Shape;249;g35ffd6459d6_0_122"/>
          <p:cNvPicPr preferRelativeResize="0"/>
          <p:nvPr/>
        </p:nvPicPr>
        <p:blipFill rotWithShape="1">
          <a:blip r:embed="rId3">
            <a:alphaModFix/>
          </a:blip>
          <a:srcRect l="33159"/>
          <a:stretch/>
        </p:blipFill>
        <p:spPr>
          <a:xfrm>
            <a:off x="6507408" y="-695752"/>
            <a:ext cx="8167301" cy="814416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5ffd6459d6_0_122"/>
          <p:cNvSpPr txBox="1">
            <a:spLocks noGrp="1"/>
          </p:cNvSpPr>
          <p:nvPr>
            <p:ph type="body" idx="4294967295"/>
          </p:nvPr>
        </p:nvSpPr>
        <p:spPr>
          <a:xfrm>
            <a:off x="600425" y="1863450"/>
            <a:ext cx="6426300" cy="6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Versatilidad, facilidad de transporte.</a:t>
            </a:r>
            <a:endParaRPr sz="2000">
              <a:solidFill>
                <a:schemeClr val="dk1"/>
              </a:solidFill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Uso extendido en sectores</a:t>
            </a:r>
            <a:endParaRPr sz="2000">
              <a:solidFill>
                <a:schemeClr val="dk1"/>
              </a:solidFill>
            </a:endParaRPr>
          </a:p>
          <a:p>
            <a:pPr marL="630000" lvl="1" indent="-241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unito Sans"/>
              <a:buChar char="✓"/>
            </a:pPr>
            <a:r>
              <a:rPr lang="es-CO" sz="2000">
                <a:solidFill>
                  <a:schemeClr val="dk1"/>
                </a:solidFill>
                <a:highlight>
                  <a:srgbClr val="F3F3F3"/>
                </a:highlight>
              </a:rPr>
              <a:t>Residenciales.</a:t>
            </a:r>
            <a:endParaRPr sz="2600">
              <a:solidFill>
                <a:schemeClr val="dk1"/>
              </a:solidFill>
              <a:highlight>
                <a:srgbClr val="F3F3F3"/>
              </a:highlight>
            </a:endParaRPr>
          </a:p>
          <a:p>
            <a:pPr marL="630000" lvl="1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unito Sans"/>
              <a:buChar char="✓"/>
            </a:pPr>
            <a:r>
              <a:rPr lang="es-CO" sz="2000">
                <a:solidFill>
                  <a:schemeClr val="dk1"/>
                </a:solidFill>
                <a:highlight>
                  <a:srgbClr val="F3F3F3"/>
                </a:highlight>
              </a:rPr>
              <a:t>Industriales y comerciales.</a:t>
            </a:r>
            <a:endParaRPr sz="2600">
              <a:solidFill>
                <a:schemeClr val="dk1"/>
              </a:solidFill>
              <a:highlight>
                <a:srgbClr val="F3F3F3"/>
              </a:highlight>
            </a:endParaRPr>
          </a:p>
          <a:p>
            <a:pPr marL="630000" lvl="1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unito Sans"/>
              <a:buChar char="✓"/>
            </a:pPr>
            <a:r>
              <a:rPr lang="es-CO" sz="2000">
                <a:solidFill>
                  <a:schemeClr val="dk1"/>
                </a:solidFill>
                <a:highlight>
                  <a:srgbClr val="F3F3F3"/>
                </a:highlight>
              </a:rPr>
              <a:t>Movilidad. (Auto GLP / Nauti GLP)</a:t>
            </a:r>
            <a:endParaRPr sz="2600">
              <a:solidFill>
                <a:schemeClr val="dk1"/>
              </a:solidFill>
              <a:highlight>
                <a:srgbClr val="F3F3F3"/>
              </a:highlight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Ampliamente utilizado en zonas rurales y de difícil acceso donde otras fuentes de energía no son aún viables.</a:t>
            </a:r>
            <a:endParaRPr sz="2000">
              <a:solidFill>
                <a:schemeClr val="dk1"/>
              </a:solidFill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Contribución relevante a la reducción de emisiones de gases de efecto invernadero al reemplazar combustibles más contaminantes como la leña y el carbón en el marco de la implementación de la transición energética.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ffd6459d6_0_138"/>
          <p:cNvSpPr/>
          <p:nvPr/>
        </p:nvSpPr>
        <p:spPr>
          <a:xfrm>
            <a:off x="0" y="3260150"/>
            <a:ext cx="8949300" cy="32343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6" name="Google Shape;256;g35ffd6459d6_0_138"/>
          <p:cNvSpPr txBox="1">
            <a:spLocks noGrp="1"/>
          </p:cNvSpPr>
          <p:nvPr>
            <p:ph type="title"/>
          </p:nvPr>
        </p:nvSpPr>
        <p:spPr>
          <a:xfrm>
            <a:off x="2118175" y="283525"/>
            <a:ext cx="6987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B03B"/>
              </a:buClr>
              <a:buSzPts val="4400"/>
              <a:buFont typeface="Verdana"/>
              <a:buNone/>
            </a:pPr>
            <a:r>
              <a:rPr lang="es-CO" sz="3900">
                <a:solidFill>
                  <a:schemeClr val="accent4"/>
                </a:solidFill>
              </a:rPr>
              <a:t>Nuevos Desafíos</a:t>
            </a:r>
            <a:endParaRPr sz="3900">
              <a:solidFill>
                <a:schemeClr val="accent4"/>
              </a:solidFill>
            </a:endParaRPr>
          </a:p>
        </p:txBody>
      </p:sp>
      <p:pic>
        <p:nvPicPr>
          <p:cNvPr id="257" name="Google Shape;257;g35ffd6459d6_0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051" y="584670"/>
            <a:ext cx="9388749" cy="625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5ffd6459d6_0_138" title="M68A5183.png"/>
          <p:cNvPicPr preferRelativeResize="0"/>
          <p:nvPr/>
        </p:nvPicPr>
        <p:blipFill rotWithShape="1">
          <a:blip r:embed="rId4">
            <a:alphaModFix/>
          </a:blip>
          <a:srcRect l="18906" r="18900"/>
          <a:stretch/>
        </p:blipFill>
        <p:spPr>
          <a:xfrm>
            <a:off x="7895675" y="1510188"/>
            <a:ext cx="5045821" cy="5407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5ffd6459d6_0_138"/>
          <p:cNvSpPr txBox="1">
            <a:spLocks noGrp="1"/>
          </p:cNvSpPr>
          <p:nvPr>
            <p:ph type="body" idx="4294967295"/>
          </p:nvPr>
        </p:nvSpPr>
        <p:spPr>
          <a:xfrm>
            <a:off x="604975" y="1589500"/>
            <a:ext cx="6175200" cy="61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999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Conservar un ritmo de crecimiento en la masificación del uso del GLP, teniendo en cuenta que en los próximos años el GLP será un complemento a la oferta de gas natural hasta materializar nuevos hallazgos como el offshore.</a:t>
            </a:r>
            <a:endParaRPr sz="2000">
              <a:solidFill>
                <a:schemeClr val="dk1"/>
              </a:solidFill>
            </a:endParaRPr>
          </a:p>
          <a:p>
            <a:pPr marL="269999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"/>
              <a:buChar char="●"/>
            </a:pPr>
            <a:r>
              <a:rPr lang="es-CO" sz="2000">
                <a:solidFill>
                  <a:schemeClr val="dk1"/>
                </a:solidFill>
              </a:rPr>
              <a:t>Como sector, poner en marcha, el Plan Indicativo de Abastecimiento de Combustibles Líquidos:</a:t>
            </a:r>
            <a:endParaRPr sz="2000">
              <a:solidFill>
                <a:schemeClr val="dk1"/>
              </a:solidFill>
            </a:endParaRPr>
          </a:p>
          <a:p>
            <a:pPr marL="630000" lvl="1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✓"/>
            </a:pPr>
            <a:r>
              <a:rPr lang="es-CO" sz="2000">
                <a:solidFill>
                  <a:schemeClr val="dk1"/>
                </a:solidFill>
              </a:rPr>
              <a:t>Proyectos y servicios para asegurar el abastecimiento, la confiabilidad y continuidad de la cadena de suministro de GLP en el corto, mediano y largo plazo.</a:t>
            </a:r>
            <a:endParaRPr sz="2000">
              <a:solidFill>
                <a:schemeClr val="dk1"/>
              </a:solidFill>
            </a:endParaRPr>
          </a:p>
          <a:p>
            <a:pPr marL="630000" lvl="1" indent="-2317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"/>
              <a:buChar char="✓"/>
            </a:pPr>
            <a:r>
              <a:rPr lang="es-CO" sz="2000">
                <a:solidFill>
                  <a:schemeClr val="dk1"/>
                </a:solidFill>
              </a:rPr>
              <a:t>Avanzar en los esquemas y período de remuneración, los tiempos requeridos para su planeación, ejecución y puesta en operación.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ENERGIA">
      <a:dk1>
        <a:srgbClr val="3A3838"/>
      </a:dk1>
      <a:lt1>
        <a:srgbClr val="FFFFFF"/>
      </a:lt1>
      <a:dk2>
        <a:srgbClr val="FFC000"/>
      </a:dk2>
      <a:lt2>
        <a:srgbClr val="E7E6E6"/>
      </a:lt2>
      <a:accent1>
        <a:srgbClr val="FFC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220</Words>
  <Application>Microsoft Office PowerPoint</Application>
  <PresentationFormat>Panorámica</PresentationFormat>
  <Paragraphs>16</Paragraphs>
  <Slides>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Aptos</vt:lpstr>
      <vt:lpstr>Arial</vt:lpstr>
      <vt:lpstr>Calibri</vt:lpstr>
      <vt:lpstr>Nunito Sans</vt:lpstr>
      <vt:lpstr>Verdana</vt:lpstr>
      <vt:lpstr>1_Tema de Office</vt:lpstr>
      <vt:lpstr>4to SUMMIT Internacional de GLP - AGREMGAS</vt:lpstr>
      <vt:lpstr>Rol estratégico del GLP en la Transición Energética Justa</vt:lpstr>
      <vt:lpstr>Nuevos Desafíos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 Calero</dc:creator>
  <cp:lastModifiedBy>Manuel Calero</cp:lastModifiedBy>
  <cp:revision>1</cp:revision>
  <dcterms:created xsi:type="dcterms:W3CDTF">2025-06-04T15:22:09Z</dcterms:created>
  <dcterms:modified xsi:type="dcterms:W3CDTF">2025-06-04T15:24:43Z</dcterms:modified>
</cp:coreProperties>
</file>