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67" r:id="rId2"/>
    <p:sldId id="854" r:id="rId3"/>
    <p:sldId id="1632" r:id="rId4"/>
    <p:sldId id="815" r:id="rId5"/>
    <p:sldId id="886" r:id="rId6"/>
    <p:sldId id="835" r:id="rId7"/>
    <p:sldId id="818" r:id="rId8"/>
    <p:sldId id="1636" r:id="rId9"/>
    <p:sldId id="1637" r:id="rId10"/>
    <p:sldId id="465" r:id="rId11"/>
    <p:sldId id="1635" r:id="rId12"/>
    <p:sldId id="851" r:id="rId13"/>
    <p:sldId id="1500" r:id="rId14"/>
    <p:sldId id="680" r:id="rId15"/>
    <p:sldId id="1024" r:id="rId16"/>
    <p:sldId id="1395" r:id="rId17"/>
    <p:sldId id="1638" r:id="rId18"/>
    <p:sldId id="1641" r:id="rId19"/>
    <p:sldId id="1590" r:id="rId20"/>
    <p:sldId id="1656" r:id="rId21"/>
    <p:sldId id="1657" r:id="rId22"/>
    <p:sldId id="1655" r:id="rId23"/>
    <p:sldId id="1569" r:id="rId24"/>
    <p:sldId id="1658" r:id="rId25"/>
    <p:sldId id="1642" r:id="rId26"/>
    <p:sldId id="1649" r:id="rId27"/>
    <p:sldId id="1181" r:id="rId28"/>
    <p:sldId id="1178" r:id="rId29"/>
    <p:sldId id="1659" r:id="rId30"/>
    <p:sldId id="1123" r:id="rId31"/>
    <p:sldId id="1111" r:id="rId32"/>
    <p:sldId id="1368" r:id="rId33"/>
    <p:sldId id="1163" r:id="rId34"/>
    <p:sldId id="1166" r:id="rId35"/>
    <p:sldId id="1139" r:id="rId36"/>
    <p:sldId id="1126" r:id="rId37"/>
    <p:sldId id="1663" r:id="rId38"/>
    <p:sldId id="1653" r:id="rId39"/>
    <p:sldId id="1614" r:id="rId40"/>
    <p:sldId id="962" r:id="rId41"/>
    <p:sldId id="963" r:id="rId42"/>
    <p:sldId id="1654" r:id="rId43"/>
    <p:sldId id="1661" r:id="rId44"/>
    <p:sldId id="1660" r:id="rId45"/>
    <p:sldId id="1662" r:id="rId4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9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14D88-FAAE-DA4D-A92C-CF8A023CE275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40E91-3AAE-714D-8DDC-8A9793D5FD1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385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95893B0-E017-5716-705A-14D6E6F113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2258AD-4FB9-AD43-8C4A-382F5B21A49B}" type="slidenum">
              <a:rPr lang="es-ES" altLang="es-CO" sz="1300"/>
              <a:pPr/>
              <a:t>4</a:t>
            </a:fld>
            <a:endParaRPr lang="es-ES" altLang="es-CO" sz="13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099B62E-885C-1428-3600-C66B419C4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694F668-189A-374B-781D-CA08350ED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410F0F1-C917-8344-9DF1-21CE2BD61F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590DEFBF-DB92-E54D-8241-68AB2993B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95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8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836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539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544512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966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1" y="836613"/>
            <a:ext cx="11425767" cy="6477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34434" y="1628775"/>
            <a:ext cx="5659967" cy="46799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28775"/>
            <a:ext cx="5659967" cy="46799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5F5D0E4-8126-5344-AC03-5D50CDF87D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C1491A-7C33-9D42-8B8C-5CDEF0C8F8C3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C687840-9E4A-6D47-A370-D1EE8F6DA3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PLAN DE MEJORAMIENTO CALIDAD DE COMBUSTIBLES</a:t>
            </a:r>
          </a:p>
        </p:txBody>
      </p:sp>
    </p:spTree>
    <p:extLst>
      <p:ext uri="{BB962C8B-B14F-4D97-AF65-F5344CB8AC3E}">
        <p14:creationId xmlns:p14="http://schemas.microsoft.com/office/powerpoint/2010/main" val="169847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483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45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259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59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255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07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16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00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D7A7-D57A-0445-AED9-297473231764}" type="datetimeFigureOut">
              <a:rPr lang="es-ES_tradnl" smtClean="0"/>
              <a:t>5/6/24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D1BA6-4059-0D42-ADBF-E93B6AB7A2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953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cionpublica.gov.co/eva/gestornormativo/norma.php?i=93970#0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019777"/>
            <a:ext cx="10515600" cy="3157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800" b="1" dirty="0">
                <a:solidFill>
                  <a:schemeClr val="accent1">
                    <a:lumMod val="75000"/>
                  </a:schemeClr>
                </a:solidFill>
              </a:rPr>
              <a:t>EL GAS COMBUSTIBLE EN LA TRANSICIÓN ENERGÉTICA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62000" y="-1473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473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333"/>
            <a:ext cx="12192000" cy="52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03A984-18BC-3476-43A1-4AD2F8DC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28801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endParaRPr lang="es-CO" sz="4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CO" sz="4800" b="1" dirty="0">
                <a:solidFill>
                  <a:schemeClr val="tx2"/>
                </a:solidFill>
              </a:rPr>
              <a:t>LA TERCERA TRANSICIÓN ENERGÉTICA</a:t>
            </a:r>
          </a:p>
        </p:txBody>
      </p:sp>
    </p:spTree>
    <p:extLst>
      <p:ext uri="{BB962C8B-B14F-4D97-AF65-F5344CB8AC3E}">
        <p14:creationId xmlns:p14="http://schemas.microsoft.com/office/powerpoint/2010/main" val="254282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3">
            <a:extLst>
              <a:ext uri="{FF2B5EF4-FFF2-40B4-BE49-F238E27FC236}">
                <a16:creationId xmlns:a16="http://schemas.microsoft.com/office/drawing/2014/main" id="{B7B546AF-0580-7982-9096-FFB16C86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696"/>
            <a:ext cx="91440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9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14FED-019F-CE86-A63A-C0D4C463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109DA4-2FD4-50C3-C8ED-5F558AD55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28801"/>
            <a:ext cx="8963288" cy="3861173"/>
          </a:xfrm>
        </p:spPr>
        <p:txBody>
          <a:bodyPr/>
          <a:lstStyle/>
          <a:p>
            <a:pPr marL="0" indent="0" algn="just">
              <a:buNone/>
            </a:pPr>
            <a:endParaRPr lang="es-CO" sz="3600" dirty="0"/>
          </a:p>
          <a:p>
            <a:pPr marL="0" indent="0" algn="just">
              <a:buNone/>
            </a:pPr>
            <a:r>
              <a:rPr lang="es-CO" sz="3600" dirty="0">
                <a:solidFill>
                  <a:schemeClr val="tx2"/>
                </a:solidFill>
              </a:rPr>
              <a:t>HAY UN ANTES Y UN DESPUÉS DEL AÑO 2015, EN EL QUE TUVIERON LUGAR DOS ACONTECIMIENTOS: EL </a:t>
            </a:r>
            <a:r>
              <a:rPr lang="es-CO" sz="3600" b="1" dirty="0">
                <a:solidFill>
                  <a:schemeClr val="tx2"/>
                </a:solidFill>
              </a:rPr>
              <a:t>ACUERDO DE PARÍS (COP 21) </a:t>
            </a:r>
            <a:r>
              <a:rPr lang="es-CO" sz="3600" dirty="0">
                <a:solidFill>
                  <a:schemeClr val="tx2"/>
                </a:solidFill>
              </a:rPr>
              <a:t>Y LA SUSCRIPCIÓN DE LOS </a:t>
            </a:r>
            <a:r>
              <a:rPr lang="es-CO" sz="3600" b="1" dirty="0">
                <a:solidFill>
                  <a:schemeClr val="tx2"/>
                </a:solidFill>
              </a:rPr>
              <a:t>OBJETIVOS DEL DESARROLLO SOSTENIBLE (ODS). 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643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n 1">
            <a:extLst>
              <a:ext uri="{FF2B5EF4-FFF2-40B4-BE49-F238E27FC236}">
                <a16:creationId xmlns:a16="http://schemas.microsoft.com/office/drawing/2014/main" id="{5923AB05-0CB2-304F-9BA4-D92DCF9EF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91" y="1582342"/>
            <a:ext cx="541377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90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23078-CF6F-B37D-9B92-42B63AB4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548680"/>
            <a:ext cx="9143999" cy="13146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CO" sz="3200" b="1" dirty="0">
                <a:solidFill>
                  <a:schemeClr val="tx2"/>
                </a:solidFill>
                <a:latin typeface="+mn-lt"/>
              </a:rPr>
              <a:t>LA DESCARBONIZACIÓN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E350D5-1020-847E-BAF9-BE8CED86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628800"/>
            <a:ext cx="8963288" cy="4121920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endParaRPr lang="es-CO" dirty="0"/>
          </a:p>
          <a:p>
            <a:pPr algn="just">
              <a:defRPr/>
            </a:pPr>
            <a:r>
              <a:rPr lang="es-CO" sz="2700" dirty="0">
                <a:solidFill>
                  <a:schemeClr val="tx2"/>
                </a:solidFill>
              </a:rPr>
              <a:t>SE TRATA DE </a:t>
            </a:r>
            <a:r>
              <a:rPr lang="es-CO" sz="2700" b="1" dirty="0">
                <a:solidFill>
                  <a:schemeClr val="tx2"/>
                </a:solidFill>
              </a:rPr>
              <a:t>LA DESCARBONIZACIÓN DE LA ECONOMÍA </a:t>
            </a:r>
            <a:r>
              <a:rPr lang="es-CO" sz="2700" dirty="0">
                <a:solidFill>
                  <a:schemeClr val="tx2"/>
                </a:solidFill>
              </a:rPr>
              <a:t>Y DE ESTA MANERA REDUCIR LAS EMISIONES DE GASES DE EFECTO INVERNADERO (GEI), CUYA CONCENTRACIÓN EN LA ATMÓSFERA PROVOCA EL </a:t>
            </a:r>
            <a:r>
              <a:rPr lang="es-CO" sz="2700" b="1" dirty="0">
                <a:solidFill>
                  <a:schemeClr val="tx2"/>
                </a:solidFill>
              </a:rPr>
              <a:t>CAMBIO CLIMÁTICO</a:t>
            </a:r>
            <a:r>
              <a:rPr lang="es-CO" sz="2700" dirty="0">
                <a:solidFill>
                  <a:schemeClr val="tx2"/>
                </a:solidFill>
              </a:rPr>
              <a:t>, CARACTERIZADO POR FENÓMENOS EXTREMOS DE SEQUÍA (FENÓMENO DE </a:t>
            </a:r>
            <a:r>
              <a:rPr lang="es-CO" sz="2700" b="1" dirty="0">
                <a:solidFill>
                  <a:schemeClr val="tx2"/>
                </a:solidFill>
              </a:rPr>
              <a:t>EL NIÑO</a:t>
            </a:r>
            <a:r>
              <a:rPr lang="es-CO" sz="2700" dirty="0">
                <a:solidFill>
                  <a:schemeClr val="tx2"/>
                </a:solidFill>
              </a:rPr>
              <a:t>) E INVIERNO (FENÓMENO DE </a:t>
            </a:r>
            <a:r>
              <a:rPr lang="es-CO" sz="2700" b="1" dirty="0">
                <a:solidFill>
                  <a:schemeClr val="tx2"/>
                </a:solidFill>
              </a:rPr>
              <a:t>LA NIÑA</a:t>
            </a:r>
            <a:r>
              <a:rPr lang="es-CO" sz="2700" dirty="0">
                <a:solidFill>
                  <a:schemeClr val="tx2"/>
                </a:solidFill>
              </a:rPr>
              <a:t>), CADA VEZ MÁS FRECUENTES, INTENSOS Y DURADEROS.</a:t>
            </a:r>
          </a:p>
        </p:txBody>
      </p:sp>
    </p:spTree>
    <p:extLst>
      <p:ext uri="{BB962C8B-B14F-4D97-AF65-F5344CB8AC3E}">
        <p14:creationId xmlns:p14="http://schemas.microsoft.com/office/powerpoint/2010/main" val="346895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01F404-9509-DF4B-8C80-CD6AB9C62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962" y="2057401"/>
            <a:ext cx="6777038" cy="3394472"/>
          </a:xfrm>
        </p:spPr>
        <p:txBody>
          <a:bodyPr/>
          <a:lstStyle/>
          <a:p>
            <a:pPr marL="0" indent="0" algn="ctr">
              <a:buNone/>
              <a:defRPr/>
            </a:pPr>
            <a:endParaRPr lang="es-CO" sz="36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s-CO" sz="4500" b="1" dirty="0">
                <a:solidFill>
                  <a:schemeClr val="accent1">
                    <a:lumMod val="75000"/>
                  </a:schemeClr>
                </a:solidFill>
              </a:rPr>
              <a:t>LAS BRECHAS SOCIALES </a:t>
            </a:r>
          </a:p>
          <a:p>
            <a:pPr marL="0" indent="0" algn="ctr">
              <a:buNone/>
              <a:defRPr/>
            </a:pPr>
            <a:r>
              <a:rPr lang="es-CO" sz="4500" b="1" dirty="0">
                <a:solidFill>
                  <a:schemeClr val="accent1">
                    <a:lumMod val="75000"/>
                  </a:schemeClr>
                </a:solidFill>
              </a:rPr>
              <a:t>EN PANDEMIA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4A59C9-E2D5-AB48-ADD8-15D3A85E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9" y="1590675"/>
            <a:ext cx="59531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32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8DFFF-B30E-E142-8701-B453822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548681"/>
            <a:ext cx="8942999" cy="819347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TERCERA TRANSICIÓN ENERGÉTICA</a:t>
            </a:r>
            <a:endParaRPr lang="es-CO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B4185-623E-9A4B-BD29-421265C3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1758799"/>
            <a:ext cx="8942999" cy="47665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700" dirty="0">
                <a:solidFill>
                  <a:schemeClr val="tx2"/>
                </a:solidFill>
              </a:rPr>
              <a:t>LA </a:t>
            </a:r>
            <a:r>
              <a:rPr lang="es-CO" sz="2700" b="1" i="1" dirty="0">
                <a:solidFill>
                  <a:schemeClr val="tx2"/>
                </a:solidFill>
              </a:rPr>
              <a:t>TERCERA TRANSICIÓN ENERGÉTICA </a:t>
            </a:r>
            <a:r>
              <a:rPr lang="es-CO" sz="2700" dirty="0">
                <a:solidFill>
                  <a:schemeClr val="tx2"/>
                </a:solidFill>
              </a:rPr>
              <a:t>CONSISTE EN MIGRAR </a:t>
            </a:r>
            <a:r>
              <a:rPr lang="es-CO" sz="2700" b="1" dirty="0">
                <a:solidFill>
                  <a:schemeClr val="tx2"/>
                </a:solidFill>
              </a:rPr>
              <a:t>DESDE LAS ENERGÍAS DE ORIGEN FÓSIL HACIA LAS FUENTES NO CONVENCIONALES DE ENERGÍAS RENOVABLES (FNCER) Y LIMPIAS</a:t>
            </a:r>
            <a:r>
              <a:rPr lang="es-CO" sz="2700" dirty="0">
                <a:solidFill>
                  <a:schemeClr val="tx2"/>
                </a:solidFill>
              </a:rPr>
              <a:t>. IMPLICA, ADEMÁS, HACER UN USO </a:t>
            </a:r>
            <a:r>
              <a:rPr lang="es-CO" sz="2700" b="1" dirty="0">
                <a:solidFill>
                  <a:schemeClr val="tx2"/>
                </a:solidFill>
              </a:rPr>
              <a:t>MÁS RACIONAL Y EFICIENTE DE LA ENERGÍA Y PASA POR LA ELECTRIFICACIÓN DE LA ECONOMÍA Y DE ESTE MODO REDUCIR LA HUELLA DE CARBONO</a:t>
            </a:r>
            <a:r>
              <a:rPr lang="es-CO" sz="2700" dirty="0">
                <a:solidFill>
                  <a:schemeClr val="tx2"/>
                </a:solidFill>
              </a:rPr>
              <a:t>, CON MIRAS HACIA SU </a:t>
            </a:r>
            <a:r>
              <a:rPr lang="es-CO" sz="2700" b="1" dirty="0">
                <a:solidFill>
                  <a:schemeClr val="tx2"/>
                </a:solidFill>
              </a:rPr>
              <a:t>NEUTRALIDAD HACIA EL AÑO 2050</a:t>
            </a:r>
            <a:r>
              <a:rPr lang="es-CO" sz="2700" dirty="0">
                <a:solidFill>
                  <a:schemeClr val="tx2"/>
                </a:solidFill>
              </a:rPr>
              <a:t>. </a:t>
            </a:r>
          </a:p>
          <a:p>
            <a:pPr algn="just"/>
            <a:endParaRPr lang="es-CO" sz="2700" dirty="0"/>
          </a:p>
        </p:txBody>
      </p:sp>
    </p:spTree>
    <p:extLst>
      <p:ext uri="{BB962C8B-B14F-4D97-AF65-F5344CB8AC3E}">
        <p14:creationId xmlns:p14="http://schemas.microsoft.com/office/powerpoint/2010/main" val="48419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D24A7-35CA-86F2-CC99-CE9891298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868958"/>
          </a:xfrm>
        </p:spPr>
        <p:txBody>
          <a:bodyPr/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UNA SALVEDAD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65270E-1B6C-B789-BC3C-050F9FE5A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5877"/>
            <a:ext cx="10515600" cy="3871085"/>
          </a:xfrm>
        </p:spPr>
        <p:txBody>
          <a:bodyPr/>
          <a:lstStyle/>
          <a:p>
            <a:endParaRPr lang="es-CO" dirty="0"/>
          </a:p>
          <a:p>
            <a:pPr algn="just"/>
            <a:r>
              <a:rPr lang="es-CO" dirty="0">
                <a:solidFill>
                  <a:schemeClr val="tx2"/>
                </a:solidFill>
              </a:rPr>
              <a:t>SEGÚN EL EXPERTO JUAN BENAVIDES, “</a:t>
            </a:r>
            <a:r>
              <a:rPr lang="es-CO" b="1" dirty="0">
                <a:solidFill>
                  <a:schemeClr val="tx2"/>
                </a:solidFill>
              </a:rPr>
              <a:t>EN 20 AÑOS, POR LO MENOS, NO TODO EL CONSUMO FINAL DE ENERGÍA SE VA A ELECTRIFICAR, NI TODA LA ELECTRICIDAD SE VA A GENERAR CON FNCER</a:t>
            </a:r>
            <a:r>
              <a:rPr lang="es-CO" dirty="0">
                <a:solidFill>
                  <a:schemeClr val="tx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553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BD5CA-0697-575B-4E64-390403AA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548680"/>
            <a:ext cx="9036496" cy="868958"/>
          </a:xfrm>
        </p:spPr>
        <p:txBody>
          <a:bodyPr/>
          <a:lstStyle/>
          <a:p>
            <a:r>
              <a:rPr lang="es-CO" sz="3200" b="1" dirty="0">
                <a:solidFill>
                  <a:schemeClr val="tx2"/>
                </a:solidFill>
                <a:latin typeface="+mn-lt"/>
              </a:rPr>
              <a:t>LA HOJA DE RUTA DE LA TRANSICIÓN ENERGÉTICA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2400" dirty="0">
                <a:solidFill>
                  <a:schemeClr val="tx2"/>
                </a:solidFill>
              </a:rPr>
              <a:t>CADA PAÍS SE HA DE DAR SU PROPIA HOJA DE RUTA DE LA </a:t>
            </a:r>
            <a:r>
              <a:rPr lang="es-ES" sz="2400" i="1" dirty="0">
                <a:solidFill>
                  <a:schemeClr val="tx2"/>
                </a:solidFill>
              </a:rPr>
              <a:t>TRANSICIÓN ENERGÉTICA</a:t>
            </a:r>
            <a:r>
              <a:rPr lang="es-ES" sz="2400" dirty="0">
                <a:solidFill>
                  <a:schemeClr val="tx2"/>
                </a:solidFill>
              </a:rPr>
              <a:t>, CONSULTANDO SUS ESPECIFICIDADES Y PECULIARIDADES. LA ESTRATEGIA A SEGUIR, POR TANTO, DIFIERE DE UN PAÍS A OTRO. LA LÍNEA DE BASE DE LA QUE PARTEN CADA UNO DE ELLOS ES DETERMINANTE. </a:t>
            </a:r>
            <a:r>
              <a:rPr lang="es-ES" sz="2400" b="1" dirty="0">
                <a:solidFill>
                  <a:schemeClr val="tx2"/>
                </a:solidFill>
              </a:rPr>
              <a:t>HAY UNA ENORME DIFERENCIA, POR EJEMPLO, ENTRE AQUELLOS PAÍSES QUE DEPENDEN DE LA </a:t>
            </a:r>
            <a:r>
              <a:rPr lang="es-ES" sz="2400" b="1" i="1" dirty="0">
                <a:solidFill>
                  <a:schemeClr val="tx2"/>
                </a:solidFill>
              </a:rPr>
              <a:t>IMPORTACIÓN</a:t>
            </a:r>
            <a:r>
              <a:rPr lang="es-ES" sz="2400" b="1" dirty="0">
                <a:solidFill>
                  <a:schemeClr val="tx2"/>
                </a:solidFill>
              </a:rPr>
              <a:t> DEL PETRÓLEO, DEL GAS Y DEL CARBÓN PARA PROVEERSE DE LOS MISMOS Y OTROS QUE, COMO COLOMBIA Y MÉXICO, DEPENDEN DE LA </a:t>
            </a:r>
            <a:r>
              <a:rPr lang="es-ES" sz="2400" b="1" i="1" dirty="0">
                <a:solidFill>
                  <a:schemeClr val="tx2"/>
                </a:solidFill>
              </a:rPr>
              <a:t>PRODUCCIÓN Y EXPORTACIÓN </a:t>
            </a:r>
            <a:r>
              <a:rPr lang="es-ES" sz="2400" b="1" dirty="0">
                <a:solidFill>
                  <a:schemeClr val="tx2"/>
                </a:solidFill>
              </a:rPr>
              <a:t>DE LOS MISMOS</a:t>
            </a:r>
            <a:r>
              <a:rPr lang="es-ES" sz="2400" dirty="0">
                <a:solidFill>
                  <a:schemeClr val="tx2"/>
                </a:solidFill>
              </a:rPr>
              <a:t>. </a:t>
            </a:r>
            <a:endParaRPr lang="es-ES_tradnl" sz="2400" dirty="0">
              <a:solidFill>
                <a:schemeClr val="tx2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4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548681"/>
            <a:ext cx="8955368" cy="819347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+mn-lt"/>
              </a:rPr>
              <a:t>LA PRIMERA TRANSICIÓN ENERGÉTICA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4000" y="2226469"/>
            <a:ext cx="8955368" cy="3263504"/>
          </a:xfrm>
        </p:spPr>
        <p:txBody>
          <a:bodyPr>
            <a:normAutofit/>
          </a:bodyPr>
          <a:lstStyle/>
          <a:p>
            <a:pPr algn="just"/>
            <a:r>
              <a:rPr lang="es-ES" sz="2700" b="1" dirty="0">
                <a:solidFill>
                  <a:schemeClr val="tx2"/>
                </a:solidFill>
              </a:rPr>
              <a:t>LA PRIMERA REVOLUCIÓN INDUSTRIAL FUE POSIBLE GRACIAS A LA INVENCIÓN DE LA MÁQUINA A VAPOR (DE COMBUSTIÓN EXTERNA), ATRIBUIDO A JAMES WAT, HACIA EL AÑO 1765 (SIGLO XVIII). NACE LA ERA DEL CARBÓN!</a:t>
            </a:r>
          </a:p>
          <a:p>
            <a:pPr algn="just"/>
            <a:r>
              <a:rPr lang="es-ES" sz="2700" b="1" dirty="0">
                <a:solidFill>
                  <a:schemeClr val="tx2"/>
                </a:solidFill>
              </a:rPr>
              <a:t>LA INVENCIÓN DEL MOTOR DE COMBUSTIÓN INTERNA POR PARTE DE NIKOLAUS OTTO (1863) Y RUDOLF DIESEL (1893). NACE LA ERA DEL PETRÓLEO!</a:t>
            </a:r>
          </a:p>
          <a:p>
            <a:pPr algn="just"/>
            <a:endParaRPr lang="es-ES" sz="27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6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3358FB8-4E74-27D4-8E85-4B9916B7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511629"/>
            <a:ext cx="8632371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8FB9422-CD78-002A-67A2-997F973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629"/>
            <a:ext cx="10515600" cy="1179059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CAÍDA DE LA PRODUCCIÓN DE CRUDO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0A3FC2-14BD-8C8F-AEAF-AD659CBBC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S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EGÚN EL INFORME DE LA AGENCIA INTERNACIONAL DE ENERGÍA (AIE), CON CORTE A DICIEMBRE DE 2023, SE ESTIMA QUE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LA PRODUCCIÓN DE COLOMBIA BAJARÁ LIGERAMENTE EN 2024 FRENTE A LA DEL AÑO ANTERIOR, SITUÁNDOSE ALREDEDOR DE LOS 770.000 BARRILES 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Y ACORDES CON SUS PROYECCIONES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PARA EL 2025 LA PRODUCCIÓN SERÁ DE 710.000 BARRILES/DÍA, PARA EL 2026 680.000, PARA EL 2027 650.000 Y PARA EL 2028 DE 620.000, </a:t>
            </a:r>
            <a:r>
              <a:rPr lang="es-CO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PARA UNA CAÍDA DEL 20.5% CON RESPECTO AL 2023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. </a:t>
            </a:r>
            <a:endParaRPr lang="es-C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71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55F55-82EC-CC72-56DA-BE34A2FA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742"/>
            <a:ext cx="10515600" cy="914401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NO MÁS EXPLORACIÓN, NO MÁS EXPLOTACIÓN!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27CFA9-B9EF-DE50-FE1F-D730D3368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15144"/>
            <a:ext cx="11941629" cy="4761819"/>
          </a:xfrm>
        </p:spPr>
        <p:txBody>
          <a:bodyPr>
            <a:normAutofit fontScale="92500" lnSpcReduction="20000"/>
          </a:bodyPr>
          <a:lstStyle/>
          <a:p>
            <a:endParaRPr lang="es-CO" sz="1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LA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 28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EN NOVIEMBRE PASADO, APROBÓ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 TOMANDO DISTANCIA DE LOS COMBUSTIBLES FÓSILES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MIENTRAS EL PRESIDENTE GUSTAVO PETRO INSISTE EN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DARLES LA ESPALDA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DESDE SU CAMPAÑA ANUNCIÓ QUE NO SE FIRMARÍAN NUEVOS CONTRATOS DE EXPLORACIÓN Y EXPLOTACIÓN Y SU GOBIERNO LO HA CUMPLIDO A PIE JUNTILLAS, </a:t>
            </a:r>
            <a:r>
              <a:rPr lang="es-CO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EXPONIENDO AL PAÍS A UN DESABASTECIMIENTO, PONIENDO EN RIESGO LA SEGURIDAD Y LA SOBERANÍA ENERGÉTICA</a:t>
            </a:r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s-CO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PERO, AHORA FUE MÁS LEJOS A</a:t>
            </a:r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 FIRMAR EN EL MARCO DE LA </a:t>
            </a:r>
            <a:r>
              <a:rPr lang="es-CO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COP 28 </a:t>
            </a:r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CO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TRATADO DE NO PROLIFERACIÓN DE LOS COMBUSTIBLES FÓSILES</a:t>
            </a:r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LO CUAL DIO UN PASO EN FALSO, PORQUE EN VIRTUD DEL MISMO SE OBLIGA A COLOMBIA A FRENAR EN SECO TODA ACTIVIDAD DE EXPLORACIÓN Y EXPLOTACIÓN, YA QUE EN EL MISMO SE DISPONE “</a:t>
            </a:r>
            <a:r>
              <a:rPr lang="es-CO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CERO EXPLORACIÓN NUEVA</a:t>
            </a:r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Y “</a:t>
            </a:r>
            <a:r>
              <a:rPr lang="es-CO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CERO PROYECTO DE EXPLOTACIÓN NUEVA EN EL MUNDO</a:t>
            </a:r>
            <a:r>
              <a:rPr lang="es-CO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/>
            <a:endParaRPr lang="es-CO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s-CO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8402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6AAEC4-DBC3-2B85-60B3-ABAC5619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84784"/>
            <a:ext cx="7772400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2FFD38-DF8A-ED3A-7786-ACC4BA8B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737" y="1027906"/>
            <a:ext cx="7784756" cy="483149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060FAC3-83DD-4892-18E1-77BB37BA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113" y="365125"/>
            <a:ext cx="11723914" cy="662781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AIE. DEMANDA EN MILLONES DE BARRILES/DÍA</a:t>
            </a:r>
          </a:p>
        </p:txBody>
      </p:sp>
    </p:spTree>
    <p:extLst>
      <p:ext uri="{BB962C8B-B14F-4D97-AF65-F5344CB8AC3E}">
        <p14:creationId xmlns:p14="http://schemas.microsoft.com/office/powerpoint/2010/main" val="2724595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264A58-DF3B-7FF7-EB87-292A22BAA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497363"/>
          </a:xfrm>
        </p:spPr>
        <p:txBody>
          <a:bodyPr/>
          <a:lstStyle/>
          <a:p>
            <a:pPr algn="just"/>
            <a:r>
              <a:rPr lang="es-CO" b="1" dirty="0">
                <a:solidFill>
                  <a:schemeClr val="tx2"/>
                </a:solidFill>
              </a:rPr>
              <a:t>DE LOS HIDROCARBUROS PODEMOS AFIRMAR QUE ES MEJOR TENERLOS Y NO NECESITARLOS, QUE NECESITARLOS Y NO TENERLOS.</a:t>
            </a:r>
          </a:p>
          <a:p>
            <a:pPr algn="just"/>
            <a:r>
              <a:rPr lang="es-CO" b="1" dirty="0">
                <a:solidFill>
                  <a:schemeClr val="tx2"/>
                </a:solidFill>
              </a:rPr>
              <a:t>PEOR QUE DEPENDER DE LOS HIDROCARBUROS ES DEPENDER DE SU IMPORTACIÓN. </a:t>
            </a:r>
          </a:p>
        </p:txBody>
      </p:sp>
    </p:spTree>
    <p:extLst>
      <p:ext uri="{BB962C8B-B14F-4D97-AF65-F5344CB8AC3E}">
        <p14:creationId xmlns:p14="http://schemas.microsoft.com/office/powerpoint/2010/main" val="1999743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F4BDF-DD21-C160-2D9B-FFF4FB26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868958"/>
          </a:xfrm>
        </p:spPr>
        <p:txBody>
          <a:bodyPr/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MOVILIDAD SOSTENIBLE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D89834-7F7A-8B2A-8A72-B5ABE8038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3200" dirty="0">
                <a:solidFill>
                  <a:schemeClr val="tx2"/>
                </a:solidFill>
              </a:rPr>
              <a:t>EL </a:t>
            </a:r>
            <a:r>
              <a:rPr lang="es-ES" sz="3200" b="1" dirty="0">
                <a:solidFill>
                  <a:schemeClr val="tx2"/>
                </a:solidFill>
              </a:rPr>
              <a:t>SECTOR TRANSPORTE </a:t>
            </a:r>
            <a:r>
              <a:rPr lang="es-ES" sz="3200" dirty="0">
                <a:solidFill>
                  <a:schemeClr val="tx2"/>
                </a:solidFill>
              </a:rPr>
              <a:t>ACAPARA EL 19% DE LA ENERGÍA QUE SE CONSUME EN EL MUNDO</a:t>
            </a:r>
            <a:r>
              <a:rPr 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s-ES" sz="3200" dirty="0">
                <a:solidFill>
                  <a:schemeClr val="tx2"/>
                </a:solidFill>
              </a:rPr>
              <a:t>SEGÚN LA AGENCIA INTERNACIONAL DE ENERGÍA (AIE), EL 97% DEL CRECIMIENTO DE LA DEMANDA DE ELECTRICIDAD HACIA EL 2030 CORRESPONDERÁ A LA ACTIVIDAD DEL </a:t>
            </a:r>
            <a:r>
              <a:rPr lang="es-ES" sz="3200" b="1" dirty="0">
                <a:solidFill>
                  <a:schemeClr val="tx2"/>
                </a:solidFill>
              </a:rPr>
              <a:t>TRANSPORTE</a:t>
            </a:r>
            <a:r>
              <a:rPr lang="es-ES" sz="3200" dirty="0">
                <a:solidFill>
                  <a:schemeClr val="tx2"/>
                </a:solidFill>
              </a:rPr>
              <a:t>, DADA LA TENDENCIA A LA </a:t>
            </a:r>
            <a:r>
              <a:rPr lang="es-ES" sz="3200" b="1" dirty="0">
                <a:solidFill>
                  <a:schemeClr val="tx2"/>
                </a:solidFill>
              </a:rPr>
              <a:t>ELECTRIFICACIÓN DEL PARQUE AUTOMOTOR</a:t>
            </a:r>
            <a:r>
              <a:rPr lang="es-ES" sz="3200" dirty="0">
                <a:solidFill>
                  <a:schemeClr val="tx2"/>
                </a:solidFill>
              </a:rPr>
              <a:t>.</a:t>
            </a:r>
            <a:endParaRPr lang="es-CO" altLang="es-CO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33811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CC055-1255-4446-A936-84911E8F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PRIMER COCHE ELÉCTRICO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0240209-F5FE-6740-BD04-575B93F10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598" y="1524001"/>
            <a:ext cx="7714804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5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9C29C1-1ABE-A04E-AB48-9E0442827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1"/>
            <a:ext cx="11963400" cy="52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4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E55CA7-1868-A6D2-B626-3746A4A03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MOVILIDAD SOSTENIBLE EN COLOMBIA</a:t>
            </a:r>
            <a:endParaRPr lang="es-CO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40B785-5761-1120-24E1-18372E172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O" dirty="0">
                <a:solidFill>
                  <a:schemeClr val="tx2"/>
                </a:solidFill>
              </a:rPr>
              <a:t>DE ACUERDO CON EL MÁS RECIENTE CENSO COLOMBIA EN 2024 REGISTRA EN EL RUN </a:t>
            </a:r>
            <a:r>
              <a:rPr lang="es-CO" b="1" dirty="0">
                <a:solidFill>
                  <a:schemeClr val="tx2"/>
                </a:solidFill>
              </a:rPr>
              <a:t>18´874.442 VEHÍCULOS</a:t>
            </a:r>
            <a:r>
              <a:rPr lang="es-CO" dirty="0">
                <a:solidFill>
                  <a:schemeClr val="tx2"/>
                </a:solidFill>
              </a:rPr>
              <a:t>, DE LOS CUALES </a:t>
            </a:r>
            <a:r>
              <a:rPr lang="es-CO" b="1" dirty="0">
                <a:solidFill>
                  <a:schemeClr val="tx2"/>
                </a:solidFill>
              </a:rPr>
              <a:t>11´550.488 SON MOTOCICLETAS </a:t>
            </a:r>
            <a:r>
              <a:rPr lang="es-CO" dirty="0">
                <a:solidFill>
                  <a:schemeClr val="tx2"/>
                </a:solidFill>
              </a:rPr>
              <a:t>Y DE ACUERDO CON LA PROYECCIÓN PARA </a:t>
            </a:r>
            <a:r>
              <a:rPr lang="es-CO" b="1" dirty="0">
                <a:solidFill>
                  <a:schemeClr val="tx2"/>
                </a:solidFill>
              </a:rPr>
              <a:t>EL AÑO 2030 </a:t>
            </a:r>
            <a:r>
              <a:rPr lang="es-CO" dirty="0">
                <a:solidFill>
                  <a:schemeClr val="tx2"/>
                </a:solidFill>
              </a:rPr>
              <a:t>ASCENDERÁN A </a:t>
            </a:r>
            <a:r>
              <a:rPr lang="es-CO" b="1" dirty="0">
                <a:solidFill>
                  <a:schemeClr val="tx2"/>
                </a:solidFill>
              </a:rPr>
              <a:t>24´000.000 DE VEHÍCULOS</a:t>
            </a:r>
            <a:r>
              <a:rPr lang="es-CO" dirty="0">
                <a:solidFill>
                  <a:schemeClr val="tx2"/>
                </a:solidFill>
              </a:rPr>
              <a:t>. </a:t>
            </a:r>
          </a:p>
          <a:p>
            <a:pPr algn="just"/>
            <a:r>
              <a:rPr lang="es-CO" dirty="0">
                <a:solidFill>
                  <a:schemeClr val="tx2"/>
                </a:solidFill>
              </a:rPr>
              <a:t>A LA FECHA EL NÚMERO DE VEHÍCULOS ELÉCTRICOS O HÍBRIDOS QUE CIRCULAN EN EL PAÍS ASCIENDE A 27.800, QUE REPRESENTAN EL 0.35% Y, DE ACUERDO CON EL PLAN ENERGÉTICO NACIONAL, SE ASPIRA A QUE PARA EL AÑO 2030 ESE NÚMERO ASCIENDA A LOS 600.000. </a:t>
            </a:r>
          </a:p>
          <a:p>
            <a:pPr algn="just"/>
            <a:endParaRPr lang="es-C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1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17AC9-7058-AB49-A209-78DCD2ED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20689"/>
            <a:ext cx="8981768" cy="747339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SEGUNDA TRANSICIÓN ENERGÉTICA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E54729-D32E-6447-B611-240C8FA2E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1556792"/>
            <a:ext cx="8964488" cy="4680520"/>
          </a:xfrm>
        </p:spPr>
        <p:txBody>
          <a:bodyPr>
            <a:noAutofit/>
          </a:bodyPr>
          <a:lstStyle/>
          <a:p>
            <a:pPr algn="just"/>
            <a:r>
              <a:rPr lang="es-CO" sz="2400" dirty="0">
                <a:solidFill>
                  <a:schemeClr val="tx2"/>
                </a:solidFill>
              </a:rPr>
              <a:t>EL EMBARGO PETROLERO A LOS PAÍSES ALIADOS DE ISRAEL DECRETADO POR LOS PAÍSES ÁRABES Y SECUNDADO POR LA OPEP EN 1973 FUE UN CAMPANAZO DE ALERTA PARA LAS GRANDES POTENCIAS, QUE SE VEÍAN EXPUESTAS A UN EVENTUAL DESABASTECIMIENTO DE CRUDO, YA QUE DEPENDÍAN DE LAS IMPORTACIONES DEL MISMO.</a:t>
            </a:r>
          </a:p>
          <a:p>
            <a:pPr algn="just"/>
            <a:r>
              <a:rPr lang="es-CO" sz="2400" dirty="0">
                <a:solidFill>
                  <a:schemeClr val="tx2"/>
                </a:solidFill>
              </a:rPr>
              <a:t>DECIDEN ENTONCES LAS GRANDES POTENCIAS Y LAS MULTINACIONALES PETROLERAS DIVERSIFICAR SUS FUENTES DE SUMINISTRO DE ENERGÍAS, NO PONER TODOS LOS HUEVOS EN LA MISMA SESTA, LA QUE ADEMÁS ESTÁ FUERA DE SU CONTROL. </a:t>
            </a:r>
            <a:r>
              <a:rPr lang="es-CO" sz="2400" b="1" dirty="0">
                <a:solidFill>
                  <a:schemeClr val="tx2"/>
                </a:solidFill>
              </a:rPr>
              <a:t>ELLO SE CONVIERTE EN UN ASUNTO DE SEGURIDAD NACIONAL Y CLAVE DE LA </a:t>
            </a:r>
            <a:r>
              <a:rPr lang="es-CO" sz="2400" b="1" i="1" dirty="0">
                <a:solidFill>
                  <a:schemeClr val="tx2"/>
                </a:solidFill>
              </a:rPr>
              <a:t>GEOPOLÍTICA</a:t>
            </a:r>
            <a:r>
              <a:rPr lang="es-CO" sz="2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943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A448D-1026-6C4E-9CF8-4F1D48D2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ESTRATEGIA INTEGRAL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50AA099-5090-4240-852C-0EECD1202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851" y="1469165"/>
            <a:ext cx="77902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12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385B8-053E-454A-B1B9-413CE278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EL TRANSPORTE: INEFICIENTE Y CONTAMINANTE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C1CC622-5BCF-B24C-83A3-82BAB13C1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491" y="1825625"/>
            <a:ext cx="7299018" cy="39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6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95520-E2A7-2D4E-A6A8-F3831447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EL TRANSPORTE: INEFICIENTE Y CONTAMINANTE</a:t>
            </a:r>
            <a:endParaRPr lang="es-CO" sz="3200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52D5FB-0E07-D946-A088-7030CF8D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3371"/>
            <a:ext cx="11955134" cy="4783592"/>
          </a:xfrm>
        </p:spPr>
        <p:txBody>
          <a:bodyPr/>
          <a:lstStyle/>
          <a:p>
            <a:pPr algn="just"/>
            <a:endParaRPr lang="es-CO" dirty="0"/>
          </a:p>
          <a:p>
            <a:pPr algn="just"/>
            <a:r>
              <a:rPr lang="es-CO" sz="3200" dirty="0"/>
              <a:t>EL SECTOR TRANSPORTE EMITIÓ 29 MILLONES DE TONELADAS DE CO2 EN 2014 Y PARA ENTONCES </a:t>
            </a:r>
            <a:r>
              <a:rPr lang="es-CO" sz="3200" b="1" dirty="0">
                <a:solidFill>
                  <a:schemeClr val="accent5">
                    <a:lumMod val="50000"/>
                  </a:schemeClr>
                </a:solidFill>
              </a:rPr>
              <a:t>SE PROYECTARON PARA EL 2030 40 MILLONES DE TONELADAS, SI NO SE HACÍA NADA PARA EVITAR O MITIGAR DICHAS EMISIONES</a:t>
            </a:r>
            <a:r>
              <a:rPr lang="es-CO" sz="3200" dirty="0"/>
              <a:t>.</a:t>
            </a:r>
          </a:p>
          <a:p>
            <a:pPr algn="just"/>
            <a:r>
              <a:rPr lang="es-ES_tradnl" sz="3200" dirty="0"/>
              <a:t>LA CONTAMINACIÓN DEL MEDIOAMBIENTE EN COLOMBIA ES ALARMANTE Y TIENE SUS CONSECUENCIAS, PUES ES CONSIDERADA POR LA </a:t>
            </a:r>
            <a:r>
              <a:rPr lang="es-ES_tradnl" sz="3200" i="1" dirty="0"/>
              <a:t>ORGANIZACIÓN PANAMERICANA DE SALUD</a:t>
            </a:r>
            <a:r>
              <a:rPr lang="es-ES_tradnl" sz="3200" dirty="0"/>
              <a:t> (OPS) COMO “</a:t>
            </a:r>
            <a:r>
              <a:rPr lang="es-ES_tradnl" sz="3200" b="1" dirty="0">
                <a:solidFill>
                  <a:schemeClr val="accent5">
                    <a:lumMod val="50000"/>
                  </a:schemeClr>
                </a:solidFill>
              </a:rPr>
              <a:t>DETERMINANTE BÁSICO DE LA SALUD</a:t>
            </a:r>
            <a:r>
              <a:rPr lang="es-ES_tradnl" sz="3200" dirty="0"/>
              <a:t>”.</a:t>
            </a:r>
            <a:endParaRPr lang="es-ES" sz="3200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0626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E7422-0318-2D4A-86C2-14FE9E4F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9275"/>
            <a:ext cx="9144000" cy="8191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EL TRANSPORTE: INEFICIENTE Y CONTAMINANTE</a:t>
            </a:r>
            <a:endParaRPr lang="es-CO" sz="3200" dirty="0">
              <a:latin typeface="+mn-lt"/>
            </a:endParaRPr>
          </a:p>
        </p:txBody>
      </p:sp>
      <p:pic>
        <p:nvPicPr>
          <p:cNvPr id="60418" name="Marcador de contenido 3">
            <a:extLst>
              <a:ext uri="{FF2B5EF4-FFF2-40B4-BE49-F238E27FC236}">
                <a16:creationId xmlns:a16="http://schemas.microsoft.com/office/drawing/2014/main" id="{17A8B8F7-F48D-D64B-BE50-DA98C3D2B1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5950" y="2227263"/>
            <a:ext cx="5880100" cy="3262312"/>
          </a:xfrm>
        </p:spPr>
      </p:pic>
    </p:spTree>
    <p:extLst>
      <p:ext uri="{BB962C8B-B14F-4D97-AF65-F5344CB8AC3E}">
        <p14:creationId xmlns:p14="http://schemas.microsoft.com/office/powerpoint/2010/main" val="3512302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D7540-06CB-E648-A285-3B5CC28F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9275"/>
            <a:ext cx="9144000" cy="935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EL TRANSPORTE: INEFICIENTE Y CONTAMINANTE</a:t>
            </a:r>
            <a:endParaRPr lang="es-CO" sz="3200" dirty="0">
              <a:latin typeface="+mn-lt"/>
            </a:endParaRPr>
          </a:p>
        </p:txBody>
      </p:sp>
      <p:pic>
        <p:nvPicPr>
          <p:cNvPr id="61442" name="Marcador de contenido 3">
            <a:extLst>
              <a:ext uri="{FF2B5EF4-FFF2-40B4-BE49-F238E27FC236}">
                <a16:creationId xmlns:a16="http://schemas.microsoft.com/office/drawing/2014/main" id="{E8737EBA-D4FB-004B-BB22-EADD578AF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889" y="1947863"/>
            <a:ext cx="5864225" cy="3263900"/>
          </a:xfrm>
        </p:spPr>
      </p:pic>
    </p:spTree>
    <p:extLst>
      <p:ext uri="{BB962C8B-B14F-4D97-AF65-F5344CB8AC3E}">
        <p14:creationId xmlns:p14="http://schemas.microsoft.com/office/powerpoint/2010/main" val="3820624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442C0-BE08-FE41-81D4-1539D836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656"/>
            <a:ext cx="11353800" cy="78377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LA CONTAMINACIÓN, UN PROBLEMA DE SALUD PÚBLICA</a:t>
            </a:r>
            <a:endParaRPr lang="es-CO" sz="3200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DD6878-14F1-DD4E-885A-716BD3F9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49829"/>
            <a:ext cx="11949193" cy="4827134"/>
          </a:xfrm>
        </p:spPr>
        <p:txBody>
          <a:bodyPr>
            <a:normAutofit/>
          </a:bodyPr>
          <a:lstStyle/>
          <a:p>
            <a:pPr algn="just"/>
            <a:r>
              <a:rPr lang="es-ES_tradnl" dirty="0">
                <a:solidFill>
                  <a:schemeClr val="tx2"/>
                </a:solidFill>
              </a:rPr>
              <a:t>ESTO ES INAUDITO, COMO LO SON LAS ESCALOFRIANTES CIFRAS QUE ARROJÓ PARA MEDELLÍN UN ESTUDIO RECIENTE DEL MÉDICO EPIDEMIÓLOGO ELKIN MARTÍNEZ, PROFESOR DE LA </a:t>
            </a:r>
            <a:r>
              <a:rPr lang="es-ES_tradnl" i="1" dirty="0">
                <a:solidFill>
                  <a:schemeClr val="tx2"/>
                </a:solidFill>
              </a:rPr>
              <a:t>FACULTAD NACIONAL DE SALUD PÚBLICA</a:t>
            </a:r>
            <a:r>
              <a:rPr lang="es-ES_tradnl" dirty="0">
                <a:solidFill>
                  <a:schemeClr val="tx2"/>
                </a:solidFill>
              </a:rPr>
              <a:t> DE LA </a:t>
            </a:r>
            <a:r>
              <a:rPr lang="es-ES_tradnl" i="1" dirty="0">
                <a:solidFill>
                  <a:schemeClr val="tx2"/>
                </a:solidFill>
              </a:rPr>
              <a:t>UNIVERSIDAD DE ANTIOQUIA</a:t>
            </a:r>
            <a:r>
              <a:rPr lang="es-ES_tradnl" dirty="0">
                <a:solidFill>
                  <a:schemeClr val="tx2"/>
                </a:solidFill>
              </a:rPr>
              <a:t>. SEGÚN DICHO ESTUDIO, QUE SE PROPUSO EVALUAR LA </a:t>
            </a:r>
            <a:r>
              <a:rPr lang="es-ES_tradnl" i="1" dirty="0">
                <a:solidFill>
                  <a:schemeClr val="tx2"/>
                </a:solidFill>
              </a:rPr>
              <a:t>CORRELACIÓN ENTRE LA CALIDAD DEL AIRE Y LA SALUD</a:t>
            </a:r>
            <a:r>
              <a:rPr lang="es-ES_tradnl" dirty="0">
                <a:solidFill>
                  <a:schemeClr val="tx2"/>
                </a:solidFill>
              </a:rPr>
              <a:t> DE LOS 3.8 MILLONES DE QUIENES HABITAN EN LA MISMA, SE CONSTATÓ QUE ALLÍ </a:t>
            </a:r>
            <a:r>
              <a:rPr lang="es-ES_tradnl" b="1" i="1" dirty="0">
                <a:solidFill>
                  <a:schemeClr val="tx2"/>
                </a:solidFill>
              </a:rPr>
              <a:t>FALLECEN 3.000 PERSONAS EN PROMEDIO CADA AÑO POR ENFERMEDADES RELACIONADAS CON LA POLUCIÓN AMBIENTAL</a:t>
            </a:r>
            <a:r>
              <a:rPr lang="es-ES_tradnl" b="1" dirty="0">
                <a:solidFill>
                  <a:schemeClr val="tx2"/>
                </a:solidFill>
              </a:rPr>
              <a:t>.</a:t>
            </a:r>
            <a:r>
              <a:rPr lang="es-ES_tradnl" dirty="0">
                <a:solidFill>
                  <a:schemeClr val="tx2"/>
                </a:solidFill>
              </a:rPr>
              <a:t> DICHO DE OTRA MANERA, </a:t>
            </a:r>
            <a:r>
              <a:rPr lang="es-ES_tradnl" b="1" i="1" dirty="0">
                <a:solidFill>
                  <a:schemeClr val="tx2"/>
                </a:solidFill>
              </a:rPr>
              <a:t>8 PERSONAS MUEREN DIARIAMENTE Y 3 DE ELLAS CADA HORA POR ESTA CAUSA</a:t>
            </a:r>
            <a:r>
              <a:rPr lang="es-ES_tradnl" dirty="0">
                <a:solidFill>
                  <a:schemeClr val="tx2"/>
                </a:solidFill>
              </a:rPr>
              <a:t>.  Y ELLO OCURRE EN UN PAÍS EN EL QUE </a:t>
            </a:r>
            <a:r>
              <a:rPr lang="es-ES_tradnl" i="1" dirty="0">
                <a:solidFill>
                  <a:schemeClr val="tx2"/>
                </a:solidFill>
              </a:rPr>
              <a:t>LA SALUD</a:t>
            </a:r>
            <a:r>
              <a:rPr lang="es-ES_tradnl" dirty="0">
                <a:solidFill>
                  <a:schemeClr val="tx2"/>
                </a:solidFill>
              </a:rPr>
              <a:t>, SEGÚN LA LEY 1751 DE 2015 ES UN </a:t>
            </a:r>
            <a:r>
              <a:rPr lang="es-ES_tradnl" i="1" dirty="0">
                <a:solidFill>
                  <a:schemeClr val="tx2"/>
                </a:solidFill>
              </a:rPr>
              <a:t>DERECHO FUNDAMENTAL</a:t>
            </a:r>
            <a:r>
              <a:rPr lang="es-ES_tradnl" dirty="0">
                <a:solidFill>
                  <a:schemeClr val="tx2"/>
                </a:solidFill>
              </a:rPr>
              <a:t> (¡!).                              </a:t>
            </a:r>
            <a:endParaRPr lang="es-CO" dirty="0">
              <a:solidFill>
                <a:schemeClr val="tx2"/>
              </a:solidFill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9771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DE397-C48C-384B-BFC9-88E030A6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691991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CONSOLIDADO NACIONAL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8AD629E-7813-CE4F-9B96-7E5D450049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57116"/>
            <a:ext cx="7010400" cy="47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1ACFE5-2D9F-FEBB-F8FD-49A965B04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857" y="913144"/>
            <a:ext cx="7214286" cy="5031712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F3188B6-8D51-5FAB-44FA-77C51151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970"/>
            <a:ext cx="10515600" cy="544287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EL MOTOR DE COMBUSTIÓN</a:t>
            </a:r>
          </a:p>
        </p:txBody>
      </p:sp>
    </p:spTree>
    <p:extLst>
      <p:ext uri="{BB962C8B-B14F-4D97-AF65-F5344CB8AC3E}">
        <p14:creationId xmlns:p14="http://schemas.microsoft.com/office/powerpoint/2010/main" val="1254059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C0365-E80D-F23C-F8C3-1B531069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00743"/>
            <a:ext cx="11930742" cy="1189945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UNA DIGRESIÓN A PROPÓSITO DE LOS MOTORES DE COMBUSTIÓN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46EFFE-192D-25DD-5D91-31B7F73C4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O" dirty="0">
                <a:solidFill>
                  <a:schemeClr val="tx2"/>
                </a:solidFill>
              </a:rPr>
              <a:t>COMO SE RECORDARÁ, EN NOVIEMBRE DE 2022 LOS 27 PAÍSES DE LA UE SELLARON EL ACUERDO PARA PROHIBIR LOS MOTORES DE COMBUSTIÓN A PARTIR DEL 2035, EL CUAL FUE RATIFICADO EN FEBRERO DE 2023.</a:t>
            </a:r>
          </a:p>
          <a:p>
            <a:pPr algn="just"/>
            <a:r>
              <a:rPr lang="es-CO" dirty="0">
                <a:solidFill>
                  <a:schemeClr val="tx2"/>
                </a:solidFill>
              </a:rPr>
              <a:t>A ÚLTIMA HORA, CASI EN EL ÚLTIMO MINUTO, ALEMANIA PRESENTÓ OBJECIONES A LA DECISIÓN Y LOGRÓ INCLUIR UNA EXCEPCIÓN PARA QUE SE PUEDAN SEGUIR USANDO LOS COMBUSTIBLES DE ORÍGEN FÓSIL ELECTRÓNICOS O SINTÉTICOS (e-Fuel), OBTENIDO MEDIANTE UN PROCESO QUÍMICO A PARTIR DEL HIDRÓGENO EN COMBINACIÓN CON ENERGÍA ELÉCTRICA LIMPIA, CON CERO EMISIONES DE GEI, EN LOS VEHÍCULOS MOVIDOS POR MOTORES DE COMBUSTIÓN.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17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00B28-191D-DB47-4714-71A453A14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80"/>
            <a:ext cx="9144000" cy="868958"/>
          </a:xfrm>
        </p:spPr>
        <p:txBody>
          <a:bodyPr/>
          <a:lstStyle/>
          <a:p>
            <a:r>
              <a:rPr lang="es-CO" sz="3200" b="1" dirty="0">
                <a:solidFill>
                  <a:schemeClr val="tx2"/>
                </a:solidFill>
                <a:latin typeface="+mn-lt"/>
              </a:rPr>
              <a:t>TRANSICIÓN ENERGÉTICA, NO SALTO ENERGÉTICO</a:t>
            </a:r>
            <a:endParaRPr lang="es-CO" sz="3200" dirty="0">
              <a:solidFill>
                <a:schemeClr val="tx2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EC1724-E9DF-F2B6-5DB5-9B669298B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7" y="1340769"/>
            <a:ext cx="9982199" cy="4785395"/>
          </a:xfrm>
        </p:spPr>
        <p:txBody>
          <a:bodyPr>
            <a:normAutofit fontScale="92500"/>
          </a:bodyPr>
          <a:lstStyle/>
          <a:p>
            <a:pPr algn="just"/>
            <a:endParaRPr lang="es-CO" altLang="es-CO" sz="2400" dirty="0">
              <a:solidFill>
                <a:schemeClr val="accent2">
                  <a:lumMod val="50000"/>
                </a:schemeClr>
              </a:solidFill>
              <a:ea typeface="ＭＳ Ｐゴシック" panose="020B0600070205080204" pitchFamily="34" charset="-128"/>
            </a:endParaRPr>
          </a:p>
          <a:p>
            <a:pPr algn="just"/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PERO, COMO SE TRATA DE UNA </a:t>
            </a:r>
            <a:r>
              <a:rPr lang="es-CO" altLang="es-CO" b="1" i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TRANSICIÓN</a:t>
            </a:r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Y NO DE UN </a:t>
            </a:r>
            <a:r>
              <a:rPr lang="es-CO" altLang="es-CO" b="1" i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SALTO ENERGÉTICO</a:t>
            </a:r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, ELLO IMPONE UNA SERIE DE MEDIDAS QUE PERMITAN HACERLA DE MANERA </a:t>
            </a:r>
            <a:r>
              <a:rPr lang="es-CO" altLang="es-CO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GRADUAL Y PROGRESIVA</a:t>
            </a:r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. COMO UN PRIMER PASO SE DEBE PROPENDER POR LA REDUCCIÓN DE LA HUELLA DE CARBONO EN LA CADENA DE VALOR DE LOS HIDROCARBUROS. </a:t>
            </a:r>
          </a:p>
          <a:p>
            <a:pPr algn="just"/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ECOPETROL HA VENIDO MEJORANDO SUS PRÁCTICAS EN LOS CAMPOS, EN EL TRANSPORTE Y EN LA REFINACIÓN. TAMBIEN A ELLO HAN VENIDO CONTRIBUYENDO LAS MEZCLAS DE LOS BIOCOMBUSTIBLES, ASÍ COMO LA CONVERSIÓN A GAS NATURAL Y A GLP DE LOS VEHÍCULOS CON MOTORES DE COMBUSTIÓN, CONSIDERADOS COMO LOS COMBUSTIBLES DE LA TRANSICIÓN ENERGÉTICA. </a:t>
            </a:r>
          </a:p>
        </p:txBody>
      </p:sp>
    </p:spTree>
    <p:extLst>
      <p:ext uri="{BB962C8B-B14F-4D97-AF65-F5344CB8AC3E}">
        <p14:creationId xmlns:p14="http://schemas.microsoft.com/office/powerpoint/2010/main" val="412027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73CB385D-5143-2206-43B7-AAA061638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57200"/>
            <a:ext cx="739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es-ES" altLang="es-CO" sz="3600" b="1">
              <a:latin typeface="Arial Black" panose="020B0604020202020204" pitchFamily="34" charset="0"/>
            </a:endParaRP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FCAA623E-BE33-F7A0-A567-4769C186D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38250" indent="-11430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</a:pPr>
            <a:r>
              <a:rPr lang="es-ES" altLang="es-CO" sz="2800">
                <a:latin typeface="Arial Black" panose="020B0604020202020204" pitchFamily="34" charset="0"/>
              </a:rPr>
              <a:t>      </a:t>
            </a:r>
            <a:endParaRPr lang="es-ES" altLang="es-CO" sz="2800">
              <a:latin typeface="Arial Narrow" panose="020B0604020202020204" pitchFamily="34" charset="0"/>
            </a:endParaRP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5B30DFF2-3BD5-8468-F86D-AAC96B475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138" y="2962275"/>
            <a:ext cx="36369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O" sz="180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2108EC8-50E1-12EA-2027-FD22187B0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1625601"/>
            <a:ext cx="603726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O" sz="1800"/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8FF377FE-E29F-EE52-97DB-C201B1D17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1712914"/>
            <a:ext cx="46376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O" sz="3200" b="1" dirty="0">
                <a:solidFill>
                  <a:schemeClr val="tx2"/>
                </a:solidFill>
                <a:latin typeface="+mn-lt"/>
              </a:rPr>
              <a:t>ENERGIA DE ORIGEN FOSIL </a:t>
            </a:r>
          </a:p>
        </p:txBody>
      </p:sp>
      <p:sp>
        <p:nvSpPr>
          <p:cNvPr id="16390" name="Rectangle 7">
            <a:extLst>
              <a:ext uri="{FF2B5EF4-FFF2-40B4-BE49-F238E27FC236}">
                <a16:creationId xmlns:a16="http://schemas.microsoft.com/office/drawing/2014/main" id="{6C257264-4704-EDA3-8592-D0C098CA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26" y="2074863"/>
            <a:ext cx="36306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O" sz="2800" b="1" dirty="0">
                <a:solidFill>
                  <a:schemeClr val="tx2"/>
                </a:solidFill>
              </a:rPr>
              <a:t>CONSUMO MUNDIAL</a:t>
            </a:r>
            <a:endParaRPr lang="es-ES" altLang="es-CO" sz="3200" b="1" dirty="0">
              <a:solidFill>
                <a:schemeClr val="tx2"/>
              </a:solidFill>
            </a:endParaRP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5816E2C4-40F8-2EFD-FF80-E1FB30ABA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6" y="2738438"/>
            <a:ext cx="34337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O" sz="1800"/>
          </a:p>
        </p:txBody>
      </p:sp>
      <p:sp>
        <p:nvSpPr>
          <p:cNvPr id="16392" name="Rectangle 9">
            <a:extLst>
              <a:ext uri="{FF2B5EF4-FFF2-40B4-BE49-F238E27FC236}">
                <a16:creationId xmlns:a16="http://schemas.microsoft.com/office/drawing/2014/main" id="{80EC0314-ED35-9A60-C1A2-AD9E55B8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1" y="3271839"/>
            <a:ext cx="1238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300">
                <a:latin typeface="Wingdings" pitchFamily="2" charset="2"/>
              </a:rPr>
              <a:t>n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393" name="Rectangle 10">
            <a:extLst>
              <a:ext uri="{FF2B5EF4-FFF2-40B4-BE49-F238E27FC236}">
                <a16:creationId xmlns:a16="http://schemas.microsoft.com/office/drawing/2014/main" id="{B4735545-39B0-5C7D-CB51-6E22A5C4A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4" y="3151188"/>
            <a:ext cx="12906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>
                <a:latin typeface="Tahoma" panose="020B0604030504040204" pitchFamily="34" charset="0"/>
              </a:rPr>
              <a:t>PETROLEO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394" name="Rectangle 11">
            <a:extLst>
              <a:ext uri="{FF2B5EF4-FFF2-40B4-BE49-F238E27FC236}">
                <a16:creationId xmlns:a16="http://schemas.microsoft.com/office/drawing/2014/main" id="{3D4D9A26-6910-0EFA-6063-9647B255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9" y="3151189"/>
            <a:ext cx="92172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 b="1" dirty="0">
                <a:solidFill>
                  <a:schemeClr val="tx2"/>
                </a:solidFill>
                <a:latin typeface="Tahoma" panose="020B0604030504040204" pitchFamily="34" charset="0"/>
              </a:rPr>
              <a:t>34.4%</a:t>
            </a:r>
            <a:endParaRPr lang="es-ES" altLang="es-CO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5" name="Rectangle 12">
            <a:extLst>
              <a:ext uri="{FF2B5EF4-FFF2-40B4-BE49-F238E27FC236}">
                <a16:creationId xmlns:a16="http://schemas.microsoft.com/office/drawing/2014/main" id="{49825954-EA85-7C46-C422-EDD587785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1" y="3651251"/>
            <a:ext cx="1238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300">
                <a:latin typeface="Wingdings" pitchFamily="2" charset="2"/>
              </a:rPr>
              <a:t>n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396" name="Rectangle 13">
            <a:extLst>
              <a:ext uri="{FF2B5EF4-FFF2-40B4-BE49-F238E27FC236}">
                <a16:creationId xmlns:a16="http://schemas.microsoft.com/office/drawing/2014/main" id="{600ED261-FD6F-961E-8BAD-B0AB4AC97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4" y="3530600"/>
            <a:ext cx="4905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>
                <a:latin typeface="Tahoma" panose="020B0604030504040204" pitchFamily="34" charset="0"/>
              </a:rPr>
              <a:t>GAS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397" name="Rectangle 14">
            <a:extLst>
              <a:ext uri="{FF2B5EF4-FFF2-40B4-BE49-F238E27FC236}">
                <a16:creationId xmlns:a16="http://schemas.microsoft.com/office/drawing/2014/main" id="{065709E9-CE76-E928-A68F-4E3D53184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9" y="3530601"/>
            <a:ext cx="92172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 b="1" dirty="0">
                <a:solidFill>
                  <a:schemeClr val="tx2"/>
                </a:solidFill>
                <a:latin typeface="Tahoma" panose="020B0604030504040204" pitchFamily="34" charset="0"/>
              </a:rPr>
              <a:t>20.5%</a:t>
            </a:r>
            <a:endParaRPr lang="es-ES" altLang="es-CO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8" name="Rectangle 15">
            <a:extLst>
              <a:ext uri="{FF2B5EF4-FFF2-40B4-BE49-F238E27FC236}">
                <a16:creationId xmlns:a16="http://schemas.microsoft.com/office/drawing/2014/main" id="{FE3707A3-9618-DC02-B98D-5BBA04D95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1" y="4030664"/>
            <a:ext cx="1238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300">
                <a:latin typeface="Wingdings" pitchFamily="2" charset="2"/>
              </a:rPr>
              <a:t>n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399" name="Rectangle 16">
            <a:extLst>
              <a:ext uri="{FF2B5EF4-FFF2-40B4-BE49-F238E27FC236}">
                <a16:creationId xmlns:a16="http://schemas.microsoft.com/office/drawing/2014/main" id="{F82DBE95-ADAD-1B2C-65F1-2F2F88668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3910013"/>
            <a:ext cx="10207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>
                <a:latin typeface="Tahoma" panose="020B0604030504040204" pitchFamily="34" charset="0"/>
              </a:rPr>
              <a:t>CARBON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400" name="Rectangle 17">
            <a:extLst>
              <a:ext uri="{FF2B5EF4-FFF2-40B4-BE49-F238E27FC236}">
                <a16:creationId xmlns:a16="http://schemas.microsoft.com/office/drawing/2014/main" id="{15E86975-F671-D6BD-F6DD-488A67239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9" y="3910014"/>
            <a:ext cx="6652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 b="1" dirty="0">
                <a:solidFill>
                  <a:schemeClr val="tx2"/>
                </a:solidFill>
                <a:latin typeface="Tahoma" panose="020B0604030504040204" pitchFamily="34" charset="0"/>
              </a:rPr>
              <a:t>26%</a:t>
            </a:r>
            <a:endParaRPr lang="es-ES" altLang="es-CO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1" name="Rectangle 21">
            <a:extLst>
              <a:ext uri="{FF2B5EF4-FFF2-40B4-BE49-F238E27FC236}">
                <a16:creationId xmlns:a16="http://schemas.microsoft.com/office/drawing/2014/main" id="{E377A13C-0DB0-3526-A593-D6A77EF2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1" y="5048250"/>
            <a:ext cx="773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>
                <a:latin typeface="Tahoma" panose="020B0604030504040204" pitchFamily="34" charset="0"/>
              </a:rPr>
              <a:t>TOTAL</a:t>
            </a:r>
            <a:endParaRPr lang="es-ES" altLang="es-CO" sz="2800">
              <a:latin typeface="Times New Roman" panose="02020603050405020304" pitchFamily="18" charset="0"/>
            </a:endParaRPr>
          </a:p>
        </p:txBody>
      </p:sp>
      <p:sp>
        <p:nvSpPr>
          <p:cNvPr id="16402" name="Rectangle 22">
            <a:extLst>
              <a:ext uri="{FF2B5EF4-FFF2-40B4-BE49-F238E27FC236}">
                <a16:creationId xmlns:a16="http://schemas.microsoft.com/office/drawing/2014/main" id="{44A9248B-5EE4-A412-54A8-4A90687D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4" y="5048251"/>
            <a:ext cx="107882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  </a:t>
            </a:r>
            <a:r>
              <a:rPr lang="es-ES" altLang="es-CO" sz="2100" b="1" dirty="0">
                <a:solidFill>
                  <a:schemeClr val="tx2"/>
                </a:solidFill>
                <a:latin typeface="Tahoma" panose="020B0604030504040204" pitchFamily="34" charset="0"/>
              </a:rPr>
              <a:t>80,9</a:t>
            </a:r>
            <a:r>
              <a:rPr lang="es-CO" altLang="es-CO" sz="2100" b="1" dirty="0">
                <a:solidFill>
                  <a:schemeClr val="tx2"/>
                </a:solidFill>
                <a:latin typeface="Tahoma" panose="020B0604030504040204" pitchFamily="34" charset="0"/>
              </a:rPr>
              <a:t>%</a:t>
            </a:r>
            <a:endParaRPr lang="es-ES" altLang="es-CO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3" name="Rectangle 23">
            <a:extLst>
              <a:ext uri="{FF2B5EF4-FFF2-40B4-BE49-F238E27FC236}">
                <a16:creationId xmlns:a16="http://schemas.microsoft.com/office/drawing/2014/main" id="{10D1F473-960C-D37C-FA74-335D230ED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3354388"/>
            <a:ext cx="15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>
                <a:latin typeface="Wingdings" pitchFamily="2" charset="2"/>
              </a:rPr>
              <a:t>n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04" name="Rectangle 24">
            <a:extLst>
              <a:ext uri="{FF2B5EF4-FFF2-40B4-BE49-F238E27FC236}">
                <a16:creationId xmlns:a16="http://schemas.microsoft.com/office/drawing/2014/main" id="{98CE71F1-5D4B-D832-C68A-1A32596D8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964" y="3192464"/>
            <a:ext cx="2873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>
                <a:latin typeface="Tahoma" panose="020B0604030504040204" pitchFamily="34" charset="0"/>
              </a:rPr>
              <a:t>Responsable del</a:t>
            </a:r>
            <a:r>
              <a:rPr lang="es-CO" altLang="es-CO" sz="1600">
                <a:latin typeface="Tahoma" panose="020B0604030504040204" pitchFamily="34" charset="0"/>
              </a:rPr>
              <a:t> 80.9% del CO</a:t>
            </a:r>
            <a:r>
              <a:rPr lang="es-CO" altLang="es-CO" sz="1200">
                <a:latin typeface="Tahoma" panose="020B0604030504040204" pitchFamily="34" charset="0"/>
              </a:rPr>
              <a:t>2</a:t>
            </a:r>
          </a:p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que se emite a la atmósfera </a:t>
            </a:r>
            <a:r>
              <a:rPr lang="es-ES" altLang="es-CO" sz="1600">
                <a:latin typeface="Tahoma" panose="020B0604030504040204" pitchFamily="34" charset="0"/>
              </a:rPr>
              <a:t> 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05" name="Rectangle 25">
            <a:extLst>
              <a:ext uri="{FF2B5EF4-FFF2-40B4-BE49-F238E27FC236}">
                <a16:creationId xmlns:a16="http://schemas.microsoft.com/office/drawing/2014/main" id="{D012D5F3-F3B0-7585-4325-9DE8AB80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4076701"/>
            <a:ext cx="15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>
                <a:latin typeface="Wingdings" pitchFamily="2" charset="2"/>
              </a:rPr>
              <a:t>n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06" name="Rectangle 26">
            <a:extLst>
              <a:ext uri="{FF2B5EF4-FFF2-40B4-BE49-F238E27FC236}">
                <a16:creationId xmlns:a16="http://schemas.microsoft.com/office/drawing/2014/main" id="{8A6ADE26-4ED5-099C-476C-30F780E2D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4797426"/>
            <a:ext cx="15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>
                <a:latin typeface="Wingdings" pitchFamily="2" charset="2"/>
              </a:rPr>
              <a:t>n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07" name="Rectangle 27">
            <a:extLst>
              <a:ext uri="{FF2B5EF4-FFF2-40B4-BE49-F238E27FC236}">
                <a16:creationId xmlns:a16="http://schemas.microsoft.com/office/drawing/2014/main" id="{2143FEEF-07F6-C984-9788-271AA194D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7939" y="2962276"/>
            <a:ext cx="3894137" cy="265112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O" sz="1800"/>
          </a:p>
        </p:txBody>
      </p:sp>
      <p:sp>
        <p:nvSpPr>
          <p:cNvPr id="16408" name="Rectangle 28">
            <a:extLst>
              <a:ext uri="{FF2B5EF4-FFF2-40B4-BE49-F238E27FC236}">
                <a16:creationId xmlns:a16="http://schemas.microsoft.com/office/drawing/2014/main" id="{A2441BD6-BBBE-44F3-0070-D44A0104D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2962276"/>
            <a:ext cx="3505200" cy="26511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O" sz="1800"/>
          </a:p>
        </p:txBody>
      </p:sp>
      <p:sp>
        <p:nvSpPr>
          <p:cNvPr id="16409" name="Line 29">
            <a:extLst>
              <a:ext uri="{FF2B5EF4-FFF2-40B4-BE49-F238E27FC236}">
                <a16:creationId xmlns:a16="http://schemas.microsoft.com/office/drawing/2014/main" id="{BB426347-D60A-7188-D8FF-6ADF7F5EE9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4" y="4797425"/>
            <a:ext cx="3381375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16410" name="Rectangle 30">
            <a:extLst>
              <a:ext uri="{FF2B5EF4-FFF2-40B4-BE49-F238E27FC236}">
                <a16:creationId xmlns:a16="http://schemas.microsoft.com/office/drawing/2014/main" id="{02DF6BC2-32CE-C57E-A431-83936D81C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4" y="3810000"/>
            <a:ext cx="25593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>
                <a:latin typeface="Tahoma" panose="020B0604030504040204" pitchFamily="34" charset="0"/>
              </a:rPr>
              <a:t>Responsable</a:t>
            </a:r>
            <a:r>
              <a:rPr lang="es-CO" altLang="es-CO" sz="1600">
                <a:latin typeface="Tahoma" panose="020B0604030504040204" pitchFamily="34" charset="0"/>
              </a:rPr>
              <a:t>s del efecto </a:t>
            </a:r>
          </a:p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Invernadero y por tanto del </a:t>
            </a:r>
          </a:p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calentamiento del planeta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11" name="Rectangle 31">
            <a:extLst>
              <a:ext uri="{FF2B5EF4-FFF2-40B4-BE49-F238E27FC236}">
                <a16:creationId xmlns:a16="http://schemas.microsoft.com/office/drawing/2014/main" id="{9EAE9742-D508-0FC8-CFEF-4403BD9E1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089" y="4703764"/>
            <a:ext cx="2517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Para el 2010 el nivel de CO</a:t>
            </a:r>
            <a:r>
              <a:rPr lang="es-CO" altLang="es-CO" sz="1600" baseline="-25000">
                <a:latin typeface="Tahoma" panose="020B0604030504040204" pitchFamily="34" charset="0"/>
              </a:rPr>
              <a:t>2</a:t>
            </a:r>
          </a:p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aumentará en un 50% con</a:t>
            </a:r>
          </a:p>
          <a:p>
            <a:pPr eaLnBrk="1" hangingPunct="1"/>
            <a:r>
              <a:rPr lang="es-CO" altLang="es-CO" sz="1600">
                <a:latin typeface="Tahoma" panose="020B0604030504040204" pitchFamily="34" charset="0"/>
              </a:rPr>
              <a:t>respecto a 1993</a:t>
            </a:r>
            <a:endParaRPr lang="es-ES" altLang="es-CO" sz="1600">
              <a:latin typeface="Times New Roman" panose="02020603050405020304" pitchFamily="18" charset="0"/>
            </a:endParaRPr>
          </a:p>
        </p:txBody>
      </p:sp>
      <p:sp>
        <p:nvSpPr>
          <p:cNvPr id="16412" name="Text Box 32">
            <a:extLst>
              <a:ext uri="{FF2B5EF4-FFF2-40B4-BE49-F238E27FC236}">
                <a16:creationId xmlns:a16="http://schemas.microsoft.com/office/drawing/2014/main" id="{D0BD31A8-63BF-5B9C-B9C6-027D037FA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5" y="6589714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CO" altLang="es-CO" sz="1800" b="1">
                <a:solidFill>
                  <a:schemeClr val="bg1"/>
                </a:solidFill>
              </a:rPr>
              <a:t>Minambiente. 2004</a:t>
            </a:r>
            <a:endParaRPr lang="es-ES" altLang="es-CO" sz="1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">
            <a:extLst>
              <a:ext uri="{FF2B5EF4-FFF2-40B4-BE49-F238E27FC236}">
                <a16:creationId xmlns:a16="http://schemas.microsoft.com/office/drawing/2014/main" id="{CDB728DA-52CB-5A4C-A547-F51959EC074A}"/>
              </a:ext>
            </a:extLst>
          </p:cNvPr>
          <p:cNvGrpSpPr>
            <a:grpSpLocks/>
          </p:cNvGrpSpPr>
          <p:nvPr/>
        </p:nvGrpSpPr>
        <p:grpSpPr bwMode="auto">
          <a:xfrm>
            <a:off x="1943100" y="765176"/>
            <a:ext cx="8591550" cy="5256213"/>
            <a:chOff x="85" y="618"/>
            <a:chExt cx="5771" cy="3500"/>
          </a:xfrm>
        </p:grpSpPr>
        <p:sp>
          <p:nvSpPr>
            <p:cNvPr id="31746" name="AutoShape 4">
              <a:extLst>
                <a:ext uri="{FF2B5EF4-FFF2-40B4-BE49-F238E27FC236}">
                  <a16:creationId xmlns:a16="http://schemas.microsoft.com/office/drawing/2014/main" id="{6E6A068C-1F7C-304D-A28A-0CB851DB5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694"/>
              <a:ext cx="5582" cy="33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47" name="AutoShape 5">
              <a:extLst>
                <a:ext uri="{FF2B5EF4-FFF2-40B4-BE49-F238E27FC236}">
                  <a16:creationId xmlns:a16="http://schemas.microsoft.com/office/drawing/2014/main" id="{1B7D1D48-C7F8-3B4A-8D04-575D0E03A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" y="618"/>
              <a:ext cx="5583" cy="350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48" name="AutoShape 6">
              <a:extLst>
                <a:ext uri="{FF2B5EF4-FFF2-40B4-BE49-F238E27FC236}">
                  <a16:creationId xmlns:a16="http://schemas.microsoft.com/office/drawing/2014/main" id="{33D9C0B0-039F-054D-8760-7559D0F62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694"/>
              <a:ext cx="5582" cy="337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49" name="Freeform 7">
              <a:extLst>
                <a:ext uri="{FF2B5EF4-FFF2-40B4-BE49-F238E27FC236}">
                  <a16:creationId xmlns:a16="http://schemas.microsoft.com/office/drawing/2014/main" id="{72AD0FF7-CB86-5E43-B918-8E08E9A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1290"/>
              <a:ext cx="3200" cy="2372"/>
            </a:xfrm>
            <a:custGeom>
              <a:avLst/>
              <a:gdLst>
                <a:gd name="T0" fmla="*/ 0 w 4369"/>
                <a:gd name="T1" fmla="*/ 1655 h 2426"/>
                <a:gd name="T2" fmla="*/ 20 w 4369"/>
                <a:gd name="T3" fmla="*/ 148 h 2426"/>
                <a:gd name="T4" fmla="*/ 19 w 4369"/>
                <a:gd name="T5" fmla="*/ 148 h 2426"/>
                <a:gd name="T6" fmla="*/ 21 w 4369"/>
                <a:gd name="T7" fmla="*/ 33 h 2426"/>
                <a:gd name="T8" fmla="*/ 22 w 4369"/>
                <a:gd name="T9" fmla="*/ 0 h 2426"/>
                <a:gd name="T10" fmla="*/ 22 w 4369"/>
                <a:gd name="T11" fmla="*/ 148 h 2426"/>
                <a:gd name="T12" fmla="*/ 21 w 4369"/>
                <a:gd name="T13" fmla="*/ 148 h 2426"/>
                <a:gd name="T14" fmla="*/ 1 w 4369"/>
                <a:gd name="T15" fmla="*/ 1655 h 2426"/>
                <a:gd name="T16" fmla="*/ 0 w 4369"/>
                <a:gd name="T17" fmla="*/ 1655 h 2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69"/>
                <a:gd name="T28" fmla="*/ 0 h 2426"/>
                <a:gd name="T29" fmla="*/ 4369 w 4369"/>
                <a:gd name="T30" fmla="*/ 2426 h 24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69" h="2426">
                  <a:moveTo>
                    <a:pt x="0" y="2425"/>
                  </a:moveTo>
                  <a:lnTo>
                    <a:pt x="3961" y="216"/>
                  </a:lnTo>
                  <a:lnTo>
                    <a:pt x="3751" y="216"/>
                  </a:lnTo>
                  <a:lnTo>
                    <a:pt x="4245" y="50"/>
                  </a:lnTo>
                  <a:lnTo>
                    <a:pt x="4368" y="0"/>
                  </a:lnTo>
                  <a:lnTo>
                    <a:pt x="4368" y="216"/>
                  </a:lnTo>
                  <a:lnTo>
                    <a:pt x="4207" y="216"/>
                  </a:lnTo>
                  <a:lnTo>
                    <a:pt x="59" y="2425"/>
                  </a:lnTo>
                  <a:lnTo>
                    <a:pt x="0" y="2425"/>
                  </a:lnTo>
                </a:path>
              </a:pathLst>
            </a:custGeom>
            <a:solidFill>
              <a:srgbClr val="00A000"/>
            </a:solidFill>
            <a:ln w="12700" cap="rnd">
              <a:solidFill>
                <a:srgbClr val="00A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1750" name="Rectangle 8">
              <a:extLst>
                <a:ext uri="{FF2B5EF4-FFF2-40B4-BE49-F238E27FC236}">
                  <a16:creationId xmlns:a16="http://schemas.microsoft.com/office/drawing/2014/main" id="{1901AD1F-A1C2-CF4B-9782-965A315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" y="3419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1990</a:t>
              </a:r>
            </a:p>
          </p:txBody>
        </p:sp>
        <p:sp>
          <p:nvSpPr>
            <p:cNvPr id="31751" name="Rectangle 9">
              <a:extLst>
                <a:ext uri="{FF2B5EF4-FFF2-40B4-BE49-F238E27FC236}">
                  <a16:creationId xmlns:a16="http://schemas.microsoft.com/office/drawing/2014/main" id="{0E613BA4-E403-4643-9B88-CF53684D0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" y="3104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1992</a:t>
              </a:r>
            </a:p>
          </p:txBody>
        </p:sp>
        <p:sp>
          <p:nvSpPr>
            <p:cNvPr id="31752" name="Rectangle 10">
              <a:extLst>
                <a:ext uri="{FF2B5EF4-FFF2-40B4-BE49-F238E27FC236}">
                  <a16:creationId xmlns:a16="http://schemas.microsoft.com/office/drawing/2014/main" id="{8030C6EF-3C43-C846-923D-E8A304789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2596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2001</a:t>
              </a:r>
            </a:p>
          </p:txBody>
        </p:sp>
        <p:sp>
          <p:nvSpPr>
            <p:cNvPr id="31753" name="Rectangle 11">
              <a:extLst>
                <a:ext uri="{FF2B5EF4-FFF2-40B4-BE49-F238E27FC236}">
                  <a16:creationId xmlns:a16="http://schemas.microsoft.com/office/drawing/2014/main" id="{DAC64A93-0CEB-3140-913A-BB7FAB76F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2097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2007</a:t>
              </a:r>
            </a:p>
          </p:txBody>
        </p:sp>
        <p:sp>
          <p:nvSpPr>
            <p:cNvPr id="31754" name="Rectangle 12">
              <a:extLst>
                <a:ext uri="{FF2B5EF4-FFF2-40B4-BE49-F238E27FC236}">
                  <a16:creationId xmlns:a16="http://schemas.microsoft.com/office/drawing/2014/main" id="{00666F43-0598-FD4B-AABF-34454A6BC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1788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2008</a:t>
              </a:r>
            </a:p>
          </p:txBody>
        </p:sp>
        <p:sp>
          <p:nvSpPr>
            <p:cNvPr id="31755" name="Rectangle 13">
              <a:extLst>
                <a:ext uri="{FF2B5EF4-FFF2-40B4-BE49-F238E27FC236}">
                  <a16:creationId xmlns:a16="http://schemas.microsoft.com/office/drawing/2014/main" id="{5E193E7B-8ED0-0E41-9FC4-90DB0EF33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" y="1326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A0"/>
                  </a:solidFill>
                </a:rPr>
                <a:t>2010</a:t>
              </a:r>
            </a:p>
          </p:txBody>
        </p:sp>
        <p:sp>
          <p:nvSpPr>
            <p:cNvPr id="31756" name="Rectangle 14">
              <a:extLst>
                <a:ext uri="{FF2B5EF4-FFF2-40B4-BE49-F238E27FC236}">
                  <a16:creationId xmlns:a16="http://schemas.microsoft.com/office/drawing/2014/main" id="{40361900-C193-3D4D-A335-4412B3E24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" y="926"/>
              <a:ext cx="1837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2100">
                  <a:solidFill>
                    <a:srgbClr val="E00000"/>
                  </a:solidFill>
                </a:rPr>
                <a:t>Reformulación Diesel</a:t>
              </a:r>
            </a:p>
          </p:txBody>
        </p:sp>
        <p:sp>
          <p:nvSpPr>
            <p:cNvPr id="31757" name="Rectangle 15">
              <a:extLst>
                <a:ext uri="{FF2B5EF4-FFF2-40B4-BE49-F238E27FC236}">
                  <a16:creationId xmlns:a16="http://schemas.microsoft.com/office/drawing/2014/main" id="{46F04B30-0654-2745-ABCA-DAF08752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878"/>
              <a:ext cx="968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58" name="Rectangle 16">
              <a:extLst>
                <a:ext uri="{FF2B5EF4-FFF2-40B4-BE49-F238E27FC236}">
                  <a16:creationId xmlns:a16="http://schemas.microsoft.com/office/drawing/2014/main" id="{A89C56F5-1D4B-DE44-BA89-F11045D3E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3512"/>
              <a:ext cx="1071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Azufre 5000 ppm </a:t>
              </a:r>
            </a:p>
          </p:txBody>
        </p:sp>
        <p:sp>
          <p:nvSpPr>
            <p:cNvPr id="31759" name="Rectangle 17">
              <a:extLst>
                <a:ext uri="{FF2B5EF4-FFF2-40B4-BE49-F238E27FC236}">
                  <a16:creationId xmlns:a16="http://schemas.microsoft.com/office/drawing/2014/main" id="{BA503E76-994F-F949-AA69-AD5F7766F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" y="3508"/>
              <a:ext cx="1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0" name="Rectangle 18">
              <a:extLst>
                <a:ext uri="{FF2B5EF4-FFF2-40B4-BE49-F238E27FC236}">
                  <a16:creationId xmlns:a16="http://schemas.microsoft.com/office/drawing/2014/main" id="{352DC6D0-B9C3-124C-9758-589354386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" y="3122"/>
              <a:ext cx="1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1" name="Rectangle 19">
              <a:extLst>
                <a:ext uri="{FF2B5EF4-FFF2-40B4-BE49-F238E27FC236}">
                  <a16:creationId xmlns:a16="http://schemas.microsoft.com/office/drawing/2014/main" id="{7AC56D66-6C3E-074F-A453-66CE78921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" y="1712"/>
              <a:ext cx="20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2" name="Rectangle 20">
              <a:extLst>
                <a:ext uri="{FF2B5EF4-FFF2-40B4-BE49-F238E27FC236}">
                  <a16:creationId xmlns:a16="http://schemas.microsoft.com/office/drawing/2014/main" id="{66F82674-C271-6E47-97D3-0A96B0189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3121"/>
              <a:ext cx="182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3" name="Rectangle 21">
              <a:extLst>
                <a:ext uri="{FF2B5EF4-FFF2-40B4-BE49-F238E27FC236}">
                  <a16:creationId xmlns:a16="http://schemas.microsoft.com/office/drawing/2014/main" id="{94642958-6A22-FE45-A42F-8B57D1AD9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0" y="2954"/>
              <a:ext cx="17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4" name="Rectangle 22">
              <a:extLst>
                <a:ext uri="{FF2B5EF4-FFF2-40B4-BE49-F238E27FC236}">
                  <a16:creationId xmlns:a16="http://schemas.microsoft.com/office/drawing/2014/main" id="{364F52DA-E2D5-1A4D-BDEE-CEDEBDA82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7" y="2104"/>
              <a:ext cx="1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5" name="Rectangle 23">
              <a:extLst>
                <a:ext uri="{FF2B5EF4-FFF2-40B4-BE49-F238E27FC236}">
                  <a16:creationId xmlns:a16="http://schemas.microsoft.com/office/drawing/2014/main" id="{FD45F0D3-C849-0948-8253-022967138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2682"/>
              <a:ext cx="17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6" name="Rectangle 24">
              <a:extLst>
                <a:ext uri="{FF2B5EF4-FFF2-40B4-BE49-F238E27FC236}">
                  <a16:creationId xmlns:a16="http://schemas.microsoft.com/office/drawing/2014/main" id="{BA7EB183-8FC6-724E-85B1-9F6BBC25E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2876"/>
              <a:ext cx="1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7" name="Rectangle 25">
              <a:extLst>
                <a:ext uri="{FF2B5EF4-FFF2-40B4-BE49-F238E27FC236}">
                  <a16:creationId xmlns:a16="http://schemas.microsoft.com/office/drawing/2014/main" id="{1E74E366-C7A8-0E4E-977C-E43761F03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3253"/>
              <a:ext cx="1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1768" name="Rectangle 26">
              <a:extLst>
                <a:ext uri="{FF2B5EF4-FFF2-40B4-BE49-F238E27FC236}">
                  <a16:creationId xmlns:a16="http://schemas.microsoft.com/office/drawing/2014/main" id="{ACC0E8C7-1761-7048-AC4B-1570F6224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926"/>
              <a:ext cx="38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00279F"/>
                  </a:solidFill>
                </a:rPr>
                <a:t>AÑO</a:t>
              </a:r>
            </a:p>
          </p:txBody>
        </p:sp>
        <p:sp>
          <p:nvSpPr>
            <p:cNvPr id="31769" name="Rectangle 27">
              <a:extLst>
                <a:ext uri="{FF2B5EF4-FFF2-40B4-BE49-F238E27FC236}">
                  <a16:creationId xmlns:a16="http://schemas.microsoft.com/office/drawing/2014/main" id="{22FBF209-F974-9F43-9728-6025D4FF4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3" y="972"/>
              <a:ext cx="619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tx2"/>
                  </a:solidFill>
                </a:rPr>
                <a:t>DIESEL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tx2"/>
                  </a:solidFill>
                </a:rPr>
                <a:t> EXTRA</a:t>
              </a:r>
            </a:p>
          </p:txBody>
        </p:sp>
        <p:sp>
          <p:nvSpPr>
            <p:cNvPr id="31770" name="Line 28">
              <a:extLst>
                <a:ext uri="{FF2B5EF4-FFF2-40B4-BE49-F238E27FC236}">
                  <a16:creationId xmlns:a16="http://schemas.microsoft.com/office/drawing/2014/main" id="{DB8FB3DF-0B99-DE4E-B415-D046382D4D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40" y="2250"/>
              <a:ext cx="28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71" name="Freeform 29">
              <a:extLst>
                <a:ext uri="{FF2B5EF4-FFF2-40B4-BE49-F238E27FC236}">
                  <a16:creationId xmlns:a16="http://schemas.microsoft.com/office/drawing/2014/main" id="{4E39A8AC-8293-2F4F-A61F-4A0E65D7C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380"/>
              <a:ext cx="3130" cy="1406"/>
            </a:xfrm>
            <a:custGeom>
              <a:avLst/>
              <a:gdLst>
                <a:gd name="T0" fmla="*/ 0 w 4369"/>
                <a:gd name="T1" fmla="*/ 1 h 2426"/>
                <a:gd name="T2" fmla="*/ 14 w 4369"/>
                <a:gd name="T3" fmla="*/ 1 h 2426"/>
                <a:gd name="T4" fmla="*/ 13 w 4369"/>
                <a:gd name="T5" fmla="*/ 1 h 2426"/>
                <a:gd name="T6" fmla="*/ 14 w 4369"/>
                <a:gd name="T7" fmla="*/ 1 h 2426"/>
                <a:gd name="T8" fmla="*/ 15 w 4369"/>
                <a:gd name="T9" fmla="*/ 0 h 2426"/>
                <a:gd name="T10" fmla="*/ 15 w 4369"/>
                <a:gd name="T11" fmla="*/ 1 h 2426"/>
                <a:gd name="T12" fmla="*/ 14 w 4369"/>
                <a:gd name="T13" fmla="*/ 1 h 2426"/>
                <a:gd name="T14" fmla="*/ 1 w 4369"/>
                <a:gd name="T15" fmla="*/ 1 h 2426"/>
                <a:gd name="T16" fmla="*/ 0 w 4369"/>
                <a:gd name="T17" fmla="*/ 1 h 2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69"/>
                <a:gd name="T28" fmla="*/ 0 h 2426"/>
                <a:gd name="T29" fmla="*/ 4369 w 4369"/>
                <a:gd name="T30" fmla="*/ 2426 h 24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69" h="2426">
                  <a:moveTo>
                    <a:pt x="0" y="2425"/>
                  </a:moveTo>
                  <a:lnTo>
                    <a:pt x="3961" y="216"/>
                  </a:lnTo>
                  <a:lnTo>
                    <a:pt x="3751" y="216"/>
                  </a:lnTo>
                  <a:lnTo>
                    <a:pt x="4245" y="50"/>
                  </a:lnTo>
                  <a:lnTo>
                    <a:pt x="4368" y="0"/>
                  </a:lnTo>
                  <a:lnTo>
                    <a:pt x="4368" y="216"/>
                  </a:lnTo>
                  <a:lnTo>
                    <a:pt x="4207" y="216"/>
                  </a:lnTo>
                  <a:lnTo>
                    <a:pt x="59" y="2425"/>
                  </a:lnTo>
                  <a:lnTo>
                    <a:pt x="0" y="2425"/>
                  </a:lnTo>
                </a:path>
              </a:pathLst>
            </a:custGeom>
            <a:solidFill>
              <a:srgbClr val="00A000"/>
            </a:solidFill>
            <a:ln w="12700" cap="rnd">
              <a:solidFill>
                <a:srgbClr val="00A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1772" name="Rectangle 30">
              <a:extLst>
                <a:ext uri="{FF2B5EF4-FFF2-40B4-BE49-F238E27FC236}">
                  <a16:creationId xmlns:a16="http://schemas.microsoft.com/office/drawing/2014/main" id="{27C7AD02-3809-B24C-B108-A28EAB2F7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605"/>
              <a:ext cx="1834" cy="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1200 ppm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Punto final de destil.  360 °C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Viscosidad 1.9 – 4.1 mm2/s</a:t>
              </a:r>
            </a:p>
          </p:txBody>
        </p:sp>
        <p:grpSp>
          <p:nvGrpSpPr>
            <p:cNvPr id="31773" name="Group 31">
              <a:extLst>
                <a:ext uri="{FF2B5EF4-FFF2-40B4-BE49-F238E27FC236}">
                  <a16:creationId xmlns:a16="http://schemas.microsoft.com/office/drawing/2014/main" id="{90D2A8C1-E853-8E46-8167-36A39008B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" y="3583"/>
              <a:ext cx="634" cy="65"/>
              <a:chOff x="2016" y="2863"/>
              <a:chExt cx="634" cy="65"/>
            </a:xfrm>
          </p:grpSpPr>
          <p:sp>
            <p:nvSpPr>
              <p:cNvPr id="31792" name="Line 32">
                <a:extLst>
                  <a:ext uri="{FF2B5EF4-FFF2-40B4-BE49-F238E27FC236}">
                    <a16:creationId xmlns:a16="http://schemas.microsoft.com/office/drawing/2014/main" id="{0D437AEC-BD46-3F47-9B8F-0E4528750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8" y="2895"/>
                <a:ext cx="542" cy="0"/>
              </a:xfrm>
              <a:prstGeom prst="line">
                <a:avLst/>
              </a:prstGeom>
              <a:noFill/>
              <a:ln w="12700">
                <a:solidFill>
                  <a:srgbClr val="0000A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31793" name="Freeform 33">
                <a:extLst>
                  <a:ext uri="{FF2B5EF4-FFF2-40B4-BE49-F238E27FC236}">
                    <a16:creationId xmlns:a16="http://schemas.microsoft.com/office/drawing/2014/main" id="{D17C7B05-A117-9948-A5EF-68B0BB16D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2863"/>
                <a:ext cx="138" cy="65"/>
              </a:xfrm>
              <a:custGeom>
                <a:avLst/>
                <a:gdLst>
                  <a:gd name="T0" fmla="*/ 137 w 138"/>
                  <a:gd name="T1" fmla="*/ 174 h 61"/>
                  <a:gd name="T2" fmla="*/ 0 w 138"/>
                  <a:gd name="T3" fmla="*/ 86 h 61"/>
                  <a:gd name="T4" fmla="*/ 137 w 138"/>
                  <a:gd name="T5" fmla="*/ 0 h 61"/>
                  <a:gd name="T6" fmla="*/ 137 w 138"/>
                  <a:gd name="T7" fmla="*/ 174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61"/>
                  <a:gd name="T14" fmla="*/ 138 w 138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61">
                    <a:moveTo>
                      <a:pt x="137" y="60"/>
                    </a:moveTo>
                    <a:lnTo>
                      <a:pt x="0" y="30"/>
                    </a:lnTo>
                    <a:lnTo>
                      <a:pt x="137" y="0"/>
                    </a:lnTo>
                    <a:lnTo>
                      <a:pt x="137" y="60"/>
                    </a:lnTo>
                  </a:path>
                </a:pathLst>
              </a:custGeom>
              <a:solidFill>
                <a:srgbClr val="0000A0"/>
              </a:solidFill>
              <a:ln w="12700" cap="rnd">
                <a:solidFill>
                  <a:srgbClr val="000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31774" name="Rectangle 34">
              <a:extLst>
                <a:ext uri="{FF2B5EF4-FFF2-40B4-BE49-F238E27FC236}">
                  <a16:creationId xmlns:a16="http://schemas.microsoft.com/office/drawing/2014/main" id="{28413598-8D55-DF4A-99BC-E4843427C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" y="836"/>
              <a:ext cx="97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tx2"/>
                  </a:solidFill>
                </a:rPr>
                <a:t>DIESEL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tx2"/>
                  </a:solidFill>
                </a:rPr>
                <a:t>CORRIENTE </a:t>
              </a:r>
            </a:p>
          </p:txBody>
        </p:sp>
        <p:sp>
          <p:nvSpPr>
            <p:cNvPr id="31775" name="Rectangle 35">
              <a:extLst>
                <a:ext uri="{FF2B5EF4-FFF2-40B4-BE49-F238E27FC236}">
                  <a16:creationId xmlns:a16="http://schemas.microsoft.com/office/drawing/2014/main" id="{C3830CA3-EA19-844E-943B-102879767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" y="2106"/>
              <a:ext cx="190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_tradnl" altLang="es-CO" sz="1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a 4000 ppm</a:t>
              </a:r>
            </a:p>
          </p:txBody>
        </p:sp>
        <p:sp>
          <p:nvSpPr>
            <p:cNvPr id="31776" name="Rectangle 36">
              <a:extLst>
                <a:ext uri="{FF2B5EF4-FFF2-40B4-BE49-F238E27FC236}">
                  <a16:creationId xmlns:a16="http://schemas.microsoft.com/office/drawing/2014/main" id="{C9EFBE4D-DFFA-CC49-A78B-485CC1505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3194"/>
              <a:ext cx="1934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a 4500 ppm </a:t>
              </a:r>
            </a:p>
          </p:txBody>
        </p:sp>
        <p:sp>
          <p:nvSpPr>
            <p:cNvPr id="31777" name="Rectangle 37">
              <a:extLst>
                <a:ext uri="{FF2B5EF4-FFF2-40B4-BE49-F238E27FC236}">
                  <a16:creationId xmlns:a16="http://schemas.microsoft.com/office/drawing/2014/main" id="{70DF91A8-6DF5-8A4A-B219-4E5530673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" y="2153"/>
              <a:ext cx="190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a 1000 ppm</a:t>
              </a:r>
            </a:p>
          </p:txBody>
        </p:sp>
        <p:sp>
          <p:nvSpPr>
            <p:cNvPr id="31778" name="Rectangle 38">
              <a:extLst>
                <a:ext uri="{FF2B5EF4-FFF2-40B4-BE49-F238E27FC236}">
                  <a16:creationId xmlns:a16="http://schemas.microsoft.com/office/drawing/2014/main" id="{634E548F-1B00-B04D-B665-56114B02C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" y="1326"/>
              <a:ext cx="1867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_tradnl" altLang="es-CO" sz="14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a 500 ppm </a:t>
              </a:r>
            </a:p>
          </p:txBody>
        </p:sp>
        <p:sp>
          <p:nvSpPr>
            <p:cNvPr id="31779" name="Rectangle 39">
              <a:extLst>
                <a:ext uri="{FF2B5EF4-FFF2-40B4-BE49-F238E27FC236}">
                  <a16:creationId xmlns:a16="http://schemas.microsoft.com/office/drawing/2014/main" id="{DE77101B-A11B-5F49-9635-3749A8C63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" y="1380"/>
              <a:ext cx="117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 Azufre a 500 ppm </a:t>
              </a:r>
            </a:p>
          </p:txBody>
        </p:sp>
        <p:sp>
          <p:nvSpPr>
            <p:cNvPr id="31780" name="Rectangle 40">
              <a:extLst>
                <a:ext uri="{FF2B5EF4-FFF2-40B4-BE49-F238E27FC236}">
                  <a16:creationId xmlns:a16="http://schemas.microsoft.com/office/drawing/2014/main" id="{75CD25E0-73C1-1E4A-A96C-D9AD2D341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" y="1653"/>
              <a:ext cx="1834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Adición de Biodiesel 5 %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Reducción de Azufre 3000 ppm </a:t>
              </a:r>
            </a:p>
          </p:txBody>
        </p:sp>
        <p:sp>
          <p:nvSpPr>
            <p:cNvPr id="31781" name="Rectangle 41">
              <a:extLst>
                <a:ext uri="{FF2B5EF4-FFF2-40B4-BE49-F238E27FC236}">
                  <a16:creationId xmlns:a16="http://schemas.microsoft.com/office/drawing/2014/main" id="{D4D40B3C-68F1-214C-8D19-73DCF3579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1925"/>
              <a:ext cx="148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/>
                <a:t>Adición de Biodiesel 5 % </a:t>
              </a:r>
            </a:p>
          </p:txBody>
        </p:sp>
        <p:sp>
          <p:nvSpPr>
            <p:cNvPr id="31782" name="Line 42">
              <a:extLst>
                <a:ext uri="{FF2B5EF4-FFF2-40B4-BE49-F238E27FC236}">
                  <a16:creationId xmlns:a16="http://schemas.microsoft.com/office/drawing/2014/main" id="{DCD234E4-A0F5-3F45-9B28-EF57015A6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5" y="2015"/>
              <a:ext cx="28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83" name="Rectangle 43">
              <a:extLst>
                <a:ext uri="{FF2B5EF4-FFF2-40B4-BE49-F238E27FC236}">
                  <a16:creationId xmlns:a16="http://schemas.microsoft.com/office/drawing/2014/main" id="{886B596C-F475-294C-BEB3-779520F4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106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2007</a:t>
              </a:r>
            </a:p>
          </p:txBody>
        </p:sp>
        <p:sp>
          <p:nvSpPr>
            <p:cNvPr id="31784" name="Rectangle 44">
              <a:extLst>
                <a:ext uri="{FF2B5EF4-FFF2-40B4-BE49-F238E27FC236}">
                  <a16:creationId xmlns:a16="http://schemas.microsoft.com/office/drawing/2014/main" id="{D02A19FE-3C35-5345-8F02-0D9DD9EE7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" y="1055"/>
              <a:ext cx="38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00279F"/>
                  </a:solidFill>
                </a:rPr>
                <a:t>AÑO</a:t>
              </a:r>
            </a:p>
          </p:txBody>
        </p:sp>
        <p:sp>
          <p:nvSpPr>
            <p:cNvPr id="31785" name="Rectangle 45">
              <a:extLst>
                <a:ext uri="{FF2B5EF4-FFF2-40B4-BE49-F238E27FC236}">
                  <a16:creationId xmlns:a16="http://schemas.microsoft.com/office/drawing/2014/main" id="{2C4CFB7D-BDF7-C64B-A143-8EB669E36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1797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00"/>
                  </a:solidFill>
                </a:rPr>
                <a:t>2008</a:t>
              </a:r>
            </a:p>
          </p:txBody>
        </p:sp>
        <p:sp>
          <p:nvSpPr>
            <p:cNvPr id="31786" name="Rectangle 46">
              <a:extLst>
                <a:ext uri="{FF2B5EF4-FFF2-40B4-BE49-F238E27FC236}">
                  <a16:creationId xmlns:a16="http://schemas.microsoft.com/office/drawing/2014/main" id="{922A8908-BA9F-1E43-8667-D218C6B33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1335"/>
              <a:ext cx="39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 i="1">
                  <a:solidFill>
                    <a:srgbClr val="0000A0"/>
                  </a:solidFill>
                </a:rPr>
                <a:t>2010</a:t>
              </a:r>
            </a:p>
          </p:txBody>
        </p:sp>
        <p:sp>
          <p:nvSpPr>
            <p:cNvPr id="31787" name="Line 47">
              <a:extLst>
                <a:ext uri="{FF2B5EF4-FFF2-40B4-BE49-F238E27FC236}">
                  <a16:creationId xmlns:a16="http://schemas.microsoft.com/office/drawing/2014/main" id="{25722923-C6FA-7D4F-8CA6-4DE1E4F94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1879"/>
              <a:ext cx="363" cy="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88" name="Line 48">
              <a:extLst>
                <a:ext uri="{FF2B5EF4-FFF2-40B4-BE49-F238E27FC236}">
                  <a16:creationId xmlns:a16="http://schemas.microsoft.com/office/drawing/2014/main" id="{63AB78EB-7D01-CA4D-98CF-6F01BB3B1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4" y="2194"/>
              <a:ext cx="137" cy="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89" name="Line 49">
              <a:extLst>
                <a:ext uri="{FF2B5EF4-FFF2-40B4-BE49-F238E27FC236}">
                  <a16:creationId xmlns:a16="http://schemas.microsoft.com/office/drawing/2014/main" id="{F3F89741-6B57-F44A-AD65-B99AE420C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6" y="1426"/>
              <a:ext cx="137" cy="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90" name="Line 50">
              <a:extLst>
                <a:ext uri="{FF2B5EF4-FFF2-40B4-BE49-F238E27FC236}">
                  <a16:creationId xmlns:a16="http://schemas.microsoft.com/office/drawing/2014/main" id="{B652EA72-AD5B-6B43-A093-C67D0DDC4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0" y="2786"/>
              <a:ext cx="63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1791" name="Line 51">
              <a:extLst>
                <a:ext uri="{FF2B5EF4-FFF2-40B4-BE49-F238E27FC236}">
                  <a16:creationId xmlns:a16="http://schemas.microsoft.com/office/drawing/2014/main" id="{85EB8429-E0FF-E14C-8D18-32CA08108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3240"/>
              <a:ext cx="74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57230164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60">
            <a:extLst>
              <a:ext uri="{FF2B5EF4-FFF2-40B4-BE49-F238E27FC236}">
                <a16:creationId xmlns:a16="http://schemas.microsoft.com/office/drawing/2014/main" id="{02AD3C95-7CA4-DB4C-B670-BFA7C51A760C}"/>
              </a:ext>
            </a:extLst>
          </p:cNvPr>
          <p:cNvGrpSpPr>
            <a:grpSpLocks/>
          </p:cNvGrpSpPr>
          <p:nvPr/>
        </p:nvGrpSpPr>
        <p:grpSpPr bwMode="auto">
          <a:xfrm>
            <a:off x="1789113" y="908050"/>
            <a:ext cx="8843962" cy="5113338"/>
            <a:chOff x="169" y="838"/>
            <a:chExt cx="5571" cy="3174"/>
          </a:xfrm>
        </p:grpSpPr>
        <p:sp>
          <p:nvSpPr>
            <p:cNvPr id="33795" name="AutoShape 4">
              <a:extLst>
                <a:ext uri="{FF2B5EF4-FFF2-40B4-BE49-F238E27FC236}">
                  <a16:creationId xmlns:a16="http://schemas.microsoft.com/office/drawing/2014/main" id="{6DDD65E1-A660-CF4F-944A-2AE1B8AB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838"/>
              <a:ext cx="5294" cy="3174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27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796" name="AutoShape 5">
              <a:extLst>
                <a:ext uri="{FF2B5EF4-FFF2-40B4-BE49-F238E27FC236}">
                  <a16:creationId xmlns:a16="http://schemas.microsoft.com/office/drawing/2014/main" id="{19D58503-AC43-054A-BD33-8A28EAC12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907"/>
              <a:ext cx="5091" cy="28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797" name="Freeform 6">
              <a:extLst>
                <a:ext uri="{FF2B5EF4-FFF2-40B4-BE49-F238E27FC236}">
                  <a16:creationId xmlns:a16="http://schemas.microsoft.com/office/drawing/2014/main" id="{7422237B-94DC-D040-BC9A-6E6848A73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1117"/>
              <a:ext cx="4382" cy="2481"/>
            </a:xfrm>
            <a:custGeom>
              <a:avLst/>
              <a:gdLst>
                <a:gd name="T0" fmla="*/ 0 w 4369"/>
                <a:gd name="T1" fmla="*/ 3549 h 2426"/>
                <a:gd name="T2" fmla="*/ 4165 w 4369"/>
                <a:gd name="T3" fmla="*/ 316 h 2426"/>
                <a:gd name="T4" fmla="*/ 3944 w 4369"/>
                <a:gd name="T5" fmla="*/ 316 h 2426"/>
                <a:gd name="T6" fmla="*/ 4466 w 4369"/>
                <a:gd name="T7" fmla="*/ 67 h 2426"/>
                <a:gd name="T8" fmla="*/ 4592 w 4369"/>
                <a:gd name="T9" fmla="*/ 0 h 2426"/>
                <a:gd name="T10" fmla="*/ 4592 w 4369"/>
                <a:gd name="T11" fmla="*/ 316 h 2426"/>
                <a:gd name="T12" fmla="*/ 4428 w 4369"/>
                <a:gd name="T13" fmla="*/ 316 h 2426"/>
                <a:gd name="T14" fmla="*/ 59 w 4369"/>
                <a:gd name="T15" fmla="*/ 3549 h 2426"/>
                <a:gd name="T16" fmla="*/ 0 w 4369"/>
                <a:gd name="T17" fmla="*/ 3549 h 2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69"/>
                <a:gd name="T28" fmla="*/ 0 h 2426"/>
                <a:gd name="T29" fmla="*/ 4369 w 4369"/>
                <a:gd name="T30" fmla="*/ 2426 h 24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69" h="2426">
                  <a:moveTo>
                    <a:pt x="0" y="2425"/>
                  </a:moveTo>
                  <a:lnTo>
                    <a:pt x="3961" y="216"/>
                  </a:lnTo>
                  <a:lnTo>
                    <a:pt x="3751" y="216"/>
                  </a:lnTo>
                  <a:lnTo>
                    <a:pt x="4245" y="50"/>
                  </a:lnTo>
                  <a:lnTo>
                    <a:pt x="4368" y="0"/>
                  </a:lnTo>
                  <a:lnTo>
                    <a:pt x="4368" y="216"/>
                  </a:lnTo>
                  <a:lnTo>
                    <a:pt x="4207" y="216"/>
                  </a:lnTo>
                  <a:lnTo>
                    <a:pt x="59" y="2425"/>
                  </a:lnTo>
                  <a:lnTo>
                    <a:pt x="0" y="2425"/>
                  </a:lnTo>
                </a:path>
              </a:pathLst>
            </a:custGeom>
            <a:solidFill>
              <a:srgbClr val="00A000"/>
            </a:solidFill>
            <a:ln w="12700" cap="rnd">
              <a:solidFill>
                <a:srgbClr val="00A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798" name="Rectangle 7">
              <a:extLst>
                <a:ext uri="{FF2B5EF4-FFF2-40B4-BE49-F238E27FC236}">
                  <a16:creationId xmlns:a16="http://schemas.microsoft.com/office/drawing/2014/main" id="{C77E06F3-F2C4-3940-8D43-734D535AD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" y="3378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1990</a:t>
              </a:r>
            </a:p>
          </p:txBody>
        </p:sp>
        <p:sp>
          <p:nvSpPr>
            <p:cNvPr id="33799" name="Rectangle 8">
              <a:extLst>
                <a:ext uri="{FF2B5EF4-FFF2-40B4-BE49-F238E27FC236}">
                  <a16:creationId xmlns:a16="http://schemas.microsoft.com/office/drawing/2014/main" id="{33BFEF81-A6D9-CE40-935A-2E33A41B5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" y="3240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1991</a:t>
              </a:r>
            </a:p>
          </p:txBody>
        </p:sp>
        <p:sp>
          <p:nvSpPr>
            <p:cNvPr id="33800" name="Rectangle 9">
              <a:extLst>
                <a:ext uri="{FF2B5EF4-FFF2-40B4-BE49-F238E27FC236}">
                  <a16:creationId xmlns:a16="http://schemas.microsoft.com/office/drawing/2014/main" id="{1B38D165-1DE2-3646-B7A3-53C12D285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" y="3043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1992</a:t>
              </a:r>
            </a:p>
          </p:txBody>
        </p:sp>
        <p:sp>
          <p:nvSpPr>
            <p:cNvPr id="33801" name="Rectangle 10">
              <a:extLst>
                <a:ext uri="{FF2B5EF4-FFF2-40B4-BE49-F238E27FC236}">
                  <a16:creationId xmlns:a16="http://schemas.microsoft.com/office/drawing/2014/main" id="{54010337-0A95-C048-B34E-297DD7A0E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" y="2863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1993</a:t>
              </a:r>
            </a:p>
          </p:txBody>
        </p:sp>
        <p:sp>
          <p:nvSpPr>
            <p:cNvPr id="33802" name="Rectangle 11">
              <a:extLst>
                <a:ext uri="{FF2B5EF4-FFF2-40B4-BE49-F238E27FC236}">
                  <a16:creationId xmlns:a16="http://schemas.microsoft.com/office/drawing/2014/main" id="{52C73B07-F924-CA47-B235-EB9AF9C6F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" y="2661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1994</a:t>
              </a:r>
            </a:p>
          </p:txBody>
        </p:sp>
        <p:sp>
          <p:nvSpPr>
            <p:cNvPr id="33803" name="Rectangle 12">
              <a:extLst>
                <a:ext uri="{FF2B5EF4-FFF2-40B4-BE49-F238E27FC236}">
                  <a16:creationId xmlns:a16="http://schemas.microsoft.com/office/drawing/2014/main" id="{7A6487B6-0052-8D44-97F3-0AB6FF7F5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2417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1995</a:t>
              </a:r>
            </a:p>
          </p:txBody>
        </p:sp>
        <p:sp>
          <p:nvSpPr>
            <p:cNvPr id="33804" name="Rectangle 13">
              <a:extLst>
                <a:ext uri="{FF2B5EF4-FFF2-40B4-BE49-F238E27FC236}">
                  <a16:creationId xmlns:a16="http://schemas.microsoft.com/office/drawing/2014/main" id="{BD06598B-5232-F84E-8990-8D04EA84A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" y="2159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1996</a:t>
              </a:r>
            </a:p>
          </p:txBody>
        </p:sp>
        <p:sp>
          <p:nvSpPr>
            <p:cNvPr id="33805" name="Rectangle 14">
              <a:extLst>
                <a:ext uri="{FF2B5EF4-FFF2-40B4-BE49-F238E27FC236}">
                  <a16:creationId xmlns:a16="http://schemas.microsoft.com/office/drawing/2014/main" id="{0177A858-0BE2-C848-B00C-29175219C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1907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 i="1">
                  <a:solidFill>
                    <a:srgbClr val="000000"/>
                  </a:solidFill>
                  <a:latin typeface="TimesNewRomanPS" charset="0"/>
                </a:rPr>
                <a:t>1997</a:t>
              </a:r>
            </a:p>
          </p:txBody>
        </p:sp>
        <p:sp>
          <p:nvSpPr>
            <p:cNvPr id="33806" name="Rectangle 15">
              <a:extLst>
                <a:ext uri="{FF2B5EF4-FFF2-40B4-BE49-F238E27FC236}">
                  <a16:creationId xmlns:a16="http://schemas.microsoft.com/office/drawing/2014/main" id="{67F30AA2-B2A2-1E45-8B38-CAE171ED6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" y="967"/>
              <a:ext cx="2088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_tradnl" altLang="es-CO" sz="2400">
                  <a:solidFill>
                    <a:srgbClr val="008000"/>
                  </a:solidFill>
                  <a:latin typeface="TimesNewRomanPS" charset="0"/>
                </a:rPr>
                <a:t>-PROGRAMA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ES_tradnl" altLang="es-CO" sz="2400">
                  <a:solidFill>
                    <a:srgbClr val="008000"/>
                  </a:solidFill>
                  <a:latin typeface="TimesNewRomanPS" charset="0"/>
                </a:rPr>
                <a:t>"GASOLINA VERDE"-</a:t>
              </a:r>
            </a:p>
          </p:txBody>
        </p:sp>
        <p:sp>
          <p:nvSpPr>
            <p:cNvPr id="33807" name="Rectangle 16">
              <a:extLst>
                <a:ext uri="{FF2B5EF4-FFF2-40B4-BE49-F238E27FC236}">
                  <a16:creationId xmlns:a16="http://schemas.microsoft.com/office/drawing/2014/main" id="{82E28D32-7569-9F4A-ACD8-BF6724D66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1620"/>
              <a:ext cx="202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2100">
                  <a:solidFill>
                    <a:srgbClr val="E00000"/>
                  </a:solidFill>
                  <a:latin typeface="TimesNewRomanPS" charset="0"/>
                </a:rPr>
                <a:t>EVENTOS PRINCIPALES </a:t>
              </a:r>
            </a:p>
          </p:txBody>
        </p:sp>
        <p:sp>
          <p:nvSpPr>
            <p:cNvPr id="33808" name="Rectangle 17">
              <a:extLst>
                <a:ext uri="{FF2B5EF4-FFF2-40B4-BE49-F238E27FC236}">
                  <a16:creationId xmlns:a16="http://schemas.microsoft.com/office/drawing/2014/main" id="{2863870F-EBE7-5940-9A4F-1317BE534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3343"/>
              <a:ext cx="162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E00000"/>
                  </a:solidFill>
                  <a:latin typeface="TimesNewRomanPS" charset="0"/>
                </a:rPr>
                <a:t>ELIMINACION DEL PLOMO *</a:t>
              </a:r>
            </a:p>
          </p:txBody>
        </p:sp>
        <p:sp>
          <p:nvSpPr>
            <p:cNvPr id="33809" name="Rectangle 18">
              <a:extLst>
                <a:ext uri="{FF2B5EF4-FFF2-40B4-BE49-F238E27FC236}">
                  <a16:creationId xmlns:a16="http://schemas.microsoft.com/office/drawing/2014/main" id="{5F59EDCE-0B01-324D-B950-F6528317D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3" y="3204"/>
              <a:ext cx="29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0000A0"/>
                  </a:solidFill>
                  <a:latin typeface="TimesNewRomanPS" charset="0"/>
                </a:rPr>
                <a:t>REDUCCION DE VOLATILIDAD  (RVP)-FASE I (11.5 a 9)</a:t>
              </a:r>
            </a:p>
          </p:txBody>
        </p:sp>
        <p:sp>
          <p:nvSpPr>
            <p:cNvPr id="33810" name="Rectangle 19">
              <a:extLst>
                <a:ext uri="{FF2B5EF4-FFF2-40B4-BE49-F238E27FC236}">
                  <a16:creationId xmlns:a16="http://schemas.microsoft.com/office/drawing/2014/main" id="{7E2FF13B-ECA2-2548-A23A-5DB95EFC1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888"/>
              <a:ext cx="91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11" name="Rectangle 20">
              <a:extLst>
                <a:ext uri="{FF2B5EF4-FFF2-40B4-BE49-F238E27FC236}">
                  <a16:creationId xmlns:a16="http://schemas.microsoft.com/office/drawing/2014/main" id="{411D8366-075D-F44A-A5E9-E97D7E304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982"/>
              <a:ext cx="3210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APLICACION DE ADITIVOS DETERGENTES-DISPERSANTES</a:t>
              </a:r>
            </a:p>
          </p:txBody>
        </p:sp>
        <p:sp>
          <p:nvSpPr>
            <p:cNvPr id="33812" name="Rectangle 21">
              <a:extLst>
                <a:ext uri="{FF2B5EF4-FFF2-40B4-BE49-F238E27FC236}">
                  <a16:creationId xmlns:a16="http://schemas.microsoft.com/office/drawing/2014/main" id="{69925F91-D6DA-5840-A1DF-963901ABB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" y="2084"/>
              <a:ext cx="1748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0000A0"/>
                  </a:solidFill>
                  <a:latin typeface="TimesNewRomanPS" charset="0"/>
                </a:rPr>
                <a:t>AJUSTE DE OCTANOS - FASE II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0000A0"/>
                  </a:solidFill>
                  <a:latin typeface="TimesNewRomanPS" charset="0"/>
                </a:rPr>
                <a:t>(Todo el País)</a:t>
              </a:r>
            </a:p>
          </p:txBody>
        </p:sp>
        <p:sp>
          <p:nvSpPr>
            <p:cNvPr id="33813" name="Rectangle 22">
              <a:extLst>
                <a:ext uri="{FF2B5EF4-FFF2-40B4-BE49-F238E27FC236}">
                  <a16:creationId xmlns:a16="http://schemas.microsoft.com/office/drawing/2014/main" id="{7E95E641-67A3-4C47-A41F-3C857768A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" y="1696"/>
              <a:ext cx="124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Oxigenados (</a:t>
              </a:r>
              <a:r>
                <a:rPr lang="es-ES_tradnl" altLang="es-CO" sz="1000">
                  <a:solidFill>
                    <a:srgbClr val="800000"/>
                  </a:solidFill>
                  <a:latin typeface="TimesNewRomanPS" charset="0"/>
                </a:rPr>
                <a:t>10% EtOH</a:t>
              </a: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)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Fase III RVP (8.5 a 8.0) </a:t>
              </a:r>
            </a:p>
          </p:txBody>
        </p:sp>
        <p:sp>
          <p:nvSpPr>
            <p:cNvPr id="33814" name="Rectangle 23">
              <a:extLst>
                <a:ext uri="{FF2B5EF4-FFF2-40B4-BE49-F238E27FC236}">
                  <a16:creationId xmlns:a16="http://schemas.microsoft.com/office/drawing/2014/main" id="{0C199548-7EFC-3447-AB46-A55EB2B04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" y="2356"/>
              <a:ext cx="182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E00000"/>
                  </a:solidFill>
                  <a:latin typeface="TimesNewRomanPS" charset="0"/>
                </a:rPr>
                <a:t>REDUCCION DE VOLATILIDAD  -FASE II  (DE 9.0 a 8.5) </a:t>
              </a:r>
            </a:p>
          </p:txBody>
        </p:sp>
        <p:sp>
          <p:nvSpPr>
            <p:cNvPr id="33815" name="Line 24">
              <a:extLst>
                <a:ext uri="{FF2B5EF4-FFF2-40B4-BE49-F238E27FC236}">
                  <a16:creationId xmlns:a16="http://schemas.microsoft.com/office/drawing/2014/main" id="{EAE35BD6-CB86-EF43-A5DE-C8A3BE5F1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1" y="3396"/>
              <a:ext cx="846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16" name="Freeform 25">
              <a:extLst>
                <a:ext uri="{FF2B5EF4-FFF2-40B4-BE49-F238E27FC236}">
                  <a16:creationId xmlns:a16="http://schemas.microsoft.com/office/drawing/2014/main" id="{AFD6F803-A83D-9E4E-887C-14E64BF5C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3366"/>
              <a:ext cx="131" cy="60"/>
            </a:xfrm>
            <a:custGeom>
              <a:avLst/>
              <a:gdLst>
                <a:gd name="T0" fmla="*/ 57 w 138"/>
                <a:gd name="T1" fmla="*/ 36 h 62"/>
                <a:gd name="T2" fmla="*/ 0 w 138"/>
                <a:gd name="T3" fmla="*/ 15 h 62"/>
                <a:gd name="T4" fmla="*/ 57 w 138"/>
                <a:gd name="T5" fmla="*/ 0 h 62"/>
                <a:gd name="T6" fmla="*/ 57 w 138"/>
                <a:gd name="T7" fmla="*/ 36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62"/>
                <a:gd name="T14" fmla="*/ 138 w 13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62">
                  <a:moveTo>
                    <a:pt x="137" y="61"/>
                  </a:moveTo>
                  <a:lnTo>
                    <a:pt x="0" y="31"/>
                  </a:lnTo>
                  <a:lnTo>
                    <a:pt x="137" y="0"/>
                  </a:lnTo>
                  <a:lnTo>
                    <a:pt x="137" y="61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17" name="Line 26">
              <a:extLst>
                <a:ext uri="{FF2B5EF4-FFF2-40B4-BE49-F238E27FC236}">
                  <a16:creationId xmlns:a16="http://schemas.microsoft.com/office/drawing/2014/main" id="{92915698-10B3-B549-AB8B-5718332752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5" y="3055"/>
              <a:ext cx="508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18" name="Freeform 27">
              <a:extLst>
                <a:ext uri="{FF2B5EF4-FFF2-40B4-BE49-F238E27FC236}">
                  <a16:creationId xmlns:a16="http://schemas.microsoft.com/office/drawing/2014/main" id="{C41FF9A7-DDE0-6744-B859-2139AC8EA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" y="3026"/>
              <a:ext cx="130" cy="60"/>
            </a:xfrm>
            <a:custGeom>
              <a:avLst/>
              <a:gdLst>
                <a:gd name="T0" fmla="*/ 56 w 137"/>
                <a:gd name="T1" fmla="*/ 36 h 62"/>
                <a:gd name="T2" fmla="*/ 0 w 137"/>
                <a:gd name="T3" fmla="*/ 15 h 62"/>
                <a:gd name="T4" fmla="*/ 56 w 137"/>
                <a:gd name="T5" fmla="*/ 0 h 62"/>
                <a:gd name="T6" fmla="*/ 56 w 137"/>
                <a:gd name="T7" fmla="*/ 36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7"/>
                <a:gd name="T13" fmla="*/ 0 h 62"/>
                <a:gd name="T14" fmla="*/ 137 w 137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" h="62">
                  <a:moveTo>
                    <a:pt x="136" y="61"/>
                  </a:moveTo>
                  <a:lnTo>
                    <a:pt x="0" y="30"/>
                  </a:lnTo>
                  <a:lnTo>
                    <a:pt x="136" y="0"/>
                  </a:lnTo>
                  <a:lnTo>
                    <a:pt x="136" y="61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19" name="Line 28">
              <a:extLst>
                <a:ext uri="{FF2B5EF4-FFF2-40B4-BE49-F238E27FC236}">
                  <a16:creationId xmlns:a16="http://schemas.microsoft.com/office/drawing/2014/main" id="{0B459404-D30D-6940-A428-92AFAB410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1" y="2280"/>
              <a:ext cx="719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20" name="Freeform 29">
              <a:extLst>
                <a:ext uri="{FF2B5EF4-FFF2-40B4-BE49-F238E27FC236}">
                  <a16:creationId xmlns:a16="http://schemas.microsoft.com/office/drawing/2014/main" id="{B630B532-46BB-C041-9619-B4F5808DF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0" y="2251"/>
              <a:ext cx="130" cy="59"/>
            </a:xfrm>
            <a:custGeom>
              <a:avLst/>
              <a:gdLst>
                <a:gd name="T0" fmla="*/ 50 w 138"/>
                <a:gd name="T1" fmla="*/ 35 h 61"/>
                <a:gd name="T2" fmla="*/ 0 w 138"/>
                <a:gd name="T3" fmla="*/ 15 h 61"/>
                <a:gd name="T4" fmla="*/ 50 w 138"/>
                <a:gd name="T5" fmla="*/ 0 h 61"/>
                <a:gd name="T6" fmla="*/ 50 w 138"/>
                <a:gd name="T7" fmla="*/ 35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61"/>
                <a:gd name="T14" fmla="*/ 138 w 138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61">
                  <a:moveTo>
                    <a:pt x="137" y="60"/>
                  </a:moveTo>
                  <a:lnTo>
                    <a:pt x="0" y="30"/>
                  </a:lnTo>
                  <a:lnTo>
                    <a:pt x="137" y="0"/>
                  </a:lnTo>
                  <a:lnTo>
                    <a:pt x="137" y="60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21" name="Line 30">
              <a:extLst>
                <a:ext uri="{FF2B5EF4-FFF2-40B4-BE49-F238E27FC236}">
                  <a16:creationId xmlns:a16="http://schemas.microsoft.com/office/drawing/2014/main" id="{7235C199-6873-A747-9F74-F7044FA44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" y="3561"/>
              <a:ext cx="846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22" name="Freeform 31">
              <a:extLst>
                <a:ext uri="{FF2B5EF4-FFF2-40B4-BE49-F238E27FC236}">
                  <a16:creationId xmlns:a16="http://schemas.microsoft.com/office/drawing/2014/main" id="{A327E4FE-6F8C-0D4F-8786-10337F69A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3532"/>
              <a:ext cx="130" cy="59"/>
            </a:xfrm>
            <a:custGeom>
              <a:avLst/>
              <a:gdLst>
                <a:gd name="T0" fmla="*/ 50 w 138"/>
                <a:gd name="T1" fmla="*/ 27 h 62"/>
                <a:gd name="T2" fmla="*/ 0 w 138"/>
                <a:gd name="T3" fmla="*/ 13 h 62"/>
                <a:gd name="T4" fmla="*/ 50 w 138"/>
                <a:gd name="T5" fmla="*/ 0 h 62"/>
                <a:gd name="T6" fmla="*/ 50 w 138"/>
                <a:gd name="T7" fmla="*/ 27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62"/>
                <a:gd name="T14" fmla="*/ 138 w 13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62">
                  <a:moveTo>
                    <a:pt x="137" y="61"/>
                  </a:moveTo>
                  <a:lnTo>
                    <a:pt x="0" y="30"/>
                  </a:lnTo>
                  <a:lnTo>
                    <a:pt x="137" y="0"/>
                  </a:lnTo>
                  <a:lnTo>
                    <a:pt x="137" y="61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23" name="Rectangle 32">
              <a:extLst>
                <a:ext uri="{FF2B5EF4-FFF2-40B4-BE49-F238E27FC236}">
                  <a16:creationId xmlns:a16="http://schemas.microsoft.com/office/drawing/2014/main" id="{4364FD75-4400-9C4E-8B81-E9F4C7A9C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" y="3484"/>
              <a:ext cx="97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DIAGNOSTICO *</a:t>
              </a:r>
            </a:p>
          </p:txBody>
        </p:sp>
        <p:sp>
          <p:nvSpPr>
            <p:cNvPr id="33824" name="Rectangle 33">
              <a:extLst>
                <a:ext uri="{FF2B5EF4-FFF2-40B4-BE49-F238E27FC236}">
                  <a16:creationId xmlns:a16="http://schemas.microsoft.com/office/drawing/2014/main" id="{8A50A489-33A8-BD40-8EE1-8BFDAE10C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" y="3459"/>
              <a:ext cx="15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25" name="Rectangle 34">
              <a:extLst>
                <a:ext uri="{FF2B5EF4-FFF2-40B4-BE49-F238E27FC236}">
                  <a16:creationId xmlns:a16="http://schemas.microsoft.com/office/drawing/2014/main" id="{8481EB54-F7E5-934B-8E34-CCDA8937A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9" y="3353"/>
              <a:ext cx="15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26" name="Rectangle 35">
              <a:extLst>
                <a:ext uri="{FF2B5EF4-FFF2-40B4-BE49-F238E27FC236}">
                  <a16:creationId xmlns:a16="http://schemas.microsoft.com/office/drawing/2014/main" id="{CA25DD26-D645-6E45-8C45-1E32B8F11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109"/>
              <a:ext cx="15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27" name="Rectangle 36">
              <a:extLst>
                <a:ext uri="{FF2B5EF4-FFF2-40B4-BE49-F238E27FC236}">
                  <a16:creationId xmlns:a16="http://schemas.microsoft.com/office/drawing/2014/main" id="{100B8E44-8D19-6444-BFDB-27281CDC1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" y="1830"/>
              <a:ext cx="193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28" name="Freeform 37">
              <a:extLst>
                <a:ext uri="{FF2B5EF4-FFF2-40B4-BE49-F238E27FC236}">
                  <a16:creationId xmlns:a16="http://schemas.microsoft.com/office/drawing/2014/main" id="{1F046C36-578B-9F40-8483-83AEFB510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3239"/>
              <a:ext cx="131" cy="60"/>
            </a:xfrm>
            <a:custGeom>
              <a:avLst/>
              <a:gdLst>
                <a:gd name="T0" fmla="*/ 57 w 138"/>
                <a:gd name="T1" fmla="*/ 36 h 62"/>
                <a:gd name="T2" fmla="*/ 0 w 138"/>
                <a:gd name="T3" fmla="*/ 15 h 62"/>
                <a:gd name="T4" fmla="*/ 57 w 138"/>
                <a:gd name="T5" fmla="*/ 0 h 62"/>
                <a:gd name="T6" fmla="*/ 57 w 138"/>
                <a:gd name="T7" fmla="*/ 36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62"/>
                <a:gd name="T14" fmla="*/ 138 w 138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62">
                  <a:moveTo>
                    <a:pt x="137" y="61"/>
                  </a:moveTo>
                  <a:lnTo>
                    <a:pt x="0" y="30"/>
                  </a:lnTo>
                  <a:lnTo>
                    <a:pt x="137" y="0"/>
                  </a:lnTo>
                  <a:lnTo>
                    <a:pt x="137" y="61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29" name="Rectangle 38">
              <a:extLst>
                <a:ext uri="{FF2B5EF4-FFF2-40B4-BE49-F238E27FC236}">
                  <a16:creationId xmlns:a16="http://schemas.microsoft.com/office/drawing/2014/main" id="{94929EC2-4E77-C846-B9E4-668512918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3108"/>
              <a:ext cx="173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30" name="Rectangle 39">
              <a:extLst>
                <a:ext uri="{FF2B5EF4-FFF2-40B4-BE49-F238E27FC236}">
                  <a16:creationId xmlns:a16="http://schemas.microsoft.com/office/drawing/2014/main" id="{9AE69946-09C3-7D4A-8F05-2CC45D069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7" y="2956"/>
              <a:ext cx="17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31" name="Rectangle 40">
              <a:extLst>
                <a:ext uri="{FF2B5EF4-FFF2-40B4-BE49-F238E27FC236}">
                  <a16:creationId xmlns:a16="http://schemas.microsoft.com/office/drawing/2014/main" id="{5F19C274-B800-EE4C-8F3B-93E610659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" y="2186"/>
              <a:ext cx="15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32" name="Rectangle 41">
              <a:extLst>
                <a:ext uri="{FF2B5EF4-FFF2-40B4-BE49-F238E27FC236}">
                  <a16:creationId xmlns:a16="http://schemas.microsoft.com/office/drawing/2014/main" id="{20C84E49-791F-3F49-9FFF-7D80A303B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" y="2710"/>
              <a:ext cx="17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33" name="Rectangle 42">
              <a:extLst>
                <a:ext uri="{FF2B5EF4-FFF2-40B4-BE49-F238E27FC236}">
                  <a16:creationId xmlns:a16="http://schemas.microsoft.com/office/drawing/2014/main" id="{BE98C33E-113B-C543-9C26-2D0E87019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2886"/>
              <a:ext cx="15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sp>
          <p:nvSpPr>
            <p:cNvPr id="33834" name="Rectangle 43">
              <a:extLst>
                <a:ext uri="{FF2B5EF4-FFF2-40B4-BE49-F238E27FC236}">
                  <a16:creationId xmlns:a16="http://schemas.microsoft.com/office/drawing/2014/main" id="{2C7DAA5A-FD75-9D40-B6F3-B2CA6BE6D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9" y="3228"/>
              <a:ext cx="151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O" altLang="es-CO" sz="1800"/>
            </a:p>
          </p:txBody>
        </p:sp>
        <p:grpSp>
          <p:nvGrpSpPr>
            <p:cNvPr id="33835" name="Group 44">
              <a:extLst>
                <a:ext uri="{FF2B5EF4-FFF2-40B4-BE49-F238E27FC236}">
                  <a16:creationId xmlns:a16="http://schemas.microsoft.com/office/drawing/2014/main" id="{EA674F11-5B7E-E244-B04D-53FD7C3C83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7" y="2449"/>
              <a:ext cx="613" cy="59"/>
              <a:chOff x="2845" y="2495"/>
              <a:chExt cx="646" cy="61"/>
            </a:xfrm>
          </p:grpSpPr>
          <p:sp>
            <p:nvSpPr>
              <p:cNvPr id="33849" name="Line 45">
                <a:extLst>
                  <a:ext uri="{FF2B5EF4-FFF2-40B4-BE49-F238E27FC236}">
                    <a16:creationId xmlns:a16="http://schemas.microsoft.com/office/drawing/2014/main" id="{9C5A60C1-1919-7E49-9EC8-F868D336F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85" y="2525"/>
                <a:ext cx="506" cy="0"/>
              </a:xfrm>
              <a:prstGeom prst="line">
                <a:avLst/>
              </a:prstGeom>
              <a:noFill/>
              <a:ln w="12700">
                <a:solidFill>
                  <a:srgbClr val="0000A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33850" name="Freeform 46">
                <a:extLst>
                  <a:ext uri="{FF2B5EF4-FFF2-40B4-BE49-F238E27FC236}">
                    <a16:creationId xmlns:a16="http://schemas.microsoft.com/office/drawing/2014/main" id="{17EFFCE3-4A11-7E45-B9B9-3DD9A6C8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2495"/>
                <a:ext cx="138" cy="61"/>
              </a:xfrm>
              <a:custGeom>
                <a:avLst/>
                <a:gdLst>
                  <a:gd name="T0" fmla="*/ 137 w 138"/>
                  <a:gd name="T1" fmla="*/ 60 h 61"/>
                  <a:gd name="T2" fmla="*/ 0 w 138"/>
                  <a:gd name="T3" fmla="*/ 30 h 61"/>
                  <a:gd name="T4" fmla="*/ 137 w 138"/>
                  <a:gd name="T5" fmla="*/ 0 h 61"/>
                  <a:gd name="T6" fmla="*/ 137 w 138"/>
                  <a:gd name="T7" fmla="*/ 6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61"/>
                  <a:gd name="T14" fmla="*/ 138 w 138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61">
                    <a:moveTo>
                      <a:pt x="137" y="60"/>
                    </a:moveTo>
                    <a:lnTo>
                      <a:pt x="0" y="30"/>
                    </a:lnTo>
                    <a:lnTo>
                      <a:pt x="137" y="0"/>
                    </a:lnTo>
                    <a:lnTo>
                      <a:pt x="137" y="60"/>
                    </a:lnTo>
                  </a:path>
                </a:pathLst>
              </a:custGeom>
              <a:solidFill>
                <a:srgbClr val="0000A0"/>
              </a:solidFill>
              <a:ln w="12700" cap="rnd">
                <a:solidFill>
                  <a:srgbClr val="000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33836" name="Rectangle 47">
              <a:extLst>
                <a:ext uri="{FF2B5EF4-FFF2-40B4-BE49-F238E27FC236}">
                  <a16:creationId xmlns:a16="http://schemas.microsoft.com/office/drawing/2014/main" id="{75FCD764-E3B7-E14C-B284-D4289B631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614"/>
              <a:ext cx="2201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latin typeface="Times New Roman" panose="02020603050405020304" pitchFamily="18" charset="0"/>
                </a:rPr>
                <a:t>INCREMENTO DE OCTANO -  FASE I (COSTA NORTE)</a:t>
              </a:r>
            </a:p>
          </p:txBody>
        </p:sp>
        <p:sp>
          <p:nvSpPr>
            <p:cNvPr id="33837" name="Rectangle 48">
              <a:extLst>
                <a:ext uri="{FF2B5EF4-FFF2-40B4-BE49-F238E27FC236}">
                  <a16:creationId xmlns:a16="http://schemas.microsoft.com/office/drawing/2014/main" id="{6AA21C01-531F-1847-94F2-D2277F85A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2133"/>
              <a:ext cx="39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rgbClr val="00279F"/>
                  </a:solidFill>
                  <a:latin typeface="Times New Roman" panose="02020603050405020304" pitchFamily="18" charset="0"/>
                </a:rPr>
                <a:t>AÑO</a:t>
              </a:r>
            </a:p>
          </p:txBody>
        </p:sp>
        <p:sp>
          <p:nvSpPr>
            <p:cNvPr id="33838" name="Freeform 49">
              <a:extLst>
                <a:ext uri="{FF2B5EF4-FFF2-40B4-BE49-F238E27FC236}">
                  <a16:creationId xmlns:a16="http://schemas.microsoft.com/office/drawing/2014/main" id="{0CC3D7B0-24FA-DE4C-A330-247F9E3DD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2665"/>
              <a:ext cx="131" cy="59"/>
            </a:xfrm>
            <a:custGeom>
              <a:avLst/>
              <a:gdLst>
                <a:gd name="T0" fmla="*/ 57 w 138"/>
                <a:gd name="T1" fmla="*/ 35 h 61"/>
                <a:gd name="T2" fmla="*/ 0 w 138"/>
                <a:gd name="T3" fmla="*/ 15 h 61"/>
                <a:gd name="T4" fmla="*/ 57 w 138"/>
                <a:gd name="T5" fmla="*/ 0 h 61"/>
                <a:gd name="T6" fmla="*/ 57 w 138"/>
                <a:gd name="T7" fmla="*/ 35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"/>
                <a:gd name="T13" fmla="*/ 0 h 61"/>
                <a:gd name="T14" fmla="*/ 138 w 138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" h="61">
                  <a:moveTo>
                    <a:pt x="137" y="60"/>
                  </a:moveTo>
                  <a:lnTo>
                    <a:pt x="0" y="30"/>
                  </a:lnTo>
                  <a:lnTo>
                    <a:pt x="137" y="0"/>
                  </a:lnTo>
                  <a:lnTo>
                    <a:pt x="137" y="60"/>
                  </a:lnTo>
                </a:path>
              </a:pathLst>
            </a:custGeom>
            <a:solidFill>
              <a:srgbClr val="0000A0"/>
            </a:solidFill>
            <a:ln w="12700" cap="rnd">
              <a:solidFill>
                <a:srgbClr val="0000A0"/>
              </a:solidFill>
              <a:round/>
              <a:headEnd/>
              <a:tailEnd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33839" name="Rectangle 50">
              <a:extLst>
                <a:ext uri="{FF2B5EF4-FFF2-40B4-BE49-F238E27FC236}">
                  <a16:creationId xmlns:a16="http://schemas.microsoft.com/office/drawing/2014/main" id="{3297795C-81A0-DA49-8E32-FA36B91D1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1659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latin typeface="Times New Roman" panose="02020603050405020304" pitchFamily="18" charset="0"/>
                </a:rPr>
                <a:t>2005</a:t>
              </a:r>
            </a:p>
          </p:txBody>
        </p:sp>
        <p:sp>
          <p:nvSpPr>
            <p:cNvPr id="33840" name="Rectangle 51">
              <a:extLst>
                <a:ext uri="{FF2B5EF4-FFF2-40B4-BE49-F238E27FC236}">
                  <a16:creationId xmlns:a16="http://schemas.microsoft.com/office/drawing/2014/main" id="{628EF4B8-BF1E-BA46-BE5D-6895D71B6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516"/>
              <a:ext cx="37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tx2"/>
                  </a:solidFill>
                  <a:latin typeface="Times New Roman" panose="02020603050405020304" pitchFamily="18" charset="0"/>
                </a:rPr>
                <a:t>1989</a:t>
              </a:r>
            </a:p>
          </p:txBody>
        </p:sp>
        <p:sp>
          <p:nvSpPr>
            <p:cNvPr id="33841" name="Rectangle 52">
              <a:extLst>
                <a:ext uri="{FF2B5EF4-FFF2-40B4-BE49-F238E27FC236}">
                  <a16:creationId xmlns:a16="http://schemas.microsoft.com/office/drawing/2014/main" id="{A1D79DC4-4330-3A4D-8C5A-03001432D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1371"/>
              <a:ext cx="1200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Reduccion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400">
                  <a:solidFill>
                    <a:srgbClr val="800000"/>
                  </a:solidFill>
                  <a:latin typeface="TimesNewRomanPS" charset="0"/>
                </a:rPr>
                <a:t>de Azufre </a:t>
              </a:r>
              <a:r>
                <a:rPr lang="es-ES_tradnl" altLang="es-CO" sz="1200">
                  <a:solidFill>
                    <a:srgbClr val="800000"/>
                  </a:solidFill>
                  <a:latin typeface="TimesNewRomanPS" charset="0"/>
                </a:rPr>
                <a:t>(300ppm)</a:t>
              </a:r>
            </a:p>
          </p:txBody>
        </p:sp>
        <p:sp>
          <p:nvSpPr>
            <p:cNvPr id="33842" name="Line 53">
              <a:extLst>
                <a:ext uri="{FF2B5EF4-FFF2-40B4-BE49-F238E27FC236}">
                  <a16:creationId xmlns:a16="http://schemas.microsoft.com/office/drawing/2014/main" id="{8E61AE69-2C80-2A4A-B426-39BE4B398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1545"/>
              <a:ext cx="150" cy="0"/>
            </a:xfrm>
            <a:prstGeom prst="line">
              <a:avLst/>
            </a:prstGeom>
            <a:noFill/>
            <a:ln w="57150">
              <a:solidFill>
                <a:srgbClr val="DC008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43" name="Line 54">
              <a:extLst>
                <a:ext uri="{FF2B5EF4-FFF2-40B4-BE49-F238E27FC236}">
                  <a16:creationId xmlns:a16="http://schemas.microsoft.com/office/drawing/2014/main" id="{86E05E28-2EE6-0248-AABF-D741ADB39B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4" y="3269"/>
              <a:ext cx="630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3844" name="Line 55">
              <a:extLst>
                <a:ext uri="{FF2B5EF4-FFF2-40B4-BE49-F238E27FC236}">
                  <a16:creationId xmlns:a16="http://schemas.microsoft.com/office/drawing/2014/main" id="{3B7A8E10-B559-E243-88C7-3C4034637F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5" y="2706"/>
              <a:ext cx="577" cy="0"/>
            </a:xfrm>
            <a:prstGeom prst="line">
              <a:avLst/>
            </a:prstGeom>
            <a:noFill/>
            <a:ln w="12700">
              <a:solidFill>
                <a:srgbClr val="0000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CO"/>
            </a:p>
          </p:txBody>
        </p:sp>
        <p:grpSp>
          <p:nvGrpSpPr>
            <p:cNvPr id="33845" name="Group 56">
              <a:extLst>
                <a:ext uri="{FF2B5EF4-FFF2-40B4-BE49-F238E27FC236}">
                  <a16:creationId xmlns:a16="http://schemas.microsoft.com/office/drawing/2014/main" id="{5C80E72E-6DF3-C94F-95B6-AA493992ED1D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818" y="1787"/>
              <a:ext cx="266" cy="83"/>
              <a:chOff x="2845" y="2495"/>
              <a:chExt cx="646" cy="61"/>
            </a:xfrm>
          </p:grpSpPr>
          <p:sp>
            <p:nvSpPr>
              <p:cNvPr id="33847" name="Line 57">
                <a:extLst>
                  <a:ext uri="{FF2B5EF4-FFF2-40B4-BE49-F238E27FC236}">
                    <a16:creationId xmlns:a16="http://schemas.microsoft.com/office/drawing/2014/main" id="{616B330D-86FD-7441-B7B4-7192081EB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85" y="2525"/>
                <a:ext cx="506" cy="0"/>
              </a:xfrm>
              <a:prstGeom prst="line">
                <a:avLst/>
              </a:prstGeom>
              <a:noFill/>
              <a:ln w="12700">
                <a:solidFill>
                  <a:srgbClr val="0000A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33848" name="Freeform 58">
                <a:extLst>
                  <a:ext uri="{FF2B5EF4-FFF2-40B4-BE49-F238E27FC236}">
                    <a16:creationId xmlns:a16="http://schemas.microsoft.com/office/drawing/2014/main" id="{2926E583-DA9E-E447-83C9-32D69A5B8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2495"/>
                <a:ext cx="138" cy="61"/>
              </a:xfrm>
              <a:custGeom>
                <a:avLst/>
                <a:gdLst>
                  <a:gd name="T0" fmla="*/ 137 w 138"/>
                  <a:gd name="T1" fmla="*/ 60 h 61"/>
                  <a:gd name="T2" fmla="*/ 0 w 138"/>
                  <a:gd name="T3" fmla="*/ 30 h 61"/>
                  <a:gd name="T4" fmla="*/ 137 w 138"/>
                  <a:gd name="T5" fmla="*/ 0 h 61"/>
                  <a:gd name="T6" fmla="*/ 137 w 138"/>
                  <a:gd name="T7" fmla="*/ 6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61"/>
                  <a:gd name="T14" fmla="*/ 138 w 138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61">
                    <a:moveTo>
                      <a:pt x="137" y="60"/>
                    </a:moveTo>
                    <a:lnTo>
                      <a:pt x="0" y="30"/>
                    </a:lnTo>
                    <a:lnTo>
                      <a:pt x="137" y="0"/>
                    </a:lnTo>
                    <a:lnTo>
                      <a:pt x="137" y="60"/>
                    </a:lnTo>
                  </a:path>
                </a:pathLst>
              </a:custGeom>
              <a:solidFill>
                <a:srgbClr val="0000A0"/>
              </a:solidFill>
              <a:ln w="12700" cap="rnd">
                <a:solidFill>
                  <a:srgbClr val="0000A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CO"/>
              </a:p>
            </p:txBody>
          </p:sp>
        </p:grpSp>
        <p:sp>
          <p:nvSpPr>
            <p:cNvPr id="33846" name="Rectangle 59">
              <a:extLst>
                <a:ext uri="{FF2B5EF4-FFF2-40B4-BE49-F238E27FC236}">
                  <a16:creationId xmlns:a16="http://schemas.microsoft.com/office/drawing/2014/main" id="{91D66D76-6638-0C42-A4F4-D68197F46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1334"/>
              <a:ext cx="374" cy="209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rgbClr val="FFFF66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_tradnl" altLang="es-CO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2010</a:t>
              </a:r>
              <a:endParaRPr lang="es-ES_tradnl" altLang="es-CO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654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DD8525-68B4-2A3A-EEA0-B82871A2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44077"/>
            <a:ext cx="7772400" cy="376984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F8A2070-4F11-E7F2-7B0D-D7F5953E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514"/>
            <a:ext cx="11963400" cy="751116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chemeClr val="tx2"/>
                </a:solidFill>
                <a:latin typeface="+mn-lt"/>
              </a:rPr>
              <a:t>FACTORES DE EMISIÓN DE CARBONO Y C02 POR COMBUSTIBLE (KG/</a:t>
            </a:r>
            <a:r>
              <a:rPr lang="es-CO" sz="2800" b="1" dirty="0" err="1">
                <a:solidFill>
                  <a:schemeClr val="tx2"/>
                </a:solidFill>
                <a:latin typeface="+mn-lt"/>
              </a:rPr>
              <a:t>gj</a:t>
            </a:r>
            <a:r>
              <a:rPr lang="es-CO" sz="2800" b="1" dirty="0">
                <a:solidFill>
                  <a:schemeClr val="tx2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126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BD051-8F2E-5447-7AC4-51CCDDE0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629"/>
            <a:ext cx="10515600" cy="794657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LA LEY 2128 DE 2021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074899-DD8B-7980-C313-867FE2ACA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O" b="0" i="0" u="none" strike="noStrike" dirty="0">
                <a:solidFill>
                  <a:schemeClr val="tx2"/>
                </a:solidFill>
                <a:effectLst/>
                <a:latin typeface="Work Sans" pitchFamily="2" charset="77"/>
              </a:rPr>
              <a:t>"</a:t>
            </a:r>
            <a:r>
              <a:rPr lang="es-CO" b="1" i="0" u="none" strike="noStrike" dirty="0">
                <a:solidFill>
                  <a:schemeClr val="tx2"/>
                </a:solidFill>
                <a:effectLst/>
                <a:latin typeface="Work Sans" pitchFamily="2" charset="77"/>
              </a:rPr>
              <a:t>POR MEDIO DE LA CUAL SE PROMUEVE EL ABASTECIMIENTO, CONTINUIDAD, CONFIABILIDAD Y COBERTURA DEL GAS COMBUSTIBLE EN EL PAÍS"</a:t>
            </a:r>
            <a:endParaRPr lang="es-CO" b="0" i="0" u="none" strike="noStrike" dirty="0">
              <a:solidFill>
                <a:schemeClr val="tx2"/>
              </a:solidFill>
              <a:effectLst/>
              <a:latin typeface="Work Sans" pitchFamily="2" charset="77"/>
            </a:endParaRPr>
          </a:p>
          <a:p>
            <a:pPr algn="just"/>
            <a:br>
              <a:rPr lang="es-CO" dirty="0">
                <a:solidFill>
                  <a:schemeClr val="tx2"/>
                </a:solidFill>
              </a:rPr>
            </a:br>
            <a:r>
              <a:rPr lang="es-CO" b="1" i="0" u="none" strike="noStrike" dirty="0">
                <a:solidFill>
                  <a:schemeClr val="tx2"/>
                </a:solidFill>
                <a:effectLst/>
                <a:latin typeface="Work Sans" pitchFamily="2" charset="77"/>
              </a:rPr>
              <a:t>ARTÍCULO 1. OBJETO. I</a:t>
            </a:r>
            <a:r>
              <a:rPr lang="es-CO" b="0" i="0" u="none" strike="noStrike" dirty="0">
                <a:solidFill>
                  <a:schemeClr val="tx2"/>
                </a:solidFill>
                <a:effectLst/>
                <a:latin typeface="Work Sans" pitchFamily="2" charset="77"/>
              </a:rPr>
              <a:t>NCENTIVAR EL ABASTECIMIENTO DE GAS COMBUSTIBLE EN EL PAÍS Y AMPLIAR SU UTILIZACIÓN, CON EL FIN DE GENERAR IMPACTOS POSITIVOS EN EL MEDIO AMBIENTE, EN LA CALIDAD DE VIDA Y LA SALUD DE LA POBLACIÓN, ADEMÁS EL ACCESO AL SERVICIO PÚBLICO, SEGÚN LO ESTABLECIDO EN LA LEY </a:t>
            </a:r>
            <a:r>
              <a:rPr lang="es-CO" b="0" i="0" u="none" strike="noStrike" dirty="0">
                <a:solidFill>
                  <a:schemeClr val="tx2"/>
                </a:solidFill>
                <a:effectLst/>
                <a:latin typeface="Work Sans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1955</a:t>
            </a:r>
            <a:r>
              <a:rPr lang="es-CO" b="0" i="0" u="none" strike="noStrike" dirty="0">
                <a:solidFill>
                  <a:schemeClr val="tx2"/>
                </a:solidFill>
                <a:effectLst/>
                <a:latin typeface="Work Sans" pitchFamily="2" charset="77"/>
              </a:rPr>
              <a:t> DE 2019.</a:t>
            </a:r>
            <a:endParaRPr lang="es-C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15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1D902-ADC5-B7F3-D2B9-27CFB0AB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MORALEJA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20D00D-EAA3-A277-10AA-427953C9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3600" b="1" dirty="0">
                <a:solidFill>
                  <a:schemeClr val="tx2"/>
                </a:solidFill>
              </a:rPr>
              <a:t>UNA DE LAS LECCIONES APRENDIDAS QUE NOS DEJA LA CRISIS ENERGÉTICA EN LA UNIÓN EUROPEA ES QUE </a:t>
            </a:r>
            <a:r>
              <a:rPr lang="es-CO" sz="3600" b="1" i="1" dirty="0">
                <a:solidFill>
                  <a:schemeClr val="tx2"/>
                </a:solidFill>
              </a:rPr>
              <a:t>LA TRANSICIÓN ENERGÉTICA </a:t>
            </a:r>
            <a:r>
              <a:rPr lang="es-CO" sz="3600" b="1" dirty="0">
                <a:solidFill>
                  <a:schemeClr val="tx2"/>
                </a:solidFill>
              </a:rPr>
              <a:t>NO DEBE PONER EN RIESGO </a:t>
            </a:r>
            <a:r>
              <a:rPr lang="es-CO" sz="3600" b="1" i="1" dirty="0">
                <a:solidFill>
                  <a:schemeClr val="tx2"/>
                </a:solidFill>
              </a:rPr>
              <a:t>LA SEGURIDAD ENERGÉTICA </a:t>
            </a:r>
            <a:r>
              <a:rPr lang="es-CO" sz="3600" b="1" dirty="0">
                <a:solidFill>
                  <a:schemeClr val="tx2"/>
                </a:solidFill>
              </a:rPr>
              <a:t>Y QUE TAN IMPORTANTE COMO </a:t>
            </a:r>
            <a:r>
              <a:rPr lang="es-CO" sz="3600" b="1" i="1" dirty="0">
                <a:solidFill>
                  <a:schemeClr val="tx2"/>
                </a:solidFill>
              </a:rPr>
              <a:t>LA SEGURIDAD ENERGÉTICA </a:t>
            </a:r>
            <a:r>
              <a:rPr lang="es-CO" sz="3600" b="1" dirty="0">
                <a:solidFill>
                  <a:schemeClr val="tx2"/>
                </a:solidFill>
              </a:rPr>
              <a:t>ES LA </a:t>
            </a:r>
            <a:r>
              <a:rPr lang="es-CO" sz="3600" b="1" i="1" dirty="0">
                <a:solidFill>
                  <a:schemeClr val="tx2"/>
                </a:solidFill>
              </a:rPr>
              <a:t>SOBERANÍA ENERGÉTICA</a:t>
            </a:r>
            <a:r>
              <a:rPr lang="es-CO" sz="3600" b="1" dirty="0">
                <a:solidFill>
                  <a:schemeClr val="tx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8331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8AAE74-8882-D858-E5C8-30F7C7845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CO" sz="60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s-CO" sz="6000" b="1" dirty="0">
                <a:solidFill>
                  <a:schemeClr val="tx2"/>
                </a:solidFill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78968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3EC81E-5214-B3FB-7E75-E27412F59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12776"/>
            <a:ext cx="6768752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FCD4054-6B9F-A3F2-CDCC-45002548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868958"/>
          </a:xfrm>
        </p:spPr>
        <p:txBody>
          <a:bodyPr/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EMISIONES DE GEI</a:t>
            </a:r>
          </a:p>
        </p:txBody>
      </p:sp>
    </p:spTree>
    <p:extLst>
      <p:ext uri="{BB962C8B-B14F-4D97-AF65-F5344CB8AC3E}">
        <p14:creationId xmlns:p14="http://schemas.microsoft.com/office/powerpoint/2010/main" val="115082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>
            <a:extLst>
              <a:ext uri="{FF2B5EF4-FFF2-40B4-BE49-F238E27FC236}">
                <a16:creationId xmlns:a16="http://schemas.microsoft.com/office/drawing/2014/main" id="{D4A2C755-046D-710D-096A-08749C35D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981200"/>
            <a:ext cx="9144000" cy="4040188"/>
          </a:xfrm>
        </p:spPr>
        <p:txBody>
          <a:bodyPr/>
          <a:lstStyle/>
          <a:p>
            <a:pPr algn="just"/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GRUPO INTERGUBERNAMENTAL SOBRE CAMBIO CLIMÁTICO (IPCC), CREADO EN 1988 POR LAS NACIONES UNIDAS, CREADO POR LA ONU, CONCLUYÓ QUE </a:t>
            </a:r>
            <a:r>
              <a:rPr lang="es-CO" altLang="es-CO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CALENTAMIENTO GLOBAL SE DEBE, CON UN 90% DE CERTEZA, A LA ACTIVIDAD HUMANA, EN ESPECIAL POR EL USO MASIVO DE FUENTES DE ENERGÍA  DE ENERGÍA DE ORIGEN FÓSIL</a:t>
            </a:r>
            <a:r>
              <a:rPr lang="es-CO" altLang="es-CO" dirty="0">
                <a:solidFill>
                  <a:schemeClr val="tx2"/>
                </a:solidFill>
                <a:ea typeface="ＭＳ Ｐゴシック" panose="020B0600070205080204" pitchFamily="34" charset="-128"/>
              </a:rPr>
              <a:t>. </a:t>
            </a:r>
            <a:endParaRPr lang="es-ES" altLang="es-CO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6509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3 CuadroTexto">
            <a:extLst>
              <a:ext uri="{FF2B5EF4-FFF2-40B4-BE49-F238E27FC236}">
                <a16:creationId xmlns:a16="http://schemas.microsoft.com/office/drawing/2014/main" id="{3DE62B57-6A60-B482-60BD-FD2BB61A9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8288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s-ES" altLang="es-CO" sz="3200" b="1" dirty="0">
              <a:solidFill>
                <a:srgbClr val="C0504D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s-ES" altLang="es-CO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CO2 Y CALENTAMIENTO GLOBAL</a:t>
            </a:r>
          </a:p>
          <a:p>
            <a:pPr algn="ctr" eaLnBrk="1" hangingPunct="1"/>
            <a:endParaRPr lang="es-ES" altLang="es-CO" sz="2300" dirty="0">
              <a:solidFill>
                <a:srgbClr val="203864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5 Conector recto">
            <a:extLst>
              <a:ext uri="{FF2B5EF4-FFF2-40B4-BE49-F238E27FC236}">
                <a16:creationId xmlns:a16="http://schemas.microsoft.com/office/drawing/2014/main" id="{8E2E8E29-9931-4951-806C-BCEA3D979026}"/>
              </a:ext>
            </a:extLst>
          </p:cNvPr>
          <p:cNvCxnSpPr/>
          <p:nvPr/>
        </p:nvCxnSpPr>
        <p:spPr>
          <a:xfrm>
            <a:off x="2667001" y="1708150"/>
            <a:ext cx="6621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>
            <a:extLst>
              <a:ext uri="{FF2B5EF4-FFF2-40B4-BE49-F238E27FC236}">
                <a16:creationId xmlns:a16="http://schemas.microsoft.com/office/drawing/2014/main" id="{150BD153-1DA1-5368-B30A-3FDA721A59CE}"/>
              </a:ext>
            </a:extLst>
          </p:cNvPr>
          <p:cNvCxnSpPr/>
          <p:nvPr/>
        </p:nvCxnSpPr>
        <p:spPr>
          <a:xfrm>
            <a:off x="2667001" y="5391150"/>
            <a:ext cx="6346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2" name="8 CuadroTexto">
            <a:extLst>
              <a:ext uri="{FF2B5EF4-FFF2-40B4-BE49-F238E27FC236}">
                <a16:creationId xmlns:a16="http://schemas.microsoft.com/office/drawing/2014/main" id="{AB6F7809-1ED9-E66A-F8CE-0C963288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6124576"/>
            <a:ext cx="59578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O">
                <a:latin typeface="Calibri" panose="020F0502020204030204" pitchFamily="34" charset="0"/>
              </a:rPr>
              <a:t>ERA PREINDUSTRIAL</a:t>
            </a:r>
          </a:p>
          <a:p>
            <a:pPr algn="ctr" eaLnBrk="1" hangingPunct="1"/>
            <a:endParaRPr lang="es-ES" altLang="es-CO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14 CuadroTexto">
            <a:extLst>
              <a:ext uri="{FF2B5EF4-FFF2-40B4-BE49-F238E27FC236}">
                <a16:creationId xmlns:a16="http://schemas.microsoft.com/office/drawing/2014/main" id="{B2DCA8A7-113D-B420-4983-46DAA2EC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4438650"/>
            <a:ext cx="1255712" cy="117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>
                <a:latin typeface="Calibri" panose="020F0502020204030204" pitchFamily="34" charset="0"/>
              </a:rPr>
              <a:t>+ 0.7 °C</a:t>
            </a:r>
          </a:p>
          <a:p>
            <a:pPr algn="ctr" eaLnBrk="1" hangingPunct="1"/>
            <a:endParaRPr lang="es-ES" altLang="es-CO" sz="2300">
              <a:latin typeface="Calibri" panose="020F0502020204030204" pitchFamily="34" charset="0"/>
            </a:endParaRPr>
          </a:p>
        </p:txBody>
      </p:sp>
      <p:sp>
        <p:nvSpPr>
          <p:cNvPr id="22534" name="15 CuadroTexto">
            <a:extLst>
              <a:ext uri="{FF2B5EF4-FFF2-40B4-BE49-F238E27FC236}">
                <a16:creationId xmlns:a16="http://schemas.microsoft.com/office/drawing/2014/main" id="{6510B2E1-8C40-8A31-DB42-18F80BFF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3052763"/>
            <a:ext cx="12557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>
                <a:latin typeface="Calibri" panose="020F0502020204030204" pitchFamily="34" charset="0"/>
              </a:rPr>
              <a:t>+ 2°C</a:t>
            </a:r>
          </a:p>
        </p:txBody>
      </p:sp>
      <p:sp>
        <p:nvSpPr>
          <p:cNvPr id="17" name="16 Flecha abajo">
            <a:extLst>
              <a:ext uri="{FF2B5EF4-FFF2-40B4-BE49-F238E27FC236}">
                <a16:creationId xmlns:a16="http://schemas.microsoft.com/office/drawing/2014/main" id="{18EDD996-9F79-DDBE-9F41-FB176E22501D}"/>
              </a:ext>
            </a:extLst>
          </p:cNvPr>
          <p:cNvSpPr/>
          <p:nvPr/>
        </p:nvSpPr>
        <p:spPr>
          <a:xfrm rot="10800000">
            <a:off x="7237413" y="2584450"/>
            <a:ext cx="233362" cy="31638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536" name="21 CuadroTexto">
            <a:extLst>
              <a:ext uri="{FF2B5EF4-FFF2-40B4-BE49-F238E27FC236}">
                <a16:creationId xmlns:a16="http://schemas.microsoft.com/office/drawing/2014/main" id="{8ED464D0-7501-7249-9F27-8D341C12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1243014"/>
            <a:ext cx="12557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>
                <a:latin typeface="Calibri" panose="020F0502020204030204" pitchFamily="34" charset="0"/>
              </a:rPr>
              <a:t>+ 5°C</a:t>
            </a:r>
          </a:p>
        </p:txBody>
      </p:sp>
      <p:sp>
        <p:nvSpPr>
          <p:cNvPr id="23" name="22 Flecha abajo">
            <a:extLst>
              <a:ext uri="{FF2B5EF4-FFF2-40B4-BE49-F238E27FC236}">
                <a16:creationId xmlns:a16="http://schemas.microsoft.com/office/drawing/2014/main" id="{D03CDF48-9BC6-B831-5B7C-E3C9EF986DCC}"/>
              </a:ext>
            </a:extLst>
          </p:cNvPr>
          <p:cNvSpPr/>
          <p:nvPr/>
        </p:nvSpPr>
        <p:spPr>
          <a:xfrm rot="10800000">
            <a:off x="4379914" y="4772026"/>
            <a:ext cx="231775" cy="976313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24" name="23 Flecha abajo">
            <a:extLst>
              <a:ext uri="{FF2B5EF4-FFF2-40B4-BE49-F238E27FC236}">
                <a16:creationId xmlns:a16="http://schemas.microsoft.com/office/drawing/2014/main" id="{22D20908-B860-E4BE-8E1C-46549151AFE9}"/>
              </a:ext>
            </a:extLst>
          </p:cNvPr>
          <p:cNvSpPr/>
          <p:nvPr/>
        </p:nvSpPr>
        <p:spPr>
          <a:xfrm rot="10800000">
            <a:off x="4379914" y="1414463"/>
            <a:ext cx="231775" cy="9779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539" name="24 CuadroTexto">
            <a:extLst>
              <a:ext uri="{FF2B5EF4-FFF2-40B4-BE49-F238E27FC236}">
                <a16:creationId xmlns:a16="http://schemas.microsoft.com/office/drawing/2014/main" id="{283CF64B-20B6-2A14-A66A-BE44C9F2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5295901"/>
            <a:ext cx="12573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>
                <a:latin typeface="Calibri" panose="020F0502020204030204" pitchFamily="34" charset="0"/>
              </a:rPr>
              <a:t>1856</a:t>
            </a:r>
          </a:p>
          <a:p>
            <a:pPr algn="ctr" eaLnBrk="1" hangingPunct="1"/>
            <a:endParaRPr lang="es-ES" altLang="es-CO" sz="2300">
              <a:latin typeface="Calibri" panose="020F0502020204030204" pitchFamily="34" charset="0"/>
            </a:endParaRPr>
          </a:p>
        </p:txBody>
      </p:sp>
      <p:sp>
        <p:nvSpPr>
          <p:cNvPr id="22540" name="25 CuadroTexto">
            <a:extLst>
              <a:ext uri="{FF2B5EF4-FFF2-40B4-BE49-F238E27FC236}">
                <a16:creationId xmlns:a16="http://schemas.microsoft.com/office/drawing/2014/main" id="{54D46FAE-FEFA-4B53-D424-25AB88CB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4438651"/>
            <a:ext cx="12573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>
                <a:latin typeface="Calibri" panose="020F0502020204030204" pitchFamily="34" charset="0"/>
              </a:rPr>
              <a:t>2005</a:t>
            </a:r>
          </a:p>
          <a:p>
            <a:pPr algn="ctr" eaLnBrk="1" hangingPunct="1"/>
            <a:endParaRPr lang="es-ES" altLang="es-CO" sz="2300">
              <a:latin typeface="Calibri" panose="020F0502020204030204" pitchFamily="34" charset="0"/>
            </a:endParaRPr>
          </a:p>
        </p:txBody>
      </p:sp>
      <p:sp>
        <p:nvSpPr>
          <p:cNvPr id="22541" name="26 CuadroTexto">
            <a:extLst>
              <a:ext uri="{FF2B5EF4-FFF2-40B4-BE49-F238E27FC236}">
                <a16:creationId xmlns:a16="http://schemas.microsoft.com/office/drawing/2014/main" id="{A7BDC494-EA7B-79C9-1A34-AA7BC84C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4438651"/>
            <a:ext cx="1255712" cy="81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 dirty="0">
                <a:latin typeface="Calibri" panose="020F0502020204030204" pitchFamily="34" charset="0"/>
              </a:rPr>
              <a:t>380ppm</a:t>
            </a:r>
          </a:p>
          <a:p>
            <a:pPr algn="ctr" eaLnBrk="1" hangingPunct="1"/>
            <a:endParaRPr lang="es-ES" altLang="es-CO" sz="2300" dirty="0">
              <a:latin typeface="Calibri" panose="020F0502020204030204" pitchFamily="34" charset="0"/>
            </a:endParaRPr>
          </a:p>
        </p:txBody>
      </p:sp>
      <p:sp>
        <p:nvSpPr>
          <p:cNvPr id="22542" name="27 CuadroTexto">
            <a:extLst>
              <a:ext uri="{FF2B5EF4-FFF2-40B4-BE49-F238E27FC236}">
                <a16:creationId xmlns:a16="http://schemas.microsoft.com/office/drawing/2014/main" id="{1C3B1DDC-4452-760B-D4D4-4E420CD6B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5295901"/>
            <a:ext cx="1255712" cy="81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 dirty="0">
                <a:latin typeface="Calibri" panose="020F0502020204030204" pitchFamily="34" charset="0"/>
              </a:rPr>
              <a:t>275ppm</a:t>
            </a:r>
          </a:p>
          <a:p>
            <a:pPr algn="ctr" eaLnBrk="1" hangingPunct="1"/>
            <a:endParaRPr lang="es-ES" altLang="es-CO" sz="2300" dirty="0">
              <a:latin typeface="Calibri" panose="020F0502020204030204" pitchFamily="34" charset="0"/>
            </a:endParaRPr>
          </a:p>
        </p:txBody>
      </p:sp>
      <p:sp>
        <p:nvSpPr>
          <p:cNvPr id="19471" name="28 CuadroTexto">
            <a:extLst>
              <a:ext uri="{FF2B5EF4-FFF2-40B4-BE49-F238E27FC236}">
                <a16:creationId xmlns:a16="http://schemas.microsoft.com/office/drawing/2014/main" id="{19FD0DE5-C07C-28F9-F068-CD55B1239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3267075"/>
            <a:ext cx="1255712" cy="463860"/>
          </a:xfrm>
          <a:prstGeom prst="rect">
            <a:avLst/>
          </a:prstGeom>
          <a:noFill/>
          <a:ln>
            <a:noFill/>
          </a:ln>
        </p:spPr>
        <p:txBody>
          <a:bodyPr lIns="108854" tIns="54427" rIns="108854" bIns="54427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dirty="0">
                <a:latin typeface="+mn-lt"/>
                <a:cs typeface="Times New Roman" charset="0"/>
              </a:rPr>
              <a:t>450ppm</a:t>
            </a:r>
          </a:p>
        </p:txBody>
      </p:sp>
      <p:sp>
        <p:nvSpPr>
          <p:cNvPr id="19472" name="29 CuadroTexto">
            <a:extLst>
              <a:ext uri="{FF2B5EF4-FFF2-40B4-BE49-F238E27FC236}">
                <a16:creationId xmlns:a16="http://schemas.microsoft.com/office/drawing/2014/main" id="{73A64CF2-0238-BD32-8DE9-295B5F5D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2768600"/>
            <a:ext cx="1255712" cy="463860"/>
          </a:xfrm>
          <a:prstGeom prst="rect">
            <a:avLst/>
          </a:prstGeom>
          <a:noFill/>
          <a:ln>
            <a:noFill/>
          </a:ln>
        </p:spPr>
        <p:txBody>
          <a:bodyPr lIns="108854" tIns="54427" rIns="108854" bIns="54427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dirty="0">
                <a:latin typeface="+mn-lt"/>
                <a:cs typeface="Times New Roman" charset="0"/>
              </a:rPr>
              <a:t>550ppm</a:t>
            </a:r>
          </a:p>
        </p:txBody>
      </p:sp>
      <p:sp>
        <p:nvSpPr>
          <p:cNvPr id="22545" name="30 CuadroTexto">
            <a:extLst>
              <a:ext uri="{FF2B5EF4-FFF2-40B4-BE49-F238E27FC236}">
                <a16:creationId xmlns:a16="http://schemas.microsoft.com/office/drawing/2014/main" id="{41DD86E1-C7D2-AA57-4C9A-525DDEB9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8" y="1366839"/>
            <a:ext cx="1255712" cy="81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4" tIns="54427" rIns="108854" bIns="5442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300" dirty="0">
                <a:latin typeface="Calibri" panose="020F0502020204030204" pitchFamily="34" charset="0"/>
              </a:rPr>
              <a:t>750ppm</a:t>
            </a:r>
          </a:p>
          <a:p>
            <a:pPr algn="ctr" eaLnBrk="1" hangingPunct="1"/>
            <a:endParaRPr lang="es-ES" altLang="es-CO" sz="2300" dirty="0">
              <a:latin typeface="Calibri" panose="020F0502020204030204" pitchFamily="34" charset="0"/>
            </a:endParaRPr>
          </a:p>
        </p:txBody>
      </p:sp>
      <p:sp>
        <p:nvSpPr>
          <p:cNvPr id="19474" name="31 CuadroTexto">
            <a:extLst>
              <a:ext uri="{FF2B5EF4-FFF2-40B4-BE49-F238E27FC236}">
                <a16:creationId xmlns:a16="http://schemas.microsoft.com/office/drawing/2014/main" id="{60F8AD1C-1431-23D9-B366-CDAE1D423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6964" y="6280150"/>
            <a:ext cx="1665287" cy="539750"/>
          </a:xfrm>
          <a:prstGeom prst="rect">
            <a:avLst/>
          </a:prstGeom>
          <a:noFill/>
          <a:ln>
            <a:noFill/>
          </a:ln>
        </p:spPr>
        <p:txBody>
          <a:bodyPr lIns="108854" tIns="54427" rIns="108854" bIns="54427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57308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400" dirty="0">
                <a:latin typeface="+mn-lt"/>
                <a:cs typeface="Times New Roman" charset="0"/>
              </a:rPr>
              <a:t>FUENTE: PNUD - IPCC</a:t>
            </a:r>
          </a:p>
        </p:txBody>
      </p:sp>
      <p:sp>
        <p:nvSpPr>
          <p:cNvPr id="25" name="24 Elipse">
            <a:extLst>
              <a:ext uri="{FF2B5EF4-FFF2-40B4-BE49-F238E27FC236}">
                <a16:creationId xmlns:a16="http://schemas.microsoft.com/office/drawing/2014/main" id="{F5C92708-765B-C308-E60B-7F1C6A2E8F93}"/>
              </a:ext>
            </a:extLst>
          </p:cNvPr>
          <p:cNvSpPr/>
          <p:nvPr/>
        </p:nvSpPr>
        <p:spPr>
          <a:xfrm>
            <a:off x="7237413" y="4373564"/>
            <a:ext cx="233362" cy="23177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26" name="25 Elipse">
            <a:extLst>
              <a:ext uri="{FF2B5EF4-FFF2-40B4-BE49-F238E27FC236}">
                <a16:creationId xmlns:a16="http://schemas.microsoft.com/office/drawing/2014/main" id="{C1FCA50E-D3B1-A6F2-7528-726EC7E89666}"/>
              </a:ext>
            </a:extLst>
          </p:cNvPr>
          <p:cNvSpPr/>
          <p:nvPr/>
        </p:nvSpPr>
        <p:spPr>
          <a:xfrm>
            <a:off x="7237413" y="5230813"/>
            <a:ext cx="233362" cy="23336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27" name="26 Elipse">
            <a:extLst>
              <a:ext uri="{FF2B5EF4-FFF2-40B4-BE49-F238E27FC236}">
                <a16:creationId xmlns:a16="http://schemas.microsoft.com/office/drawing/2014/main" id="{C91DC48A-8721-02B3-6906-48CFBF5E8846}"/>
              </a:ext>
            </a:extLst>
          </p:cNvPr>
          <p:cNvSpPr/>
          <p:nvPr/>
        </p:nvSpPr>
        <p:spPr>
          <a:xfrm>
            <a:off x="7237413" y="2801939"/>
            <a:ext cx="233362" cy="231775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28" name="27 Elipse">
            <a:extLst>
              <a:ext uri="{FF2B5EF4-FFF2-40B4-BE49-F238E27FC236}">
                <a16:creationId xmlns:a16="http://schemas.microsoft.com/office/drawing/2014/main" id="{531A8EA0-79AE-1C8D-FAD4-702DB5025DFA}"/>
              </a:ext>
            </a:extLst>
          </p:cNvPr>
          <p:cNvSpPr/>
          <p:nvPr/>
        </p:nvSpPr>
        <p:spPr>
          <a:xfrm>
            <a:off x="7237413" y="1801813"/>
            <a:ext cx="233362" cy="233362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29" name="28 Elipse">
            <a:extLst>
              <a:ext uri="{FF2B5EF4-FFF2-40B4-BE49-F238E27FC236}">
                <a16:creationId xmlns:a16="http://schemas.microsoft.com/office/drawing/2014/main" id="{2FE2AB12-D61B-5F3C-2C02-E9113E7D7DC9}"/>
              </a:ext>
            </a:extLst>
          </p:cNvPr>
          <p:cNvSpPr/>
          <p:nvPr/>
        </p:nvSpPr>
        <p:spPr>
          <a:xfrm>
            <a:off x="7237413" y="1301751"/>
            <a:ext cx="233362" cy="231775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31" name="30 Elipse">
            <a:extLst>
              <a:ext uri="{FF2B5EF4-FFF2-40B4-BE49-F238E27FC236}">
                <a16:creationId xmlns:a16="http://schemas.microsoft.com/office/drawing/2014/main" id="{89765991-F188-C0E8-CA27-0190C96DBA63}"/>
              </a:ext>
            </a:extLst>
          </p:cNvPr>
          <p:cNvSpPr/>
          <p:nvPr/>
        </p:nvSpPr>
        <p:spPr>
          <a:xfrm>
            <a:off x="7237413" y="2301876"/>
            <a:ext cx="233362" cy="231775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32" name="31 Elipse">
            <a:extLst>
              <a:ext uri="{FF2B5EF4-FFF2-40B4-BE49-F238E27FC236}">
                <a16:creationId xmlns:a16="http://schemas.microsoft.com/office/drawing/2014/main" id="{36DE78C1-27E5-DBF7-B77B-C13D0EC5D27D}"/>
              </a:ext>
            </a:extLst>
          </p:cNvPr>
          <p:cNvSpPr/>
          <p:nvPr/>
        </p:nvSpPr>
        <p:spPr>
          <a:xfrm>
            <a:off x="7237413" y="3302001"/>
            <a:ext cx="233362" cy="233363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CO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33" name="32 Flecha abajo">
            <a:extLst>
              <a:ext uri="{FF2B5EF4-FFF2-40B4-BE49-F238E27FC236}">
                <a16:creationId xmlns:a16="http://schemas.microsoft.com/office/drawing/2014/main" id="{EC26C3E4-EA62-C85E-9090-A8063A6445B5}"/>
              </a:ext>
            </a:extLst>
          </p:cNvPr>
          <p:cNvSpPr/>
          <p:nvPr/>
        </p:nvSpPr>
        <p:spPr>
          <a:xfrm rot="10800000">
            <a:off x="4379914" y="2855914"/>
            <a:ext cx="231775" cy="46513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ES">
              <a:solidFill>
                <a:srgbClr val="FFFFFF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34" name="33 Flecha abajo">
            <a:extLst>
              <a:ext uri="{FF2B5EF4-FFF2-40B4-BE49-F238E27FC236}">
                <a16:creationId xmlns:a16="http://schemas.microsoft.com/office/drawing/2014/main" id="{A0CED4B2-FF6C-DDE0-58F1-54643BD10525}"/>
              </a:ext>
            </a:extLst>
          </p:cNvPr>
          <p:cNvSpPr/>
          <p:nvPr/>
        </p:nvSpPr>
        <p:spPr>
          <a:xfrm rot="10800000">
            <a:off x="4379914" y="3640139"/>
            <a:ext cx="231775" cy="46672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4" tIns="54427" rIns="108854" bIns="54427" anchor="ctr"/>
          <a:lstStyle/>
          <a:p>
            <a:pPr algn="ctr" eaLnBrk="1" hangingPunct="1">
              <a:defRPr/>
            </a:pPr>
            <a:endParaRPr lang="es-ES">
              <a:solidFill>
                <a:srgbClr val="FFFF00"/>
              </a:solidFill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72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789087-39B3-2DC7-0976-25895E87F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2984759" y="1254353"/>
            <a:ext cx="5170284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322961A5-B5EC-03D7-F93E-9303BE89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343" y="489856"/>
            <a:ext cx="11702143" cy="631373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PRINCIPALES FUENTES DE EMISIONES</a:t>
            </a:r>
          </a:p>
        </p:txBody>
      </p:sp>
    </p:spTree>
    <p:extLst>
      <p:ext uri="{BB962C8B-B14F-4D97-AF65-F5344CB8AC3E}">
        <p14:creationId xmlns:p14="http://schemas.microsoft.com/office/powerpoint/2010/main" val="390297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DD4E50-42E6-9855-1DFC-87CA0ADC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9" y="1417637"/>
            <a:ext cx="6562011" cy="436378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D6A60314-D91C-2EDD-1838-BD9FAEAE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629"/>
            <a:ext cx="10515600" cy="707571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>
                <a:solidFill>
                  <a:schemeClr val="tx2"/>
                </a:solidFill>
                <a:latin typeface="+mn-lt"/>
              </a:rPr>
              <a:t>PRINCIPALES FUENTES DE EMISIONES DE GEI(COLOMBIA)</a:t>
            </a:r>
          </a:p>
        </p:txBody>
      </p:sp>
    </p:spTree>
    <p:extLst>
      <p:ext uri="{BB962C8B-B14F-4D97-AF65-F5344CB8AC3E}">
        <p14:creationId xmlns:p14="http://schemas.microsoft.com/office/powerpoint/2010/main" val="514433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1933</Words>
  <Application>Microsoft Macintosh PowerPoint</Application>
  <PresentationFormat>Panorámica</PresentationFormat>
  <Paragraphs>172</Paragraphs>
  <Slides>45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8" baseType="lpstr">
      <vt:lpstr>ＭＳ Ｐゴシック</vt:lpstr>
      <vt:lpstr>Arial</vt:lpstr>
      <vt:lpstr>Arial Black</vt:lpstr>
      <vt:lpstr>Arial Narrow</vt:lpstr>
      <vt:lpstr>Calibri</vt:lpstr>
      <vt:lpstr>Calibri Light</vt:lpstr>
      <vt:lpstr>Monotype Sorts</vt:lpstr>
      <vt:lpstr>Tahoma</vt:lpstr>
      <vt:lpstr>Times New Roman</vt:lpstr>
      <vt:lpstr>TimesNewRomanPS</vt:lpstr>
      <vt:lpstr>Wingdings</vt:lpstr>
      <vt:lpstr>Work Sans</vt:lpstr>
      <vt:lpstr>Tema de Office</vt:lpstr>
      <vt:lpstr>Presentación de PowerPoint</vt:lpstr>
      <vt:lpstr>LA PRIMERA TRANSICIÓN ENERGÉTICA</vt:lpstr>
      <vt:lpstr>LA SEGUNDA TRANSICIÓN ENERGÉTICA</vt:lpstr>
      <vt:lpstr>Presentación de PowerPoint</vt:lpstr>
      <vt:lpstr>EMISIONES DE GEI</vt:lpstr>
      <vt:lpstr>Presentación de PowerPoint</vt:lpstr>
      <vt:lpstr>Presentación de PowerPoint</vt:lpstr>
      <vt:lpstr>PRINCIPALES FUENTES DE EMISIONES</vt:lpstr>
      <vt:lpstr>PRINCIPALES FUENTES DE EMISIONES DE GEI(COLOMBIA)</vt:lpstr>
      <vt:lpstr>Presentación de PowerPoint</vt:lpstr>
      <vt:lpstr>Presentación de PowerPoint</vt:lpstr>
      <vt:lpstr>Presentación de PowerPoint</vt:lpstr>
      <vt:lpstr>2015</vt:lpstr>
      <vt:lpstr>Presentación de PowerPoint</vt:lpstr>
      <vt:lpstr>LA DESCARBONIZACIÓN</vt:lpstr>
      <vt:lpstr>Presentación de PowerPoint</vt:lpstr>
      <vt:lpstr>LA TERCERA TRANSICIÓN ENERGÉTICA</vt:lpstr>
      <vt:lpstr>UNA SALVEDAD</vt:lpstr>
      <vt:lpstr>LA HOJA DE RUTA DE LA TRANSICIÓN ENERGÉTICA</vt:lpstr>
      <vt:lpstr>Presentación de PowerPoint</vt:lpstr>
      <vt:lpstr>LA CAÍDA DE LA PRODUCCIÓN DE CRUDO</vt:lpstr>
      <vt:lpstr>NO MÁS EXPLORACIÓN, NO MÁS EXPLOTACIÓN!</vt:lpstr>
      <vt:lpstr>Presentación de PowerPoint</vt:lpstr>
      <vt:lpstr>AIE. DEMANDA EN MILLONES DE BARRILES/DÍA</vt:lpstr>
      <vt:lpstr>Presentación de PowerPoint</vt:lpstr>
      <vt:lpstr>LA MOVILIDAD SOSTENIBLE</vt:lpstr>
      <vt:lpstr>PRIMER COCHE ELÉCTRICO</vt:lpstr>
      <vt:lpstr>Presentación de PowerPoint</vt:lpstr>
      <vt:lpstr>LA MOVILIDAD SOSTENIBLE EN COLOMBIA</vt:lpstr>
      <vt:lpstr>ESTRATEGIA INTEGRAL</vt:lpstr>
      <vt:lpstr>EL TRANSPORTE: INEFICIENTE Y CONTAMINANTE</vt:lpstr>
      <vt:lpstr>EL TRANSPORTE: INEFICIENTE Y CONTAMINANTE</vt:lpstr>
      <vt:lpstr>EL TRANSPORTE: INEFICIENTE Y CONTAMINANTE</vt:lpstr>
      <vt:lpstr>EL TRANSPORTE: INEFICIENTE Y CONTAMINANTE</vt:lpstr>
      <vt:lpstr>LA CONTAMINACIÓN, UN PROBLEMA DE SALUD PÚBLICA</vt:lpstr>
      <vt:lpstr>CONSOLIDADO NACIONAL</vt:lpstr>
      <vt:lpstr>EL MOTOR DE COMBUSTIÓN</vt:lpstr>
      <vt:lpstr>UNA DIGRESIÓN A PROPÓSITO DE LOS MOTORES DE COMBUSTIÓN</vt:lpstr>
      <vt:lpstr>TRANSICIÓN ENERGÉTICA, NO SALTO ENERGÉTICO</vt:lpstr>
      <vt:lpstr>Presentación de PowerPoint</vt:lpstr>
      <vt:lpstr>Presentación de PowerPoint</vt:lpstr>
      <vt:lpstr>FACTORES DE EMISIÓN DE CARBONO Y C02 POR COMBUSTIBLE (KG/gj)</vt:lpstr>
      <vt:lpstr>LA LEY 2128 DE 2021</vt:lpstr>
      <vt:lpstr>MORALEJA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Rodriguez Yee</dc:creator>
  <cp:lastModifiedBy>Amylkar acosta</cp:lastModifiedBy>
  <cp:revision>412</cp:revision>
  <dcterms:created xsi:type="dcterms:W3CDTF">2017-05-08T14:47:12Z</dcterms:created>
  <dcterms:modified xsi:type="dcterms:W3CDTF">2024-06-06T02:25:17Z</dcterms:modified>
</cp:coreProperties>
</file>