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72" r:id="rId2"/>
    <p:sldId id="279" r:id="rId3"/>
    <p:sldId id="319" r:id="rId4"/>
    <p:sldId id="308" r:id="rId5"/>
    <p:sldId id="309" r:id="rId6"/>
    <p:sldId id="310" r:id="rId7"/>
    <p:sldId id="295" r:id="rId8"/>
    <p:sldId id="273" r:id="rId9"/>
    <p:sldId id="322" r:id="rId10"/>
    <p:sldId id="283" r:id="rId11"/>
    <p:sldId id="305" r:id="rId12"/>
    <p:sldId id="264" r:id="rId13"/>
    <p:sldId id="286" r:id="rId14"/>
    <p:sldId id="287" r:id="rId15"/>
    <p:sldId id="285" r:id="rId16"/>
    <p:sldId id="261" r:id="rId17"/>
    <p:sldId id="262" r:id="rId18"/>
    <p:sldId id="263" r:id="rId19"/>
    <p:sldId id="290" r:id="rId20"/>
    <p:sldId id="298" r:id="rId21"/>
    <p:sldId id="320" r:id="rId22"/>
    <p:sldId id="265" r:id="rId23"/>
    <p:sldId id="271" r:id="rId24"/>
    <p:sldId id="266" r:id="rId25"/>
    <p:sldId id="275" r:id="rId26"/>
    <p:sldId id="276" r:id="rId27"/>
    <p:sldId id="301" r:id="rId28"/>
    <p:sldId id="300" r:id="rId29"/>
    <p:sldId id="302" r:id="rId30"/>
    <p:sldId id="306" r:id="rId31"/>
    <p:sldId id="304" r:id="rId32"/>
    <p:sldId id="299" r:id="rId33"/>
    <p:sldId id="307" r:id="rId34"/>
    <p:sldId id="278" r:id="rId35"/>
    <p:sldId id="280" r:id="rId36"/>
    <p:sldId id="281" r:id="rId37"/>
    <p:sldId id="288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21" r:id="rId47"/>
    <p:sldId id="296" r:id="rId48"/>
    <p:sldId id="297" r:id="rId49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C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-1464" y="-78"/>
      </p:cViewPr>
      <p:guideLst>
        <p:guide orient="horz" pos="2160"/>
        <p:guide pos="35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E06B9C-8F1A-49AD-A51D-4BBCE5428923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37101E0-8F38-47D5-B544-EE4DAB34A182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1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5.png"/><Relationship Id="rId17" Type="http://schemas.openxmlformats.org/officeDocument/2006/relationships/image" Target="../media/image72.png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14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1.png"/><Relationship Id="rId7" Type="http://schemas.openxmlformats.org/officeDocument/2006/relationships/image" Target="../media/image8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26" Type="http://schemas.openxmlformats.org/officeDocument/2006/relationships/image" Target="../media/image128.png"/><Relationship Id="rId3" Type="http://schemas.openxmlformats.org/officeDocument/2006/relationships/image" Target="../media/image106.png"/><Relationship Id="rId21" Type="http://schemas.openxmlformats.org/officeDocument/2006/relationships/image" Target="../media/image123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5" Type="http://schemas.openxmlformats.org/officeDocument/2006/relationships/image" Target="../media/image127.jpeg"/><Relationship Id="rId2" Type="http://schemas.openxmlformats.org/officeDocument/2006/relationships/image" Target="../media/image105.png"/><Relationship Id="rId16" Type="http://schemas.openxmlformats.org/officeDocument/2006/relationships/image" Target="../media/image119.jpe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24" Type="http://schemas.openxmlformats.org/officeDocument/2006/relationships/image" Target="../media/image126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5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12" Type="http://schemas.openxmlformats.org/officeDocument/2006/relationships/image" Target="../media/image144.png"/><Relationship Id="rId2" Type="http://schemas.openxmlformats.org/officeDocument/2006/relationships/image" Target="../media/image13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4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4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45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6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88.png"/><Relationship Id="rId4" Type="http://schemas.openxmlformats.org/officeDocument/2006/relationships/image" Target="../media/image1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201.png"/><Relationship Id="rId7" Type="http://schemas.openxmlformats.org/officeDocument/2006/relationships/image" Target="../media/image88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199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88.png"/><Relationship Id="rId4" Type="http://schemas.openxmlformats.org/officeDocument/2006/relationships/image" Target="../media/image1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88.png"/><Relationship Id="rId4" Type="http://schemas.openxmlformats.org/officeDocument/2006/relationships/image" Target="../media/image1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37.png"/><Relationship Id="rId7" Type="http://schemas.openxmlformats.org/officeDocument/2006/relationships/image" Target="../media/image219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692696"/>
            <a:ext cx="5889506" cy="1224136"/>
          </a:xfrm>
        </p:spPr>
        <p:txBody>
          <a:bodyPr/>
          <a:lstStyle/>
          <a:p>
            <a:r>
              <a:rPr lang="es-MX" dirty="0" smtClean="0">
                <a:solidFill>
                  <a:schemeClr val="bg1"/>
                </a:solidFill>
              </a:rPr>
              <a:t>3</a:t>
            </a:r>
            <a:r>
              <a:rPr lang="es-MX" sz="1100" b="1" dirty="0" smtClean="0">
                <a:solidFill>
                  <a:schemeClr val="bg1"/>
                </a:solidFill>
              </a:rPr>
              <a:t>er</a:t>
            </a:r>
            <a:r>
              <a:rPr lang="es-MX" dirty="0" smtClean="0">
                <a:solidFill>
                  <a:schemeClr val="bg1"/>
                </a:solidFill>
              </a:rPr>
              <a:t>  SUMMIT</a:t>
            </a:r>
            <a:br>
              <a:rPr lang="es-MX" dirty="0" smtClean="0">
                <a:solidFill>
                  <a:schemeClr val="bg1"/>
                </a:solidFill>
              </a:rPr>
            </a:br>
            <a:r>
              <a:rPr lang="es-MX" dirty="0" smtClean="0">
                <a:solidFill>
                  <a:schemeClr val="bg1"/>
                </a:solidFill>
              </a:rPr>
              <a:t>INTERNACIONAL DEL GLP</a:t>
            </a:r>
            <a:br>
              <a:rPr lang="es-MX" dirty="0" smtClean="0">
                <a:solidFill>
                  <a:schemeClr val="bg1"/>
                </a:solidFill>
              </a:rPr>
            </a:br>
            <a:r>
              <a:rPr lang="es-MX" dirty="0" smtClean="0">
                <a:solidFill>
                  <a:schemeClr val="bg1"/>
                </a:solidFill>
              </a:rPr>
              <a:t>AGREMGAS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49552" y="2204864"/>
            <a:ext cx="3807779" cy="4256384"/>
          </a:xfrm>
        </p:spPr>
        <p:txBody>
          <a:bodyPr>
            <a:normAutofit/>
          </a:bodyPr>
          <a:lstStyle/>
          <a:p>
            <a:endParaRPr lang="es-MX" dirty="0" smtClean="0">
              <a:solidFill>
                <a:srgbClr val="00B0F0"/>
              </a:solidFill>
            </a:endParaRPr>
          </a:p>
          <a:p>
            <a:r>
              <a:rPr lang="es-MX" dirty="0" smtClean="0">
                <a:solidFill>
                  <a:srgbClr val="00B0F0"/>
                </a:solidFill>
              </a:rPr>
              <a:t>EL PAPEL DEL GAS GLP EN LA NACIENTE INDUSTRIA DEL HIDRÓGENO</a:t>
            </a:r>
          </a:p>
          <a:p>
            <a:endParaRPr lang="es-MX" sz="1500" dirty="0">
              <a:solidFill>
                <a:srgbClr val="00B0F0"/>
              </a:solidFill>
            </a:endParaRPr>
          </a:p>
          <a:p>
            <a:pPr algn="ctr"/>
            <a:r>
              <a:rPr lang="es-MX" sz="1500" dirty="0" smtClean="0">
                <a:solidFill>
                  <a:srgbClr val="00B0F0"/>
                </a:solidFill>
              </a:rPr>
              <a:t>         </a:t>
            </a:r>
            <a:r>
              <a:rPr lang="es-MX" sz="1500" dirty="0" smtClean="0">
                <a:solidFill>
                  <a:srgbClr val="002060"/>
                </a:solidFill>
              </a:rPr>
              <a:t>Cartagena de Indias </a:t>
            </a:r>
          </a:p>
          <a:p>
            <a:pPr algn="ctr"/>
            <a:r>
              <a:rPr lang="es-MX" sz="1500" dirty="0">
                <a:solidFill>
                  <a:srgbClr val="002060"/>
                </a:solidFill>
              </a:rPr>
              <a:t> </a:t>
            </a:r>
            <a:r>
              <a:rPr lang="es-MX" sz="1500" dirty="0" smtClean="0">
                <a:solidFill>
                  <a:srgbClr val="002060"/>
                </a:solidFill>
              </a:rPr>
              <a:t>          Junio 7 de 2024</a:t>
            </a:r>
            <a:endParaRPr lang="es-CO" sz="1500" dirty="0">
              <a:solidFill>
                <a:srgbClr val="002060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512" y="2492896"/>
            <a:ext cx="6913202" cy="864095"/>
          </a:xfrm>
        </p:spPr>
        <p:txBody>
          <a:bodyPr/>
          <a:lstStyle/>
          <a:p>
            <a:r>
              <a:rPr lang="es-MX" sz="2000" dirty="0" smtClean="0">
                <a:solidFill>
                  <a:srgbClr val="002060"/>
                </a:solidFill>
              </a:rPr>
              <a:t>Día Mundial del GLP</a:t>
            </a:r>
          </a:p>
          <a:p>
            <a:r>
              <a:rPr lang="es-MX" sz="2000" dirty="0" smtClean="0">
                <a:solidFill>
                  <a:srgbClr val="002060"/>
                </a:solidFill>
              </a:rPr>
              <a:t>Junio 7</a:t>
            </a:r>
          </a:p>
          <a:p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49280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0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EMISIONES MUNDIALES CO2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19036" r="27451" b="21280"/>
          <a:stretch/>
        </p:blipFill>
        <p:spPr bwMode="auto">
          <a:xfrm>
            <a:off x="323528" y="1027584"/>
            <a:ext cx="8496944" cy="391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016625"/>
            <a:ext cx="14747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92837"/>
            <a:ext cx="179863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2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0" r="62055" b="5340"/>
          <a:stretch/>
        </p:blipFill>
        <p:spPr bwMode="auto">
          <a:xfrm>
            <a:off x="2051721" y="1121229"/>
            <a:ext cx="5014578" cy="490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027416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9" y="4441955"/>
            <a:ext cx="1836044" cy="46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570036" y="476673"/>
            <a:ext cx="6098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DESGLOSE DEL CONSUMO TOTAL DE ENERGÍA FINAL POR VECTOR ENERGÉTICO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662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1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3742184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b="1" dirty="0" smtClean="0">
                <a:solidFill>
                  <a:srgbClr val="00B0F0"/>
                </a:solidFill>
              </a:rPr>
              <a:t/>
            </a:r>
            <a:br>
              <a:rPr lang="es-MX" sz="2800" b="1" dirty="0" smtClean="0">
                <a:solidFill>
                  <a:srgbClr val="00B0F0"/>
                </a:solidFill>
              </a:rPr>
            </a:br>
            <a:r>
              <a:rPr lang="es-MX" sz="1600" b="1" dirty="0" smtClean="0">
                <a:solidFill>
                  <a:srgbClr val="00B050"/>
                </a:solidFill>
              </a:rPr>
              <a:t>«Darle vida al Hidrógeno verde es nuestro fin»</a:t>
            </a:r>
            <a:br>
              <a:rPr lang="es-MX" sz="1600" b="1" dirty="0" smtClean="0">
                <a:solidFill>
                  <a:srgbClr val="00B050"/>
                </a:solidFill>
              </a:rPr>
            </a:br>
            <a:r>
              <a:rPr lang="es-MX" sz="1600" b="1" dirty="0" smtClean="0">
                <a:solidFill>
                  <a:srgbClr val="00B050"/>
                </a:solidFill>
              </a:rPr>
              <a:t/>
            </a:r>
            <a:br>
              <a:rPr lang="es-MX" sz="1600" b="1" dirty="0" smtClean="0">
                <a:solidFill>
                  <a:srgbClr val="00B050"/>
                </a:solidFill>
              </a:rPr>
            </a:br>
            <a:r>
              <a:rPr lang="es-MX" sz="1600" b="1" dirty="0" smtClean="0">
                <a:solidFill>
                  <a:srgbClr val="002060"/>
                </a:solidFill>
              </a:rPr>
              <a:t>Andrés Camacho Morales</a:t>
            </a:r>
            <a:br>
              <a:rPr lang="es-MX" sz="1600" b="1" dirty="0" smtClean="0">
                <a:solidFill>
                  <a:srgbClr val="002060"/>
                </a:solidFill>
              </a:rPr>
            </a:br>
            <a:r>
              <a:rPr lang="es-MX" sz="1600" b="1" dirty="0" smtClean="0">
                <a:solidFill>
                  <a:srgbClr val="002060"/>
                </a:solidFill>
              </a:rPr>
              <a:t>Ministro de Minas y Energía</a:t>
            </a:r>
            <a:br>
              <a:rPr lang="es-MX" sz="1600" b="1" dirty="0" smtClean="0">
                <a:solidFill>
                  <a:srgbClr val="002060"/>
                </a:solidFill>
              </a:rPr>
            </a:br>
            <a:r>
              <a:rPr lang="es-MX" sz="1600" b="1" dirty="0" smtClean="0">
                <a:solidFill>
                  <a:srgbClr val="002060"/>
                </a:solidFill>
              </a:rPr>
              <a:t/>
            </a:r>
            <a:br>
              <a:rPr lang="es-MX" sz="1600" b="1" dirty="0" smtClean="0">
                <a:solidFill>
                  <a:srgbClr val="002060"/>
                </a:solidFill>
              </a:rPr>
            </a:br>
            <a:r>
              <a:rPr lang="es-MX" sz="1600" b="1" dirty="0" smtClean="0">
                <a:solidFill>
                  <a:srgbClr val="0070C0"/>
                </a:solidFill>
              </a:rPr>
              <a:t>E</a:t>
            </a:r>
            <a:r>
              <a:rPr lang="es-MX" sz="1600" b="1" cap="none" dirty="0" smtClean="0">
                <a:solidFill>
                  <a:srgbClr val="0070C0"/>
                </a:solidFill>
              </a:rPr>
              <a:t>n la apertura del 3er congreso internacional de hidrógeno Bogotá  D.C. Abril 9 de 2024</a:t>
            </a:r>
            <a:endParaRPr lang="es-CO" sz="1600" b="1" cap="none" dirty="0">
              <a:solidFill>
                <a:srgbClr val="0070C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211960" y="3140968"/>
            <a:ext cx="4608512" cy="1872208"/>
          </a:xfrm>
        </p:spPr>
        <p:txBody>
          <a:bodyPr>
            <a:noAutofit/>
          </a:bodyPr>
          <a:lstStyle/>
          <a:p>
            <a:r>
              <a:rPr lang="es-MX" sz="1600" b="1" dirty="0" smtClean="0">
                <a:solidFill>
                  <a:schemeClr val="bg1"/>
                </a:solidFill>
              </a:rPr>
              <a:t>«El Hidrógeno es ahora, tenemos la posibilidad de desarrollar este mercado ya y queremos hacerlo de forma coordinada con todos los agentes»</a:t>
            </a:r>
          </a:p>
          <a:p>
            <a:endParaRPr lang="es-MX" sz="1600" b="1" dirty="0" smtClean="0">
              <a:solidFill>
                <a:schemeClr val="bg1"/>
              </a:solidFill>
            </a:endParaRPr>
          </a:p>
          <a:p>
            <a:r>
              <a:rPr lang="es-MX" sz="1100" b="1" dirty="0" smtClean="0">
                <a:solidFill>
                  <a:srgbClr val="002060"/>
                </a:solidFill>
              </a:rPr>
              <a:t>Javier Campillo</a:t>
            </a:r>
          </a:p>
          <a:p>
            <a:r>
              <a:rPr lang="es-MX" sz="1100" b="1" dirty="0" smtClean="0">
                <a:solidFill>
                  <a:srgbClr val="002060"/>
                </a:solidFill>
              </a:rPr>
              <a:t>Viceministro de Energía</a:t>
            </a:r>
          </a:p>
          <a:p>
            <a:endParaRPr lang="es-MX" sz="1100" b="1" dirty="0" smtClean="0">
              <a:solidFill>
                <a:srgbClr val="002060"/>
              </a:solidFill>
            </a:endParaRPr>
          </a:p>
          <a:p>
            <a:r>
              <a:rPr lang="es-MX" sz="1100" b="1" cap="none" dirty="0" smtClean="0">
                <a:solidFill>
                  <a:srgbClr val="FF0000"/>
                </a:solidFill>
              </a:rPr>
              <a:t>En el cierre del 3er congreso internacional de hidrógeno Bogotá </a:t>
            </a:r>
            <a:r>
              <a:rPr lang="es-MX" sz="1100" b="1" cap="none" dirty="0" err="1" smtClean="0">
                <a:solidFill>
                  <a:srgbClr val="FF0000"/>
                </a:solidFill>
              </a:rPr>
              <a:t>D.C.Abril</a:t>
            </a:r>
            <a:r>
              <a:rPr lang="es-MX" sz="1100" b="1" cap="none" dirty="0" smtClean="0">
                <a:solidFill>
                  <a:srgbClr val="FF0000"/>
                </a:solidFill>
              </a:rPr>
              <a:t> 11 de 2024</a:t>
            </a:r>
            <a:endParaRPr lang="es-CO" sz="1100" b="1" cap="none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9552"/>
            <a:ext cx="48958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Familia Giraldo Toro\Pictures\cultureH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093296"/>
            <a:ext cx="1497886" cy="85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29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MARCO LEGAL H2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824315"/>
          </a:xfrm>
        </p:spPr>
        <p:txBody>
          <a:bodyPr>
            <a:normAutofit/>
          </a:bodyPr>
          <a:lstStyle/>
          <a:p>
            <a:r>
              <a:rPr lang="es-MX" sz="1400" u="sng" dirty="0" smtClean="0"/>
              <a:t>Proyecto de ley</a:t>
            </a:r>
            <a:r>
              <a:rPr lang="es-MX" sz="1400" dirty="0" smtClean="0"/>
              <a:t>: Aprobado en la cámara de representantes</a:t>
            </a:r>
          </a:p>
          <a:p>
            <a:r>
              <a:rPr lang="es-MX" sz="1400" dirty="0" smtClean="0"/>
              <a:t>Por </a:t>
            </a:r>
            <a:r>
              <a:rPr lang="es-MX" sz="1400" dirty="0"/>
              <a:t>medio del cual se promueve e incentiva el desarrollo del ecosistema del hidrógeno de cero y bajas emisiones en </a:t>
            </a:r>
            <a:r>
              <a:rPr lang="es-MX" sz="1400" dirty="0" smtClean="0"/>
              <a:t>Colombia </a:t>
            </a:r>
            <a:r>
              <a:rPr lang="es-MX" sz="1400" dirty="0"/>
              <a:t>con el fin de garantizar una correcta transición energética y se dictan otras disposiciones – </a:t>
            </a:r>
            <a:r>
              <a:rPr lang="es-MX" sz="1400" dirty="0" smtClean="0"/>
              <a:t>Economía </a:t>
            </a:r>
            <a:r>
              <a:rPr lang="es-MX" sz="1400" dirty="0"/>
              <a:t>del hidrógeno</a:t>
            </a:r>
            <a:r>
              <a:rPr lang="es-MX" sz="1400" dirty="0" smtClean="0"/>
              <a:t>.</a:t>
            </a:r>
          </a:p>
          <a:p>
            <a:r>
              <a:rPr lang="es-MX" dirty="0" smtClean="0">
                <a:solidFill>
                  <a:srgbClr val="C00000"/>
                </a:solidFill>
              </a:rPr>
              <a:t>_______________________________________________________________</a:t>
            </a:r>
          </a:p>
          <a:p>
            <a:endParaRPr lang="es-C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8" t="33117" r="9946" b="19877"/>
          <a:stretch/>
        </p:blipFill>
        <p:spPr bwMode="auto">
          <a:xfrm>
            <a:off x="652599" y="2564904"/>
            <a:ext cx="8054963" cy="353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12230"/>
            <a:ext cx="1063241" cy="60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" y="6121283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80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LEYES Y DISPOSICIONES RELACIONA</a:t>
            </a:r>
            <a:r>
              <a:rPr lang="es-MX" dirty="0" smtClean="0">
                <a:solidFill>
                  <a:srgbClr val="00B0F0"/>
                </a:solidFill>
              </a:rPr>
              <a:t>DAS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100628"/>
            <a:ext cx="8424936" cy="3579849"/>
          </a:xfrm>
        </p:spPr>
        <p:txBody>
          <a:bodyPr/>
          <a:lstStyle/>
          <a:p>
            <a:r>
              <a:rPr lang="es-MX" dirty="0" smtClean="0"/>
              <a:t>- </a:t>
            </a:r>
            <a:r>
              <a:rPr lang="es-MX" dirty="0" smtClean="0">
                <a:solidFill>
                  <a:srgbClr val="002060"/>
                </a:solidFill>
              </a:rPr>
              <a:t>LEY 1715 DE 2014 – Fuentes No Convencionales de Energías Renovables ( FNCER )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Ley 1964 de 2019- Promoción de uso de Vehículos Eléctricos.</a:t>
            </a:r>
          </a:p>
          <a:p>
            <a:pPr marL="0" indent="0"/>
            <a:r>
              <a:rPr lang="es-MX" dirty="0" smtClean="0">
                <a:solidFill>
                  <a:srgbClr val="002060"/>
                </a:solidFill>
              </a:rPr>
              <a:t>- Decreto 1318 de 2022 y resolución 40302 del </a:t>
            </a:r>
            <a:r>
              <a:rPr lang="es-MX" dirty="0" err="1" smtClean="0">
                <a:solidFill>
                  <a:srgbClr val="002060"/>
                </a:solidFill>
              </a:rPr>
              <a:t>Minminas</a:t>
            </a:r>
            <a:r>
              <a:rPr lang="es-MX" dirty="0" smtClean="0">
                <a:solidFill>
                  <a:srgbClr val="002060"/>
                </a:solidFill>
              </a:rPr>
              <a:t> sobre Geotermia.</a:t>
            </a:r>
          </a:p>
          <a:p>
            <a:pPr marL="0" indent="0"/>
            <a:r>
              <a:rPr lang="es-MX" dirty="0" smtClean="0">
                <a:solidFill>
                  <a:srgbClr val="002060"/>
                </a:solidFill>
              </a:rPr>
              <a:t>- Ley 2294 de 2023 Plan Nacional de Desarrollo 2022-2026</a:t>
            </a:r>
          </a:p>
          <a:p>
            <a:endParaRPr lang="es-MX" dirty="0"/>
          </a:p>
          <a:p>
            <a:r>
              <a:rPr lang="es-MX" dirty="0" smtClean="0"/>
              <a:t>- </a:t>
            </a:r>
            <a:r>
              <a:rPr lang="es-MX" dirty="0" smtClean="0">
                <a:solidFill>
                  <a:srgbClr val="002060"/>
                </a:solidFill>
              </a:rPr>
              <a:t>Hoja de Ruta del Hidrógeno en Colombia-Ministerio de Minas y Energía- 2021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   Con el apoyo del BID, se trazan objetivos a 2030 en H2V y H2A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7" t="20785" r="29378" b="18440"/>
          <a:stretch/>
        </p:blipFill>
        <p:spPr bwMode="auto">
          <a:xfrm>
            <a:off x="3779912" y="3605427"/>
            <a:ext cx="2084039" cy="300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874" y="6237313"/>
            <a:ext cx="1127732" cy="64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94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5638151" cy="2664295"/>
          </a:xfrm>
        </p:spPr>
        <p:txBody>
          <a:bodyPr/>
          <a:lstStyle/>
          <a:p>
            <a:r>
              <a:rPr lang="es-MX" b="1" dirty="0" smtClean="0">
                <a:solidFill>
                  <a:srgbClr val="00B0F0"/>
                </a:solidFill>
              </a:rPr>
              <a:t>LA POLICROMIA </a:t>
            </a:r>
            <a:br>
              <a:rPr lang="es-MX" b="1" dirty="0" smtClean="0">
                <a:solidFill>
                  <a:srgbClr val="00B0F0"/>
                </a:solidFill>
              </a:rPr>
            </a:br>
            <a:r>
              <a:rPr lang="es-MX" b="1" dirty="0" smtClean="0">
                <a:solidFill>
                  <a:srgbClr val="00B0F0"/>
                </a:solidFill>
              </a:rPr>
              <a:t>DEL HIDROGENO</a:t>
            </a:r>
            <a:br>
              <a:rPr lang="es-MX" b="1" dirty="0" smtClean="0">
                <a:solidFill>
                  <a:srgbClr val="00B0F0"/>
                </a:solidFill>
              </a:rPr>
            </a:br>
            <a:r>
              <a:rPr lang="es-MX" b="1" dirty="0" smtClean="0">
                <a:solidFill>
                  <a:srgbClr val="00B0F0"/>
                </a:solidFill>
              </a:rPr>
              <a:t>PROPUESTA</a:t>
            </a:r>
            <a:br>
              <a:rPr lang="es-MX" b="1" dirty="0" smtClean="0">
                <a:solidFill>
                  <a:srgbClr val="00B0F0"/>
                </a:solidFill>
              </a:rPr>
            </a:br>
            <a:r>
              <a:rPr lang="es-MX" b="1" dirty="0" smtClean="0">
                <a:solidFill>
                  <a:srgbClr val="00B0F0"/>
                </a:solidFill>
              </a:rPr>
              <a:t> PARA COLOMBIA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7170" name="Picture 2" descr="C:\Users\Familia Giraldo Toro\Pictures\teih2fla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0" t="5026" r="-1993" b="-5026"/>
          <a:stretch/>
        </p:blipFill>
        <p:spPr bwMode="auto">
          <a:xfrm>
            <a:off x="5105198" y="2492896"/>
            <a:ext cx="3833548" cy="427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008117"/>
            <a:ext cx="15001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7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332657"/>
            <a:ext cx="5732974" cy="2376263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LAS CURVAS </a:t>
            </a:r>
            <a:br>
              <a:rPr lang="es-MX" b="1" dirty="0" smtClean="0">
                <a:solidFill>
                  <a:srgbClr val="00B0F0"/>
                </a:solidFill>
              </a:rPr>
            </a:br>
            <a:r>
              <a:rPr lang="es-MX" b="1" dirty="0" smtClean="0">
                <a:solidFill>
                  <a:srgbClr val="00B0F0"/>
                </a:solidFill>
              </a:rPr>
              <a:t>DE LAS PROPUESTAS Y LOS PROYECTOS </a:t>
            </a:r>
            <a:br>
              <a:rPr lang="es-MX" b="1" dirty="0" smtClean="0">
                <a:solidFill>
                  <a:srgbClr val="00B0F0"/>
                </a:solidFill>
              </a:rPr>
            </a:br>
            <a:r>
              <a:rPr lang="es-MX" b="1" dirty="0" smtClean="0">
                <a:solidFill>
                  <a:srgbClr val="00B0F0"/>
                </a:solidFill>
              </a:rPr>
              <a:t>DE H2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44496"/>
            <a:ext cx="3946525" cy="369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6211">
            <a:off x="6678839" y="4505837"/>
            <a:ext cx="1435159" cy="51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3946">
            <a:off x="5197284" y="4591725"/>
            <a:ext cx="1501625" cy="59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587" y="5697218"/>
            <a:ext cx="815975" cy="53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Familia Giraldo Toro\Pictures\cultureH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9" y="5805264"/>
            <a:ext cx="2255837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96" y="3717032"/>
            <a:ext cx="1519247" cy="129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40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901134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LO QUE SE PENSABA EN H2…</a:t>
            </a:r>
            <a:r>
              <a:rPr lang="es-MX" b="1" dirty="0" smtClean="0">
                <a:solidFill>
                  <a:srgbClr val="7030A0"/>
                </a:solidFill>
              </a:rPr>
              <a:t/>
            </a:r>
            <a:br>
              <a:rPr lang="es-MX" b="1" dirty="0" smtClean="0">
                <a:solidFill>
                  <a:srgbClr val="7030A0"/>
                </a:solidFill>
              </a:rPr>
            </a:br>
            <a:endParaRPr lang="es-CO" sz="20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273" y="1260991"/>
            <a:ext cx="32861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89" y="4379478"/>
            <a:ext cx="876871" cy="58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30934" y="2989444"/>
            <a:ext cx="2970982" cy="45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77" y="4011234"/>
            <a:ext cx="613033" cy="85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4" y="2890562"/>
            <a:ext cx="3413332" cy="38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4" y="3384905"/>
            <a:ext cx="4323577" cy="39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4" y="3785810"/>
            <a:ext cx="4329927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97" y="3084099"/>
            <a:ext cx="1437526" cy="244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9" t="25461" r="34081" b="37269"/>
          <a:stretch/>
        </p:blipFill>
        <p:spPr bwMode="auto">
          <a:xfrm>
            <a:off x="6821265" y="2044927"/>
            <a:ext cx="1901879" cy="267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/>
          <a:stretch/>
        </p:blipFill>
        <p:spPr bwMode="auto">
          <a:xfrm>
            <a:off x="1356860" y="1450193"/>
            <a:ext cx="313337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:\Users\Familia Giraldo Toro\Pictures\cultureH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23" y="6024466"/>
            <a:ext cx="1795939" cy="102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50" y="1991638"/>
            <a:ext cx="2436351" cy="218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49" y="4505633"/>
            <a:ext cx="782762" cy="45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766" y="4501254"/>
            <a:ext cx="765191" cy="44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405" y="4463176"/>
            <a:ext cx="818352" cy="47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17832" r="85724" b="29592"/>
          <a:stretch/>
        </p:blipFill>
        <p:spPr bwMode="auto">
          <a:xfrm>
            <a:off x="559903" y="1470768"/>
            <a:ext cx="850206" cy="141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2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000" b="1" dirty="0" smtClean="0">
                <a:solidFill>
                  <a:srgbClr val="C00000"/>
                </a:solidFill>
              </a:rPr>
              <a:t> </a:t>
            </a:r>
            <a:r>
              <a:rPr lang="es-MX" b="1" dirty="0" smtClean="0">
                <a:solidFill>
                  <a:srgbClr val="C00000"/>
                </a:solidFill>
              </a:rPr>
              <a:t>SKIMMING DEL </a:t>
            </a:r>
            <a:r>
              <a:rPr lang="es-MX" b="1" dirty="0" smtClean="0">
                <a:solidFill>
                  <a:srgbClr val="00B0F0"/>
                </a:solidFill>
              </a:rPr>
              <a:t>H2</a:t>
            </a:r>
            <a:endParaRPr lang="es-CO" b="1" dirty="0">
              <a:solidFill>
                <a:srgbClr val="00B050"/>
              </a:solidFill>
            </a:endParaRPr>
          </a:p>
        </p:txBody>
      </p:sp>
      <p:pic>
        <p:nvPicPr>
          <p:cNvPr id="2060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00" y="2382941"/>
            <a:ext cx="2365108" cy="50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58" y="4556125"/>
            <a:ext cx="6461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1" y="636912"/>
            <a:ext cx="4356124" cy="435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6" t="26530" r="34402" b="36735"/>
          <a:stretch/>
        </p:blipFill>
        <p:spPr bwMode="auto">
          <a:xfrm>
            <a:off x="179512" y="1412776"/>
            <a:ext cx="103172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29" y="4556125"/>
            <a:ext cx="723260" cy="46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60" y="2636912"/>
            <a:ext cx="2458966" cy="30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00" y="2814974"/>
            <a:ext cx="5095119" cy="49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83" y="1412776"/>
            <a:ext cx="2593878" cy="232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949280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COMPETITIVIDAD DEL H2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Escalera de </a:t>
            </a:r>
            <a:r>
              <a:rPr lang="es-MX" dirty="0" err="1" smtClean="0"/>
              <a:t>Liebreich</a:t>
            </a:r>
            <a:endParaRPr lang="es-C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 bwMode="auto">
          <a:xfrm>
            <a:off x="671512" y="1628800"/>
            <a:ext cx="7800975" cy="388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908029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3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3" y="476672"/>
            <a:ext cx="5688631" cy="1512168"/>
          </a:xfrm>
        </p:spPr>
        <p:txBody>
          <a:bodyPr/>
          <a:lstStyle/>
          <a:p>
            <a:r>
              <a:rPr lang="es-MX" sz="1600" dirty="0" smtClean="0"/>
              <a:t>Ingeniero Mecánico</a:t>
            </a:r>
            <a:br>
              <a:rPr lang="es-MX" sz="1600" dirty="0" smtClean="0"/>
            </a:br>
            <a:r>
              <a:rPr lang="es-MX" sz="1600" dirty="0" smtClean="0"/>
              <a:t>Diplomado en gas natural</a:t>
            </a:r>
            <a:br>
              <a:rPr lang="es-MX" sz="1600" dirty="0" smtClean="0"/>
            </a:br>
            <a:r>
              <a:rPr lang="es-MX" sz="1600" dirty="0" smtClean="0"/>
              <a:t>CONSULTOR </a:t>
            </a:r>
            <a:r>
              <a:rPr lang="es-MX" sz="1600" dirty="0"/>
              <a:t>EN TRANSICIÓN ENERGÉTICA INTEGRAL (TEI) CONSULTOR EN GAS NATURAL LICUADO Y COMPRIMIDO </a:t>
            </a:r>
            <a:r>
              <a:rPr lang="es-MX" sz="1600" dirty="0" smtClean="0"/>
              <a:t/>
            </a:r>
            <a:br>
              <a:rPr lang="es-MX" sz="1600" dirty="0" smtClean="0"/>
            </a:br>
            <a:r>
              <a:rPr lang="es-MX" sz="1600" dirty="0" smtClean="0"/>
              <a:t>GNL-GNC-GLP </a:t>
            </a:r>
            <a:r>
              <a:rPr lang="es-MX" sz="1600" dirty="0"/>
              <a:t>AUTOMOTOR-AUTOS HIBRIDOS Y ELECTRICOS, HIDROGENO E HIDROGENO VEHICULAR</a:t>
            </a:r>
            <a:endParaRPr lang="es-CO" sz="1600" dirty="0"/>
          </a:p>
        </p:txBody>
      </p:sp>
      <p:pic>
        <p:nvPicPr>
          <p:cNvPr id="1026" name="Picture 2" descr="C:\Users\Familia Giraldo Toro\Desktop\foto 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40" y="1988840"/>
            <a:ext cx="1899517" cy="188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amilia Giraldo Toro\Pictures\cultureH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899225"/>
            <a:ext cx="1232718" cy="70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t="53085" r="53134" b="21272"/>
          <a:stretch/>
        </p:blipFill>
        <p:spPr bwMode="auto">
          <a:xfrm>
            <a:off x="4482278" y="4149080"/>
            <a:ext cx="4317439" cy="236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473825"/>
            <a:ext cx="2672879" cy="25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2" b="25111"/>
          <a:stretch/>
        </p:blipFill>
        <p:spPr bwMode="auto">
          <a:xfrm>
            <a:off x="893105" y="2222837"/>
            <a:ext cx="1209596" cy="58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t="34696" r="65948" b="58215"/>
          <a:stretch/>
        </p:blipFill>
        <p:spPr bwMode="auto">
          <a:xfrm>
            <a:off x="2184845" y="2405169"/>
            <a:ext cx="2199188" cy="47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05" y="2928924"/>
            <a:ext cx="2109788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t="23598" r="33805" b="20729"/>
          <a:stretch/>
        </p:blipFill>
        <p:spPr bwMode="auto">
          <a:xfrm>
            <a:off x="1156725" y="3756315"/>
            <a:ext cx="1787894" cy="174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7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599" y="620689"/>
            <a:ext cx="4176465" cy="1152127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EL FRENESI MUNDIAL DEL HIDROGENO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3928" y="3284984"/>
            <a:ext cx="5112568" cy="2880320"/>
          </a:xfrm>
        </p:spPr>
        <p:txBody>
          <a:bodyPr>
            <a:normAutofit/>
          </a:bodyPr>
          <a:lstStyle/>
          <a:p>
            <a:r>
              <a:rPr lang="es-MX" b="1" dirty="0" smtClean="0">
                <a:solidFill>
                  <a:srgbClr val="002060"/>
                </a:solidFill>
              </a:rPr>
              <a:t>DESDE EL PUNTO DE VISTA DE LA INGENIERÍA, CON EL h2 se pueden hacer muchas </a:t>
            </a:r>
            <a:r>
              <a:rPr lang="es-MX" b="1" dirty="0" err="1" smtClean="0">
                <a:solidFill>
                  <a:srgbClr val="002060"/>
                </a:solidFill>
              </a:rPr>
              <a:t>cosas,pero</a:t>
            </a:r>
            <a:r>
              <a:rPr lang="es-MX" b="1" dirty="0" smtClean="0">
                <a:solidFill>
                  <a:srgbClr val="002060"/>
                </a:solidFill>
              </a:rPr>
              <a:t> cuando vemos el tema </a:t>
            </a:r>
            <a:r>
              <a:rPr lang="es-MX" b="1" dirty="0" err="1" smtClean="0">
                <a:solidFill>
                  <a:srgbClr val="002060"/>
                </a:solidFill>
              </a:rPr>
              <a:t>economico,el</a:t>
            </a:r>
            <a:r>
              <a:rPr lang="es-MX" b="1" dirty="0" smtClean="0">
                <a:solidFill>
                  <a:srgbClr val="002060"/>
                </a:solidFill>
              </a:rPr>
              <a:t> tema de la eficiencia energética  y el tema de la seguridad es cuando nos aterrizamos a las realidades del hidrógeno.</a:t>
            </a:r>
            <a:endParaRPr lang="es-CO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909469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19337"/>
            <a:ext cx="1786732" cy="178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51" r="58600" b="35320"/>
          <a:stretch/>
        </p:blipFill>
        <p:spPr bwMode="auto">
          <a:xfrm>
            <a:off x="2004789" y="2319337"/>
            <a:ext cx="440433" cy="43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4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EL H2 Y LOS GASES COMBUSTIBLES</a:t>
            </a:r>
            <a:endParaRPr lang="es-CO" b="1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MX" dirty="0" smtClean="0">
                <a:solidFill>
                  <a:srgbClr val="002060"/>
                </a:solidFill>
              </a:rPr>
              <a:t>Tienen una baja densidad por unidad de </a:t>
            </a:r>
            <a:r>
              <a:rPr lang="es-MX" dirty="0" err="1" smtClean="0">
                <a:solidFill>
                  <a:srgbClr val="002060"/>
                </a:solidFill>
              </a:rPr>
              <a:t>volúmen</a:t>
            </a:r>
            <a:endParaRPr lang="es-MX" dirty="0" smtClean="0">
              <a:solidFill>
                <a:srgbClr val="002060"/>
              </a:solidFill>
            </a:endParaRPr>
          </a:p>
          <a:p>
            <a:pPr algn="ctr"/>
            <a:r>
              <a:rPr lang="es-MX" dirty="0" smtClean="0">
                <a:solidFill>
                  <a:srgbClr val="002060"/>
                </a:solidFill>
              </a:rPr>
              <a:t>Por eso se deben licuar o comprimir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683422" cy="284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05" y="2392673"/>
            <a:ext cx="833381" cy="57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65019"/>
            <a:ext cx="472874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492896"/>
            <a:ext cx="8778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34063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3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7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solidFill>
                  <a:srgbClr val="00B050"/>
                </a:solidFill>
              </a:rPr>
              <a:t>Proyectos de H2 que se vuelven Realidad</a:t>
            </a:r>
            <a:endParaRPr lang="es-CO" b="1" dirty="0">
              <a:solidFill>
                <a:srgbClr val="C0000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95536" y="1100628"/>
            <a:ext cx="7948364" cy="3579849"/>
          </a:xfrm>
        </p:spPr>
        <p:txBody>
          <a:bodyPr>
            <a:normAutofit/>
          </a:bodyPr>
          <a:lstStyle/>
          <a:p>
            <a:endParaRPr lang="es-MX" b="1" dirty="0" smtClean="0">
              <a:solidFill>
                <a:srgbClr val="00B0F0"/>
              </a:solidFill>
            </a:endParaRPr>
          </a:p>
          <a:p>
            <a:r>
              <a:rPr lang="es-MX" b="1" dirty="0" smtClean="0">
                <a:solidFill>
                  <a:srgbClr val="00B0F0"/>
                </a:solidFill>
              </a:rPr>
              <a:t>     5 de cada 10  </a:t>
            </a:r>
          </a:p>
          <a:p>
            <a:endParaRPr lang="es-MX" b="1" dirty="0">
              <a:solidFill>
                <a:srgbClr val="00B0F0"/>
              </a:solidFill>
            </a:endParaRPr>
          </a:p>
          <a:p>
            <a:endParaRPr lang="es-MX" b="1" dirty="0" smtClean="0">
              <a:solidFill>
                <a:srgbClr val="00B0F0"/>
              </a:solidFill>
            </a:endParaRPr>
          </a:p>
          <a:p>
            <a:r>
              <a:rPr lang="es-MX" b="1" dirty="0" smtClean="0">
                <a:solidFill>
                  <a:srgbClr val="00B0F0"/>
                </a:solidFill>
              </a:rPr>
              <a:t>    </a:t>
            </a:r>
          </a:p>
          <a:p>
            <a:r>
              <a:rPr lang="es-MX" dirty="0">
                <a:solidFill>
                  <a:srgbClr val="00B0F0"/>
                </a:solidFill>
              </a:rPr>
              <a:t> </a:t>
            </a:r>
            <a:r>
              <a:rPr lang="es-MX" dirty="0" smtClean="0">
                <a:solidFill>
                  <a:srgbClr val="00B0F0"/>
                </a:solidFill>
              </a:rPr>
              <a:t>    </a:t>
            </a:r>
            <a:r>
              <a:rPr lang="es-MX" b="1" dirty="0" smtClean="0">
                <a:solidFill>
                  <a:srgbClr val="00B0F0"/>
                </a:solidFill>
              </a:rPr>
              <a:t>3 de cada 10</a:t>
            </a:r>
          </a:p>
          <a:p>
            <a:endParaRPr lang="es-MX" b="1" dirty="0" smtClean="0">
              <a:solidFill>
                <a:srgbClr val="00B0F0"/>
              </a:solidFill>
            </a:endParaRPr>
          </a:p>
          <a:p>
            <a:endParaRPr lang="es-MX" b="1" dirty="0" smtClean="0">
              <a:solidFill>
                <a:srgbClr val="00B0F0"/>
              </a:solidFill>
            </a:endParaRPr>
          </a:p>
          <a:p>
            <a:endParaRPr lang="es-MX" b="1" dirty="0" smtClean="0">
              <a:solidFill>
                <a:srgbClr val="00B0F0"/>
              </a:solidFill>
            </a:endParaRPr>
          </a:p>
          <a:p>
            <a:r>
              <a:rPr lang="es-MX" b="1" dirty="0" smtClean="0">
                <a:solidFill>
                  <a:srgbClr val="00B0F0"/>
                </a:solidFill>
              </a:rPr>
              <a:t>       3 de cada 20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/>
        </p:blipFill>
        <p:spPr bwMode="auto">
          <a:xfrm>
            <a:off x="2317027" y="1332496"/>
            <a:ext cx="778023" cy="4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243"/>
          <a:stretch/>
        </p:blipFill>
        <p:spPr bwMode="auto">
          <a:xfrm>
            <a:off x="2333683" y="2591832"/>
            <a:ext cx="761367" cy="45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02" y="4055740"/>
            <a:ext cx="778024" cy="45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916" y="853136"/>
            <a:ext cx="3198599" cy="85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90" y="1822514"/>
            <a:ext cx="1662559" cy="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996" y="2818355"/>
            <a:ext cx="161528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1096993"/>
            <a:ext cx="2376265" cy="121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 descr="C:\Users\Familia Giraldo Toro\Pictures\VEHICULOS A HIDROGENO EN CALIFORNIA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6" t="50000" b="7832"/>
          <a:stretch/>
        </p:blipFill>
        <p:spPr bwMode="auto">
          <a:xfrm>
            <a:off x="3491879" y="2310474"/>
            <a:ext cx="2448273" cy="138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3694489"/>
            <a:ext cx="2376265" cy="124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996" y="4338117"/>
            <a:ext cx="181689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69" y="1437033"/>
            <a:ext cx="14295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94" y="6021288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0" y="6082949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2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DEL VIEJO DILEMA A </a:t>
            </a:r>
            <a:br>
              <a:rPr lang="es-MX" b="1" dirty="0" smtClean="0">
                <a:solidFill>
                  <a:srgbClr val="00B0F0"/>
                </a:solidFill>
              </a:rPr>
            </a:br>
            <a:r>
              <a:rPr lang="es-MX" b="1" dirty="0" smtClean="0">
                <a:solidFill>
                  <a:srgbClr val="00B0F0"/>
                </a:solidFill>
              </a:rPr>
              <a:t>LAS NUEVA SINERGIAS</a:t>
            </a:r>
            <a:endParaRPr lang="es-CO" b="1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00628"/>
            <a:ext cx="7876356" cy="3579849"/>
          </a:xfrm>
        </p:spPr>
        <p:txBody>
          <a:bodyPr/>
          <a:lstStyle/>
          <a:p>
            <a:r>
              <a:rPr lang="es-MX" dirty="0" smtClean="0">
                <a:solidFill>
                  <a:srgbClr val="C00000"/>
                </a:solidFill>
              </a:rPr>
              <a:t>                                                                               EL VIEJO DILEMA</a:t>
            </a:r>
          </a:p>
          <a:p>
            <a:endParaRPr lang="es-MX" dirty="0">
              <a:solidFill>
                <a:srgbClr val="C00000"/>
              </a:solidFill>
            </a:endParaRPr>
          </a:p>
          <a:p>
            <a:endParaRPr lang="es-MX" dirty="0" smtClean="0">
              <a:solidFill>
                <a:srgbClr val="C00000"/>
              </a:solidFill>
            </a:endParaRPr>
          </a:p>
          <a:p>
            <a:endParaRPr lang="es-MX" dirty="0">
              <a:solidFill>
                <a:srgbClr val="C00000"/>
              </a:solidFill>
            </a:endParaRPr>
          </a:p>
          <a:p>
            <a:r>
              <a:rPr lang="es-MX" dirty="0" smtClean="0">
                <a:solidFill>
                  <a:srgbClr val="00B050"/>
                </a:solidFill>
              </a:rPr>
              <a:t>LAS NUEVAS SINERGIAS </a:t>
            </a:r>
            <a:endParaRPr lang="es-CO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68" y="1498321"/>
            <a:ext cx="360250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10" y="2275737"/>
            <a:ext cx="12525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933" y="2542437"/>
            <a:ext cx="1469579" cy="59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46558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8" y="4355464"/>
            <a:ext cx="2979093" cy="70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1288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9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rgbClr val="00B050"/>
                </a:solidFill>
              </a:rPr>
              <a:t>EL H2 AVANZA EN EL MUNDO </a:t>
            </a:r>
            <a:r>
              <a:rPr lang="es-MX" b="1" dirty="0" smtClean="0">
                <a:solidFill>
                  <a:srgbClr val="002060"/>
                </a:solidFill>
              </a:rPr>
              <a:t/>
            </a:r>
            <a:br>
              <a:rPr lang="es-MX" b="1" dirty="0" smtClean="0">
                <a:solidFill>
                  <a:srgbClr val="002060"/>
                </a:solidFill>
              </a:rPr>
            </a:br>
            <a:endParaRPr lang="es-CO" b="1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980728"/>
            <a:ext cx="7732340" cy="5877272"/>
          </a:xfrm>
        </p:spPr>
        <p:txBody>
          <a:bodyPr>
            <a:normAutofit/>
          </a:bodyPr>
          <a:lstStyle/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5 % De los proyectos avanzan</a:t>
            </a:r>
          </a:p>
          <a:p>
            <a:endParaRPr lang="es-MX" dirty="0"/>
          </a:p>
          <a:p>
            <a:endParaRPr lang="es-MX" dirty="0" smtClean="0">
              <a:solidFill>
                <a:srgbClr val="002060"/>
              </a:solidFill>
            </a:endParaRPr>
          </a:p>
          <a:p>
            <a:endParaRPr lang="es-MX" dirty="0">
              <a:solidFill>
                <a:srgbClr val="002060"/>
              </a:solidFill>
            </a:endParaRP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Países emergentes avanzan rápidamente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 smtClean="0">
              <a:solidFill>
                <a:srgbClr val="002060"/>
              </a:solidFill>
            </a:endParaRPr>
          </a:p>
          <a:p>
            <a:endParaRPr lang="es-MX" dirty="0">
              <a:solidFill>
                <a:srgbClr val="002060"/>
              </a:solidFill>
            </a:endParaRPr>
          </a:p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Con 28 propuestas , 7 de las cuales se han convertido en proyectos (incluidos los pilotos de Ecopetrol y </a:t>
            </a:r>
            <a:r>
              <a:rPr lang="es-MX" dirty="0" err="1" smtClean="0">
                <a:solidFill>
                  <a:srgbClr val="002060"/>
                </a:solidFill>
              </a:rPr>
              <a:t>Promigas</a:t>
            </a:r>
            <a:r>
              <a:rPr lang="es-MX" dirty="0" smtClean="0">
                <a:solidFill>
                  <a:srgbClr val="002060"/>
                </a:solidFill>
              </a:rPr>
              <a:t> )</a:t>
            </a:r>
          </a:p>
          <a:p>
            <a:endParaRPr lang="es-C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72" y="1223548"/>
            <a:ext cx="1075391" cy="71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4" y="2195911"/>
            <a:ext cx="774860" cy="48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07" y="2185173"/>
            <a:ext cx="792088" cy="49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93" y="2195911"/>
            <a:ext cx="853748" cy="49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8" y="2200271"/>
            <a:ext cx="850541" cy="49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26" y="2185173"/>
            <a:ext cx="792088" cy="51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91" y="2186466"/>
            <a:ext cx="792088" cy="5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151" y="2200271"/>
            <a:ext cx="817962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5593932"/>
            <a:ext cx="1764196" cy="109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8" y="3443199"/>
            <a:ext cx="864113" cy="56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8999"/>
            <a:ext cx="993081" cy="62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03" y="3443199"/>
            <a:ext cx="844369" cy="58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19" y="3443199"/>
            <a:ext cx="1004834" cy="56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6" b="16984"/>
          <a:stretch/>
        </p:blipFill>
        <p:spPr bwMode="auto">
          <a:xfrm>
            <a:off x="4572000" y="3443199"/>
            <a:ext cx="1071563" cy="56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56" y="3428999"/>
            <a:ext cx="942876" cy="57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43199"/>
            <a:ext cx="996702" cy="56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5"/>
          <a:stretch/>
        </p:blipFill>
        <p:spPr bwMode="auto">
          <a:xfrm>
            <a:off x="6246186" y="2185172"/>
            <a:ext cx="792088" cy="51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98" y="2200270"/>
            <a:ext cx="811470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" y="5944009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6302"/>
            <a:ext cx="8424936" cy="29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11552"/>
            <a:ext cx="7344816" cy="29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437859"/>
            <a:ext cx="920502" cy="57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007974"/>
            <a:ext cx="720080" cy="29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90" y="2200271"/>
            <a:ext cx="711042" cy="47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08" y="2693932"/>
            <a:ext cx="902330" cy="31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9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50"/>
                </a:solidFill>
              </a:rPr>
              <a:t>COLOMBIA AVANZA EN H2</a:t>
            </a:r>
            <a:endParaRPr lang="es-CO" b="1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MX" dirty="0" smtClean="0">
                <a:solidFill>
                  <a:srgbClr val="002060"/>
                </a:solidFill>
              </a:rPr>
              <a:t>- ECOPETROL- Primera </a:t>
            </a:r>
            <a:r>
              <a:rPr lang="es-MX" dirty="0" err="1" smtClean="0">
                <a:solidFill>
                  <a:srgbClr val="002060"/>
                </a:solidFill>
              </a:rPr>
              <a:t>mólecula</a:t>
            </a:r>
            <a:r>
              <a:rPr lang="es-MX" dirty="0" smtClean="0">
                <a:solidFill>
                  <a:srgbClr val="002060"/>
                </a:solidFill>
              </a:rPr>
              <a:t> de H2 verde- </a:t>
            </a:r>
            <a:r>
              <a:rPr lang="es-MX" dirty="0" err="1" smtClean="0">
                <a:solidFill>
                  <a:srgbClr val="002060"/>
                </a:solidFill>
              </a:rPr>
              <a:t>Reficar</a:t>
            </a:r>
            <a:r>
              <a:rPr lang="es-MX" dirty="0" smtClean="0">
                <a:solidFill>
                  <a:srgbClr val="002060"/>
                </a:solidFill>
              </a:rPr>
              <a:t> Cartagena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PROMIGAS – </a:t>
            </a:r>
            <a:r>
              <a:rPr lang="es-MX" dirty="0" err="1" smtClean="0">
                <a:solidFill>
                  <a:srgbClr val="002060"/>
                </a:solidFill>
              </a:rPr>
              <a:t>Blending</a:t>
            </a:r>
            <a:r>
              <a:rPr lang="es-MX" dirty="0" smtClean="0">
                <a:solidFill>
                  <a:srgbClr val="002060"/>
                </a:solidFill>
              </a:rPr>
              <a:t> de H2 en la red de gas natural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EPM – Primer Kg de Hidrógeno a partir de una PTAR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ECOPETROL-FANALCA-GREEN MOVIL TRANSMILENIO-Primer Bus a H2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OPEX-HEVOLUTION – Primer proyecto </a:t>
            </a:r>
            <a:r>
              <a:rPr lang="es-MX" dirty="0" err="1" smtClean="0">
                <a:solidFill>
                  <a:srgbClr val="002060"/>
                </a:solidFill>
              </a:rPr>
              <a:t>PtX</a:t>
            </a:r>
            <a:r>
              <a:rPr lang="es-MX" dirty="0" smtClean="0">
                <a:solidFill>
                  <a:srgbClr val="002060"/>
                </a:solidFill>
              </a:rPr>
              <a:t> – H2 y Amoniaco verde, primer Hyundai Nexo en Colombia, primeros montacargas con Fuel </a:t>
            </a:r>
            <a:r>
              <a:rPr lang="es-MX" dirty="0" err="1" smtClean="0">
                <a:solidFill>
                  <a:srgbClr val="002060"/>
                </a:solidFill>
              </a:rPr>
              <a:t>Cells</a:t>
            </a:r>
            <a:r>
              <a:rPr lang="es-MX" dirty="0" smtClean="0">
                <a:solidFill>
                  <a:srgbClr val="002060"/>
                </a:solidFill>
              </a:rPr>
              <a:t>.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ECOPETROL- Pruebas del primer TOYOTA MIRAI en Cartagena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ECOPETROL-Barrancabermeja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YARA – Ampliación de la planta de Fertilizantes de Cartagena ( 30% aumento de producción y 60% de reducción de la huella de carbono con H2 y Amoníaco desde el gas natural )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EIA, Medellín- Primer Equipo para procesar Hidrógeno, fabricado en Colombia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INDUSTRIAS HACEB- Desarrollo de la primera estufa que funciona con H2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- </a:t>
            </a:r>
            <a:r>
              <a:rPr lang="es-MX" dirty="0" err="1" smtClean="0">
                <a:solidFill>
                  <a:srgbClr val="002060"/>
                </a:solidFill>
              </a:rPr>
              <a:t>Etc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517" y="6021288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3" b="26190"/>
          <a:stretch/>
        </p:blipFill>
        <p:spPr bwMode="auto">
          <a:xfrm>
            <a:off x="107504" y="5157192"/>
            <a:ext cx="1943100" cy="78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22916" r="-1120" b="22916"/>
          <a:stretch/>
        </p:blipFill>
        <p:spPr bwMode="auto">
          <a:xfrm>
            <a:off x="2140250" y="5157192"/>
            <a:ext cx="1943100" cy="78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b="27977"/>
          <a:stretch/>
        </p:blipFill>
        <p:spPr bwMode="auto">
          <a:xfrm>
            <a:off x="4139952" y="5157191"/>
            <a:ext cx="1943100" cy="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0" b="27019"/>
          <a:stretch/>
        </p:blipFill>
        <p:spPr bwMode="auto">
          <a:xfrm>
            <a:off x="6156176" y="5157192"/>
            <a:ext cx="1857375" cy="76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157191"/>
            <a:ext cx="740916" cy="74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6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58984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00B050"/>
                </a:solidFill>
              </a:rPr>
              <a:t>OPEX- Ecopetrol- </a:t>
            </a:r>
            <a:r>
              <a:rPr lang="es-MX" b="1" dirty="0" err="1" smtClean="0">
                <a:solidFill>
                  <a:srgbClr val="00B050"/>
                </a:solidFill>
              </a:rPr>
              <a:t>promigas</a:t>
            </a:r>
            <a:r>
              <a:rPr lang="es-MX" b="1" dirty="0" smtClean="0">
                <a:solidFill>
                  <a:srgbClr val="00B050"/>
                </a:solidFill>
              </a:rPr>
              <a:t>- </a:t>
            </a:r>
            <a:r>
              <a:rPr lang="es-MX" b="1" dirty="0" err="1" smtClean="0">
                <a:solidFill>
                  <a:srgbClr val="00B050"/>
                </a:solidFill>
              </a:rPr>
              <a:t>green</a:t>
            </a:r>
            <a:r>
              <a:rPr lang="es-MX" b="1" dirty="0" smtClean="0">
                <a:solidFill>
                  <a:srgbClr val="00B050"/>
                </a:solidFill>
              </a:rPr>
              <a:t> </a:t>
            </a:r>
            <a:r>
              <a:rPr lang="es-MX" b="1" dirty="0" err="1" smtClean="0">
                <a:solidFill>
                  <a:srgbClr val="00B050"/>
                </a:solidFill>
              </a:rPr>
              <a:t>movil</a:t>
            </a:r>
            <a:r>
              <a:rPr lang="es-MX" b="1" dirty="0" smtClean="0">
                <a:solidFill>
                  <a:srgbClr val="00B050"/>
                </a:solidFill>
              </a:rPr>
              <a:t/>
            </a:r>
            <a:br>
              <a:rPr lang="es-MX" b="1" dirty="0" smtClean="0">
                <a:solidFill>
                  <a:srgbClr val="00B050"/>
                </a:solidFill>
              </a:rPr>
            </a:br>
            <a:endParaRPr lang="es-CO" b="1" dirty="0">
              <a:solidFill>
                <a:srgbClr val="00B05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0" y="1014412"/>
            <a:ext cx="28479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14413"/>
            <a:ext cx="2762672" cy="160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/>
          <a:stretch/>
        </p:blipFill>
        <p:spPr bwMode="auto">
          <a:xfrm>
            <a:off x="90776" y="2839481"/>
            <a:ext cx="322474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18" y="2848676"/>
            <a:ext cx="299072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69"/>
          <a:stretch/>
        </p:blipFill>
        <p:spPr bwMode="auto">
          <a:xfrm>
            <a:off x="6085685" y="1014414"/>
            <a:ext cx="2590771" cy="160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t="11524" r="14091" b="6953"/>
          <a:stretch/>
        </p:blipFill>
        <p:spPr bwMode="auto">
          <a:xfrm>
            <a:off x="6329503" y="2839481"/>
            <a:ext cx="274902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19" y="6093296"/>
            <a:ext cx="15843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t="13503" r="83378" b="81244"/>
          <a:stretch/>
        </p:blipFill>
        <p:spPr bwMode="auto">
          <a:xfrm>
            <a:off x="1043608" y="5293947"/>
            <a:ext cx="2417100" cy="51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44" y="5293948"/>
            <a:ext cx="1941334" cy="51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81" y="5311357"/>
            <a:ext cx="932294" cy="6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009" y="5293948"/>
            <a:ext cx="865619" cy="69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3" y="5293948"/>
            <a:ext cx="822325" cy="59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89" y="5311689"/>
            <a:ext cx="1421183" cy="57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5" t="36712" r="40877" b="56178"/>
          <a:stretch/>
        </p:blipFill>
        <p:spPr bwMode="auto">
          <a:xfrm>
            <a:off x="145728" y="5887845"/>
            <a:ext cx="815429" cy="22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5" y="6144889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6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HIDROGENO EN LA MOVILIDAD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C00000"/>
                </a:solidFill>
              </a:rPr>
              <a:t>        FUEL CELL                                                                EN COMBUSTION </a:t>
            </a:r>
            <a:endParaRPr lang="es-CO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1" t="30815" r="20794" b="16837"/>
          <a:stretch/>
        </p:blipFill>
        <p:spPr bwMode="auto">
          <a:xfrm>
            <a:off x="467544" y="1484784"/>
            <a:ext cx="4680857" cy="336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63406"/>
            <a:ext cx="15843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5" t="23292" r="24333" b="10646"/>
          <a:stretch/>
        </p:blipFill>
        <p:spPr bwMode="auto">
          <a:xfrm>
            <a:off x="5651500" y="1484784"/>
            <a:ext cx="3035558" cy="34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3406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0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El h2 en 2 ruedas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25583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3717032"/>
            <a:ext cx="87131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rgbClr val="002060"/>
                </a:solidFill>
              </a:rPr>
              <a:t>La empresa francesa PRAGMA INDUSTRIES presento en Dic </a:t>
            </a:r>
            <a:r>
              <a:rPr lang="es-MX" sz="1400" b="1" dirty="0" smtClean="0">
                <a:solidFill>
                  <a:srgbClr val="002060"/>
                </a:solidFill>
              </a:rPr>
              <a:t>de 2020 </a:t>
            </a:r>
            <a:r>
              <a:rPr lang="es-MX" sz="1400" b="1" dirty="0">
                <a:solidFill>
                  <a:srgbClr val="002060"/>
                </a:solidFill>
              </a:rPr>
              <a:t>la primera bicicleta a hidrógeno llamada ALPHA 2 , la cual </a:t>
            </a:r>
            <a:r>
              <a:rPr lang="es-MX" sz="1400" b="1" dirty="0" smtClean="0">
                <a:solidFill>
                  <a:srgbClr val="002060"/>
                </a:solidFill>
              </a:rPr>
              <a:t>se puede </a:t>
            </a:r>
            <a:r>
              <a:rPr lang="es-MX" sz="1400" b="1" dirty="0">
                <a:solidFill>
                  <a:srgbClr val="002060"/>
                </a:solidFill>
              </a:rPr>
              <a:t>conseguir a un costo de 7 mil euros.</a:t>
            </a:r>
          </a:p>
          <a:p>
            <a:pPr algn="just"/>
            <a:r>
              <a:rPr lang="es-MX" sz="1400" b="1" dirty="0">
                <a:solidFill>
                  <a:srgbClr val="002060"/>
                </a:solidFill>
              </a:rPr>
              <a:t>Dispone de un tanque de almacenamiento de 2 litros de hidrógeno </a:t>
            </a:r>
            <a:r>
              <a:rPr lang="es-MX" sz="1400" b="1" dirty="0" smtClean="0">
                <a:solidFill>
                  <a:srgbClr val="002060"/>
                </a:solidFill>
              </a:rPr>
              <a:t>y funciona </a:t>
            </a:r>
            <a:r>
              <a:rPr lang="es-MX" sz="1400" b="1" dirty="0">
                <a:solidFill>
                  <a:srgbClr val="002060"/>
                </a:solidFill>
              </a:rPr>
              <a:t>con un fuel </a:t>
            </a:r>
            <a:r>
              <a:rPr lang="es-MX" sz="1400" b="1" dirty="0" err="1">
                <a:solidFill>
                  <a:srgbClr val="002060"/>
                </a:solidFill>
              </a:rPr>
              <a:t>cell</a:t>
            </a:r>
            <a:r>
              <a:rPr lang="es-MX" sz="1400" b="1" dirty="0">
                <a:solidFill>
                  <a:srgbClr val="002060"/>
                </a:solidFill>
              </a:rPr>
              <a:t> a través de membranas tipo PEM ( </a:t>
            </a:r>
            <a:r>
              <a:rPr lang="es-MX" sz="1400" b="1" dirty="0" err="1" smtClean="0">
                <a:solidFill>
                  <a:srgbClr val="002060"/>
                </a:solidFill>
              </a:rPr>
              <a:t>Proton</a:t>
            </a:r>
            <a:r>
              <a:rPr lang="es-MX" sz="1400" b="1" dirty="0" smtClean="0">
                <a:solidFill>
                  <a:srgbClr val="002060"/>
                </a:solidFill>
              </a:rPr>
              <a:t> Electric </a:t>
            </a:r>
            <a:r>
              <a:rPr lang="es-MX" sz="1400" b="1" dirty="0" err="1">
                <a:solidFill>
                  <a:srgbClr val="002060"/>
                </a:solidFill>
              </a:rPr>
              <a:t>Membrane</a:t>
            </a:r>
            <a:r>
              <a:rPr lang="es-MX" sz="1400" b="1" dirty="0">
                <a:solidFill>
                  <a:srgbClr val="002060"/>
                </a:solidFill>
              </a:rPr>
              <a:t> </a:t>
            </a:r>
            <a:r>
              <a:rPr lang="es-MX" sz="1400" b="1" dirty="0" smtClean="0">
                <a:solidFill>
                  <a:srgbClr val="002060"/>
                </a:solidFill>
              </a:rPr>
              <a:t>) Otorga </a:t>
            </a:r>
            <a:r>
              <a:rPr lang="es-MX" sz="1400" b="1" dirty="0">
                <a:solidFill>
                  <a:srgbClr val="002060"/>
                </a:solidFill>
              </a:rPr>
              <a:t>una autonomía muy superior a cualquier bicicleta eléctrica, </a:t>
            </a:r>
            <a:r>
              <a:rPr lang="es-MX" sz="1400" b="1" dirty="0" smtClean="0">
                <a:solidFill>
                  <a:srgbClr val="002060"/>
                </a:solidFill>
              </a:rPr>
              <a:t>el fabricante </a:t>
            </a:r>
            <a:r>
              <a:rPr lang="es-MX" sz="1400" b="1" dirty="0">
                <a:solidFill>
                  <a:srgbClr val="002060"/>
                </a:solidFill>
              </a:rPr>
              <a:t>promete 100 Km.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9" t="47183" r="21329" b="32806"/>
          <a:stretch/>
        </p:blipFill>
        <p:spPr bwMode="auto">
          <a:xfrm>
            <a:off x="341826" y="1124744"/>
            <a:ext cx="8640390" cy="252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" y="6074728"/>
            <a:ext cx="2164268" cy="79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2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LINDE  Y SUZUKI  con h2</a:t>
            </a:r>
            <a:endParaRPr lang="es-CO" sz="20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3" t="20477" r="20615" b="10255"/>
          <a:stretch/>
        </p:blipFill>
        <p:spPr bwMode="auto">
          <a:xfrm>
            <a:off x="591872" y="1035156"/>
            <a:ext cx="3937847" cy="374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99" y="4694414"/>
            <a:ext cx="2585392" cy="51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0" t="19931" r="20770" b="13841"/>
          <a:stretch/>
        </p:blipFill>
        <p:spPr bwMode="auto">
          <a:xfrm>
            <a:off x="4865042" y="1042723"/>
            <a:ext cx="3653612" cy="374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98" y="4760321"/>
            <a:ext cx="3910300" cy="46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093296"/>
            <a:ext cx="15843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6055295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62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75008"/>
          </a:xfrm>
        </p:spPr>
        <p:txBody>
          <a:bodyPr/>
          <a:lstStyle/>
          <a:p>
            <a:r>
              <a:rPr lang="es-MX" b="1" cap="none" dirty="0" smtClean="0">
                <a:solidFill>
                  <a:srgbClr val="00B0F0"/>
                </a:solidFill>
              </a:rPr>
              <a:t>PRIMER CANAL DEL AUTOGAS EN COLOMBIA</a:t>
            </a:r>
            <a:endParaRPr lang="es-CO" b="1" cap="none" dirty="0">
              <a:solidFill>
                <a:srgbClr val="00B0F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12" y="1630561"/>
            <a:ext cx="32194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623133"/>
            <a:ext cx="2168004" cy="12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4" t="20198" r="24377" b="4707"/>
          <a:stretch/>
        </p:blipFill>
        <p:spPr bwMode="auto">
          <a:xfrm>
            <a:off x="5364088" y="1601197"/>
            <a:ext cx="2527244" cy="31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2257" r="24043" b="7120"/>
          <a:stretch/>
        </p:blipFill>
        <p:spPr bwMode="auto">
          <a:xfrm>
            <a:off x="1403648" y="2173697"/>
            <a:ext cx="2531490" cy="255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USADA POR LA LONDON METROPOLITAN POLICE en 2018 ( pruebas piloto )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3195693"/>
          </a:xfrm>
        </p:spPr>
        <p:txBody>
          <a:bodyPr/>
          <a:lstStyle/>
          <a:p>
            <a:r>
              <a:rPr lang="es-MX" dirty="0" smtClean="0">
                <a:solidFill>
                  <a:srgbClr val="C00000"/>
                </a:solidFill>
              </a:rPr>
              <a:t>SUZUKI BURGMAN 400</a:t>
            </a:r>
            <a:endParaRPr lang="es-CO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37594" r="35058" b="17699"/>
          <a:stretch/>
        </p:blipFill>
        <p:spPr bwMode="auto">
          <a:xfrm>
            <a:off x="267611" y="1939747"/>
            <a:ext cx="2952328" cy="21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21525" r="37222" b="20989"/>
          <a:stretch/>
        </p:blipFill>
        <p:spPr bwMode="auto">
          <a:xfrm>
            <a:off x="5610132" y="1426407"/>
            <a:ext cx="3258975" cy="229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26733" r="34319" b="21533"/>
          <a:stretch/>
        </p:blipFill>
        <p:spPr bwMode="auto">
          <a:xfrm>
            <a:off x="2544256" y="4024516"/>
            <a:ext cx="4431537" cy="259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44946" r="21956" b="41422"/>
          <a:stretch/>
        </p:blipFill>
        <p:spPr bwMode="auto">
          <a:xfrm>
            <a:off x="7001689" y="4039926"/>
            <a:ext cx="2113643" cy="51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2" y="4005064"/>
            <a:ext cx="17748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27318" r="44263" b="14784"/>
          <a:stretch/>
        </p:blipFill>
        <p:spPr bwMode="auto">
          <a:xfrm>
            <a:off x="3203848" y="1568737"/>
            <a:ext cx="2270788" cy="184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021288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0499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9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Kawasaki-honda-SUZUKI-YAMAHA con H2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2" y="1052736"/>
            <a:ext cx="2930128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77" y="3084300"/>
            <a:ext cx="3841846" cy="285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2" y="3084300"/>
            <a:ext cx="334322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26193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80" y="3084300"/>
            <a:ext cx="932510" cy="46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482" y="3642993"/>
            <a:ext cx="835706" cy="66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099" y="4317337"/>
            <a:ext cx="624471" cy="69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9" b="25510"/>
          <a:stretch/>
        </p:blipFill>
        <p:spPr bwMode="auto">
          <a:xfrm>
            <a:off x="7572423" y="5009239"/>
            <a:ext cx="1571577" cy="39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71" y="6093296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10" y="5063144"/>
            <a:ext cx="1327397" cy="9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296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17CF43"/>
                </a:solidFill>
              </a:rPr>
              <a:t>PRECIOS DEL H2V HACE 2 AÑOS</a:t>
            </a:r>
            <a:br>
              <a:rPr lang="es-MX" b="1" dirty="0" smtClean="0">
                <a:solidFill>
                  <a:srgbClr val="17CF43"/>
                </a:solidFill>
              </a:rPr>
            </a:br>
            <a:r>
              <a:rPr lang="es-MX" b="1" dirty="0" smtClean="0">
                <a:solidFill>
                  <a:srgbClr val="17CF43"/>
                </a:solidFill>
              </a:rPr>
              <a:t> EN ALGUNOS PAISES</a:t>
            </a:r>
            <a:endParaRPr lang="es-CO" b="1" dirty="0">
              <a:solidFill>
                <a:srgbClr val="17CF43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4" y="4653136"/>
            <a:ext cx="82724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93296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4" t="30720" r="22429" b="24354"/>
          <a:stretch/>
        </p:blipFill>
        <p:spPr bwMode="auto">
          <a:xfrm>
            <a:off x="1978638" y="1052736"/>
            <a:ext cx="5208528" cy="35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9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50"/>
                </a:solidFill>
              </a:rPr>
              <a:t>COSTOS NIVELADOS DE h2 RENOVABLE </a:t>
            </a:r>
            <a:br>
              <a:rPr lang="es-MX" b="1" dirty="0" smtClean="0">
                <a:solidFill>
                  <a:srgbClr val="00B050"/>
                </a:solidFill>
              </a:rPr>
            </a:br>
            <a:r>
              <a:rPr lang="es-MX" sz="1100" b="1" dirty="0" smtClean="0">
                <a:solidFill>
                  <a:srgbClr val="C00000"/>
                </a:solidFill>
              </a:rPr>
              <a:t>Mayo 2024</a:t>
            </a:r>
            <a:endParaRPr lang="es-CO" sz="1100" b="1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20061" r="15287" b="16377"/>
          <a:stretch/>
        </p:blipFill>
        <p:spPr bwMode="auto">
          <a:xfrm>
            <a:off x="680357" y="980728"/>
            <a:ext cx="7783285" cy="398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45509"/>
            <a:ext cx="1374119" cy="23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02" y="5961063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" y="6010274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81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03000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ASOCIACIONES DE h2 en </a:t>
            </a:r>
            <a:r>
              <a:rPr lang="es-MX" b="1" dirty="0" err="1" smtClean="0">
                <a:solidFill>
                  <a:srgbClr val="00B0F0"/>
                </a:solidFill>
              </a:rPr>
              <a:t>colombia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6093296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57449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7" t="61500" r="22479" b="14018"/>
          <a:stretch/>
        </p:blipFill>
        <p:spPr bwMode="auto">
          <a:xfrm>
            <a:off x="4283968" y="1988840"/>
            <a:ext cx="457781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6985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1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7" y="188640"/>
            <a:ext cx="8327232" cy="468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43499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" y="6043499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3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8352928" cy="469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93296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0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548681"/>
            <a:ext cx="5313442" cy="1080119"/>
          </a:xfrm>
        </p:spPr>
        <p:txBody>
          <a:bodyPr/>
          <a:lstStyle/>
          <a:p>
            <a:r>
              <a:rPr lang="es-MX" sz="4400" dirty="0" smtClean="0">
                <a:solidFill>
                  <a:schemeClr val="bg1"/>
                </a:solidFill>
              </a:rPr>
              <a:t>NORMATIVA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49552" y="2618912"/>
            <a:ext cx="3998912" cy="3324687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s-MX" dirty="0" smtClean="0">
                <a:solidFill>
                  <a:srgbClr val="0070C0"/>
                </a:solidFill>
              </a:rPr>
              <a:t>A partir de ISO 14067</a:t>
            </a:r>
          </a:p>
          <a:p>
            <a:pPr algn="ctr"/>
            <a:r>
              <a:rPr lang="es-MX" dirty="0" smtClean="0">
                <a:solidFill>
                  <a:srgbClr val="0070C0"/>
                </a:solidFill>
              </a:rPr>
              <a:t>( cuantificación de la huella de carbono )</a:t>
            </a:r>
          </a:p>
          <a:p>
            <a:r>
              <a:rPr lang="es-MX" dirty="0" smtClean="0">
                <a:solidFill>
                  <a:srgbClr val="0070C0"/>
                </a:solidFill>
              </a:rPr>
              <a:t>Trabaja en un estándar de emisiones de GEI relacionada con la cadena de valor del H2 y sus derivados teniendo el cuenta el ciclo de vida.</a:t>
            </a:r>
          </a:p>
          <a:p>
            <a:r>
              <a:rPr lang="es-MX" dirty="0" smtClean="0">
                <a:solidFill>
                  <a:srgbClr val="0070C0"/>
                </a:solidFill>
              </a:rPr>
              <a:t>- </a:t>
            </a:r>
            <a:r>
              <a:rPr lang="es-MX" dirty="0" err="1" smtClean="0">
                <a:solidFill>
                  <a:srgbClr val="0070C0"/>
                </a:solidFill>
              </a:rPr>
              <a:t>Poducción</a:t>
            </a:r>
            <a:endParaRPr lang="es-MX" dirty="0" smtClean="0">
              <a:solidFill>
                <a:srgbClr val="0070C0"/>
              </a:solidFill>
            </a:endParaRPr>
          </a:p>
          <a:p>
            <a:r>
              <a:rPr lang="es-MX" dirty="0" smtClean="0">
                <a:solidFill>
                  <a:srgbClr val="0070C0"/>
                </a:solidFill>
              </a:rPr>
              <a:t>- Transformación</a:t>
            </a:r>
          </a:p>
          <a:p>
            <a:r>
              <a:rPr lang="es-MX" dirty="0" smtClean="0">
                <a:solidFill>
                  <a:srgbClr val="0070C0"/>
                </a:solidFill>
              </a:rPr>
              <a:t>- Transporte</a:t>
            </a:r>
          </a:p>
          <a:p>
            <a:r>
              <a:rPr lang="es-MX" dirty="0" smtClean="0">
                <a:solidFill>
                  <a:srgbClr val="0070C0"/>
                </a:solidFill>
              </a:rPr>
              <a:t>El trabajo se realizará entre </a:t>
            </a:r>
          </a:p>
          <a:p>
            <a:r>
              <a:rPr lang="es-MX" dirty="0" smtClean="0">
                <a:solidFill>
                  <a:srgbClr val="0070C0"/>
                </a:solidFill>
              </a:rPr>
              <a:t>2024-2025 y 2026</a:t>
            </a:r>
            <a:endParaRPr lang="es-CO" dirty="0">
              <a:solidFill>
                <a:srgbClr val="0070C0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 flipH="1">
            <a:off x="539552" y="1988840"/>
            <a:ext cx="3816424" cy="1584176"/>
          </a:xfrm>
        </p:spPr>
        <p:txBody>
          <a:bodyPr>
            <a:normAutofit fontScale="85000" lnSpcReduction="20000"/>
          </a:bodyPr>
          <a:lstStyle/>
          <a:p>
            <a:r>
              <a:rPr lang="es-MX" sz="2000" dirty="0" smtClean="0">
                <a:solidFill>
                  <a:srgbClr val="002060"/>
                </a:solidFill>
              </a:rPr>
              <a:t>Creación del comité</a:t>
            </a:r>
          </a:p>
          <a:p>
            <a:r>
              <a:rPr lang="es-MX" sz="2000" dirty="0" smtClean="0">
                <a:solidFill>
                  <a:srgbClr val="002060"/>
                </a:solidFill>
              </a:rPr>
              <a:t> # 259 HIDROGENO DE ICONTEC</a:t>
            </a:r>
          </a:p>
          <a:p>
            <a:r>
              <a:rPr lang="es-MX" sz="2000" dirty="0" smtClean="0">
                <a:solidFill>
                  <a:srgbClr val="002060"/>
                </a:solidFill>
              </a:rPr>
              <a:t>-Industria</a:t>
            </a:r>
          </a:p>
          <a:p>
            <a:r>
              <a:rPr lang="es-MX" sz="2000" dirty="0" smtClean="0">
                <a:solidFill>
                  <a:srgbClr val="002060"/>
                </a:solidFill>
              </a:rPr>
              <a:t>-HRS (estaciones de suministro)</a:t>
            </a:r>
          </a:p>
          <a:p>
            <a:r>
              <a:rPr lang="es-MX" sz="2000" dirty="0" smtClean="0">
                <a:solidFill>
                  <a:srgbClr val="002060"/>
                </a:solidFill>
              </a:rPr>
              <a:t>-VEHICULOS</a:t>
            </a:r>
            <a:endParaRPr lang="es-CO" sz="2000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2776"/>
            <a:ext cx="2433464" cy="83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39" y="5961063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6" t="42527" r="34066" b="30893"/>
          <a:stretch/>
        </p:blipFill>
        <p:spPr bwMode="auto">
          <a:xfrm>
            <a:off x="666060" y="3541585"/>
            <a:ext cx="1902639" cy="9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2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047016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PORTADORES ORGANICOS LIQUIDOS</a:t>
            </a:r>
            <a:br>
              <a:rPr lang="es-MX" b="1" dirty="0" smtClean="0">
                <a:solidFill>
                  <a:srgbClr val="00B0F0"/>
                </a:solidFill>
              </a:rPr>
            </a:br>
            <a:r>
              <a:rPr lang="es-MX" b="1" dirty="0" smtClean="0">
                <a:solidFill>
                  <a:srgbClr val="00B0F0"/>
                </a:solidFill>
              </a:rPr>
              <a:t>DE HIDROGENO</a:t>
            </a:r>
            <a:br>
              <a:rPr lang="es-MX" b="1" dirty="0" smtClean="0">
                <a:solidFill>
                  <a:srgbClr val="00B0F0"/>
                </a:solidFill>
              </a:rPr>
            </a:br>
            <a:r>
              <a:rPr lang="es-MX" b="1" dirty="0" smtClean="0">
                <a:solidFill>
                  <a:srgbClr val="00B0F0"/>
                </a:solidFill>
              </a:rPr>
              <a:t>LOHC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628800"/>
            <a:ext cx="7520940" cy="352839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MX" sz="2100" dirty="0" smtClean="0">
                <a:solidFill>
                  <a:srgbClr val="002060"/>
                </a:solidFill>
              </a:rPr>
              <a:t>Sustancias que tienen igual ó más H2 que la misma molécula de hidrógeno.</a:t>
            </a:r>
          </a:p>
          <a:p>
            <a:pPr algn="ctr"/>
            <a:r>
              <a:rPr lang="es-MX" sz="2100" dirty="0" smtClean="0">
                <a:solidFill>
                  <a:srgbClr val="002060"/>
                </a:solidFill>
              </a:rPr>
              <a:t>para transportarlo más fácilmente</a:t>
            </a:r>
          </a:p>
          <a:p>
            <a:pPr algn="ctr"/>
            <a:endParaRPr lang="es-MX" dirty="0">
              <a:solidFill>
                <a:srgbClr val="FF0000"/>
              </a:solidFill>
            </a:endParaRPr>
          </a:p>
          <a:p>
            <a:pPr algn="just"/>
            <a:r>
              <a:rPr lang="es-MX" sz="2600" dirty="0" smtClean="0">
                <a:solidFill>
                  <a:srgbClr val="0070C0"/>
                </a:solidFill>
              </a:rPr>
              <a:t>METANOL  </a:t>
            </a:r>
            <a:r>
              <a:rPr lang="es-MX" dirty="0" smtClean="0">
                <a:solidFill>
                  <a:srgbClr val="0070C0"/>
                </a:solidFill>
              </a:rPr>
              <a:t>                                      </a:t>
            </a:r>
            <a:r>
              <a:rPr lang="es-MX" sz="3600" dirty="0" smtClean="0">
                <a:solidFill>
                  <a:srgbClr val="0070C0"/>
                </a:solidFill>
              </a:rPr>
              <a:t>CH3OH</a:t>
            </a:r>
          </a:p>
          <a:p>
            <a:pPr algn="just"/>
            <a:endParaRPr lang="es-MX" dirty="0" smtClean="0">
              <a:solidFill>
                <a:srgbClr val="00B050"/>
              </a:solidFill>
            </a:endParaRPr>
          </a:p>
          <a:p>
            <a:pPr algn="just"/>
            <a:r>
              <a:rPr lang="es-MX" sz="2600" dirty="0" smtClean="0">
                <a:solidFill>
                  <a:srgbClr val="00B0F0"/>
                </a:solidFill>
              </a:rPr>
              <a:t>AMONIACO   </a:t>
            </a:r>
            <a:r>
              <a:rPr lang="es-MX" dirty="0" smtClean="0">
                <a:solidFill>
                  <a:srgbClr val="00B0F0"/>
                </a:solidFill>
              </a:rPr>
              <a:t>                                  </a:t>
            </a:r>
            <a:r>
              <a:rPr lang="es-MX" sz="3600" dirty="0" smtClean="0">
                <a:solidFill>
                  <a:srgbClr val="00B0F0"/>
                </a:solidFill>
              </a:rPr>
              <a:t>NH3</a:t>
            </a:r>
          </a:p>
          <a:p>
            <a:pPr algn="just"/>
            <a:endParaRPr lang="es-MX" dirty="0" smtClean="0">
              <a:solidFill>
                <a:srgbClr val="00B050"/>
              </a:solidFill>
            </a:endParaRPr>
          </a:p>
          <a:p>
            <a:pPr algn="just"/>
            <a:r>
              <a:rPr lang="es-MX" sz="2600" dirty="0" smtClean="0">
                <a:solidFill>
                  <a:srgbClr val="0070C0"/>
                </a:solidFill>
              </a:rPr>
              <a:t>TOLUENO      </a:t>
            </a:r>
            <a:r>
              <a:rPr lang="es-MX" dirty="0" smtClean="0">
                <a:solidFill>
                  <a:srgbClr val="0070C0"/>
                </a:solidFill>
              </a:rPr>
              <a:t>                                 </a:t>
            </a:r>
            <a:r>
              <a:rPr lang="es-MX" sz="3900" dirty="0" smtClean="0">
                <a:solidFill>
                  <a:srgbClr val="0070C0"/>
                </a:solidFill>
              </a:rPr>
              <a:t>C6H5CH3</a:t>
            </a:r>
          </a:p>
          <a:p>
            <a:pPr algn="just"/>
            <a:endParaRPr lang="es-MX" dirty="0" smtClean="0">
              <a:solidFill>
                <a:srgbClr val="00B050"/>
              </a:solidFill>
            </a:endParaRPr>
          </a:p>
          <a:p>
            <a:pPr algn="just"/>
            <a:r>
              <a:rPr lang="es-MX" sz="2600" dirty="0" smtClean="0">
                <a:solidFill>
                  <a:srgbClr val="00B0F0"/>
                </a:solidFill>
              </a:rPr>
              <a:t>METIL CICLO HEXANO    </a:t>
            </a:r>
            <a:r>
              <a:rPr lang="es-MX" sz="4200" dirty="0" smtClean="0">
                <a:solidFill>
                  <a:srgbClr val="00B0F0"/>
                </a:solidFill>
              </a:rPr>
              <a:t>C7H14</a:t>
            </a:r>
            <a:endParaRPr lang="es-CO" sz="4200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92" y="2348880"/>
            <a:ext cx="29229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63958"/>
            <a:ext cx="292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37112"/>
            <a:ext cx="103191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12" y="3736350"/>
            <a:ext cx="523669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74" y="3717032"/>
            <a:ext cx="52845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3138488"/>
            <a:ext cx="292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093296"/>
            <a:ext cx="157956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1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DIMETIL ETER- </a:t>
            </a:r>
            <a:r>
              <a:rPr lang="es-MX" b="1" dirty="0" err="1" smtClean="0">
                <a:solidFill>
                  <a:srgbClr val="C00000"/>
                </a:solidFill>
              </a:rPr>
              <a:t>dme</a:t>
            </a:r>
            <a:r>
              <a:rPr lang="es-MX" b="1" dirty="0" smtClean="0">
                <a:solidFill>
                  <a:srgbClr val="00B0F0"/>
                </a:solidFill>
              </a:rPr>
              <a:t> – </a:t>
            </a:r>
            <a:endParaRPr lang="es-CO" b="1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MX" dirty="0" smtClean="0">
                <a:solidFill>
                  <a:srgbClr val="002060"/>
                </a:solidFill>
              </a:rPr>
              <a:t>También llamado </a:t>
            </a:r>
            <a:r>
              <a:rPr lang="es-MX" dirty="0" err="1" smtClean="0">
                <a:solidFill>
                  <a:srgbClr val="002060"/>
                </a:solidFill>
              </a:rPr>
              <a:t>Eter</a:t>
            </a:r>
            <a:r>
              <a:rPr lang="es-MX" dirty="0" smtClean="0">
                <a:solidFill>
                  <a:srgbClr val="002060"/>
                </a:solidFill>
              </a:rPr>
              <a:t> </a:t>
            </a:r>
            <a:r>
              <a:rPr lang="es-MX" dirty="0" err="1" smtClean="0">
                <a:solidFill>
                  <a:srgbClr val="002060"/>
                </a:solidFill>
              </a:rPr>
              <a:t>dimetílico</a:t>
            </a:r>
            <a:r>
              <a:rPr lang="es-MX" dirty="0" smtClean="0">
                <a:solidFill>
                  <a:srgbClr val="002060"/>
                </a:solidFill>
              </a:rPr>
              <a:t> o </a:t>
            </a:r>
            <a:r>
              <a:rPr lang="es-MX" dirty="0" err="1" smtClean="0">
                <a:solidFill>
                  <a:srgbClr val="002060"/>
                </a:solidFill>
              </a:rPr>
              <a:t>metoximetano</a:t>
            </a:r>
            <a:r>
              <a:rPr lang="es-MX" dirty="0" smtClean="0">
                <a:solidFill>
                  <a:srgbClr val="002060"/>
                </a:solidFill>
              </a:rPr>
              <a:t> ó </a:t>
            </a:r>
            <a:r>
              <a:rPr lang="es-MX" dirty="0" err="1" smtClean="0">
                <a:solidFill>
                  <a:srgbClr val="002060"/>
                </a:solidFill>
              </a:rPr>
              <a:t>oxibismetano</a:t>
            </a:r>
            <a:endParaRPr lang="es-MX" dirty="0" smtClean="0">
              <a:solidFill>
                <a:srgbClr val="002060"/>
              </a:solidFill>
            </a:endParaRPr>
          </a:p>
          <a:p>
            <a:endParaRPr lang="es-MX" dirty="0" smtClean="0"/>
          </a:p>
          <a:p>
            <a:r>
              <a:rPr lang="es-MX" sz="3200" dirty="0" smtClean="0">
                <a:solidFill>
                  <a:srgbClr val="00B0F0"/>
                </a:solidFill>
              </a:rPr>
              <a:t>C2H6O </a:t>
            </a:r>
            <a:r>
              <a:rPr lang="es-MX" sz="1400" dirty="0" smtClean="0">
                <a:solidFill>
                  <a:srgbClr val="002060"/>
                </a:solidFill>
              </a:rPr>
              <a:t>( ES UN ISÓMERO DEL ETANOL )</a:t>
            </a:r>
          </a:p>
          <a:p>
            <a:r>
              <a:rPr lang="es-MX" sz="1400" dirty="0" smtClean="0">
                <a:solidFill>
                  <a:srgbClr val="002060"/>
                </a:solidFill>
              </a:rPr>
              <a:t>Obtenido por deshidratación del metanol producido a partir de la biomasa</a:t>
            </a:r>
          </a:p>
          <a:p>
            <a:r>
              <a:rPr lang="es-MX" sz="1400" dirty="0" smtClean="0">
                <a:solidFill>
                  <a:srgbClr val="002060"/>
                </a:solidFill>
              </a:rPr>
              <a:t>Se puede producir a partir del gas metano o del </a:t>
            </a:r>
            <a:r>
              <a:rPr lang="es-MX" sz="1400" dirty="0" err="1" smtClean="0">
                <a:solidFill>
                  <a:srgbClr val="002060"/>
                </a:solidFill>
              </a:rPr>
              <a:t>syngas</a:t>
            </a:r>
            <a:r>
              <a:rPr lang="es-MX" sz="1400" dirty="0" smtClean="0">
                <a:solidFill>
                  <a:srgbClr val="002060"/>
                </a:solidFill>
              </a:rPr>
              <a:t> del carbón.</a:t>
            </a:r>
          </a:p>
          <a:p>
            <a:r>
              <a:rPr lang="es-MX" sz="1400" dirty="0" smtClean="0">
                <a:solidFill>
                  <a:srgbClr val="002060"/>
                </a:solidFill>
              </a:rPr>
              <a:t>Se usa como </a:t>
            </a:r>
            <a:r>
              <a:rPr lang="es-MX" sz="1400" dirty="0" err="1" smtClean="0">
                <a:solidFill>
                  <a:srgbClr val="002060"/>
                </a:solidFill>
              </a:rPr>
              <a:t>propelente</a:t>
            </a:r>
            <a:r>
              <a:rPr lang="es-MX" sz="1400" dirty="0" smtClean="0">
                <a:solidFill>
                  <a:srgbClr val="002060"/>
                </a:solidFill>
              </a:rPr>
              <a:t> en aerosoles, como combustible </a:t>
            </a:r>
            <a:r>
              <a:rPr lang="es-MX" sz="1400" dirty="0" smtClean="0">
                <a:solidFill>
                  <a:srgbClr val="00B0F0"/>
                </a:solidFill>
              </a:rPr>
              <a:t>EN MOTORES DIESEL </a:t>
            </a:r>
            <a:r>
              <a:rPr lang="es-MX" sz="1400" dirty="0" smtClean="0">
                <a:solidFill>
                  <a:srgbClr val="002060"/>
                </a:solidFill>
              </a:rPr>
              <a:t>ó </a:t>
            </a:r>
            <a:endParaRPr lang="es-MX" sz="1400" dirty="0">
              <a:solidFill>
                <a:srgbClr val="002060"/>
              </a:solidFill>
            </a:endParaRPr>
          </a:p>
          <a:p>
            <a:r>
              <a:rPr lang="es-MX" sz="1400" dirty="0" smtClean="0">
                <a:solidFill>
                  <a:srgbClr val="002060"/>
                </a:solidFill>
              </a:rPr>
              <a:t>como gas refrigerante.</a:t>
            </a:r>
          </a:p>
          <a:p>
            <a:r>
              <a:rPr lang="es-MX" sz="1400" dirty="0" smtClean="0">
                <a:solidFill>
                  <a:srgbClr val="002060"/>
                </a:solidFill>
              </a:rPr>
              <a:t>Muy usado en la industria cosmética.</a:t>
            </a:r>
          </a:p>
          <a:p>
            <a:endParaRPr lang="es-MX" sz="1400" dirty="0" smtClean="0">
              <a:solidFill>
                <a:srgbClr val="002060"/>
              </a:solidFill>
            </a:endParaRPr>
          </a:p>
          <a:p>
            <a:pPr algn="ctr"/>
            <a:r>
              <a:rPr lang="es-MX" sz="1400" dirty="0" smtClean="0">
                <a:solidFill>
                  <a:srgbClr val="C00000"/>
                </a:solidFill>
              </a:rPr>
              <a:t>ES UN GAS LICUADO QUE SE MANEJA A BAJAS PRESIONES (75 psi)</a:t>
            </a:r>
          </a:p>
          <a:p>
            <a:pPr algn="ctr"/>
            <a:r>
              <a:rPr lang="es-MX" sz="1400" dirty="0" smtClean="0">
                <a:solidFill>
                  <a:srgbClr val="C00000"/>
                </a:solidFill>
              </a:rPr>
              <a:t>Se maneja a -24 °C</a:t>
            </a:r>
            <a:endParaRPr lang="es-CO" sz="32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34" y="1556792"/>
            <a:ext cx="1265932" cy="48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76590"/>
            <a:ext cx="972790" cy="41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961063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4565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3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¿ Que ven ?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2586"/>
            <a:ext cx="417646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0977"/>
            <a:ext cx="411535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40015"/>
            <a:ext cx="2166938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136853"/>
            <a:ext cx="1231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99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620688"/>
            <a:ext cx="7520940" cy="504056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OBTENCION DIRECTA DEL DME </a:t>
            </a:r>
            <a:br>
              <a:rPr lang="es-MX" b="1" dirty="0" smtClean="0">
                <a:solidFill>
                  <a:srgbClr val="00B0F0"/>
                </a:solidFill>
              </a:rPr>
            </a:br>
            <a:endParaRPr lang="es-CO" b="1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2060"/>
                </a:solidFill>
              </a:rPr>
              <a:t>Se considera un biocombustible gaseoso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9" t="31145" r="27039" b="38640"/>
          <a:stretch/>
        </p:blipFill>
        <p:spPr bwMode="auto">
          <a:xfrm>
            <a:off x="1403648" y="1484784"/>
            <a:ext cx="603398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66" y="5971155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20366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6286"/>
            <a:ext cx="1587699" cy="17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6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PROYECTO CHILE-ALEMANIA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412776"/>
            <a:ext cx="7520940" cy="326770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MX" dirty="0" smtClean="0">
                <a:solidFill>
                  <a:srgbClr val="002060"/>
                </a:solidFill>
              </a:rPr>
              <a:t>FRAUNHOFER IEE: Instituto de Economía de la Energía y Tecnología de Sistemas Energéticos- </a:t>
            </a:r>
            <a:r>
              <a:rPr lang="es-MX" dirty="0" err="1" smtClean="0">
                <a:solidFill>
                  <a:srgbClr val="002060"/>
                </a:solidFill>
              </a:rPr>
              <a:t>Kessel</a:t>
            </a:r>
            <a:r>
              <a:rPr lang="es-MX" dirty="0" smtClean="0">
                <a:solidFill>
                  <a:srgbClr val="002060"/>
                </a:solidFill>
              </a:rPr>
              <a:t> -</a:t>
            </a:r>
          </a:p>
          <a:p>
            <a:endParaRPr lang="es-MX" dirty="0">
              <a:solidFill>
                <a:srgbClr val="00B050"/>
              </a:solidFill>
            </a:endParaRPr>
          </a:p>
          <a:p>
            <a:endParaRPr lang="es-MX" dirty="0" smtClean="0">
              <a:solidFill>
                <a:srgbClr val="00B050"/>
              </a:solidFill>
            </a:endParaRPr>
          </a:p>
          <a:p>
            <a:endParaRPr lang="es-MX" dirty="0">
              <a:solidFill>
                <a:srgbClr val="00B050"/>
              </a:solidFill>
            </a:endParaRPr>
          </a:p>
          <a:p>
            <a:endParaRPr lang="es-MX" dirty="0" smtClean="0">
              <a:solidFill>
                <a:srgbClr val="00B050"/>
              </a:solidFill>
            </a:endParaRPr>
          </a:p>
          <a:p>
            <a:endParaRPr lang="es-MX" dirty="0">
              <a:solidFill>
                <a:srgbClr val="00B050"/>
              </a:solidFill>
            </a:endParaRPr>
          </a:p>
          <a:p>
            <a:endParaRPr lang="es-MX" dirty="0" smtClean="0">
              <a:solidFill>
                <a:srgbClr val="00B050"/>
              </a:solidFill>
            </a:endParaRPr>
          </a:p>
          <a:p>
            <a:endParaRPr lang="es-MX" dirty="0">
              <a:solidFill>
                <a:srgbClr val="00B050"/>
              </a:solidFill>
            </a:endParaRPr>
          </a:p>
          <a:p>
            <a:pPr algn="ctr"/>
            <a:r>
              <a:rPr lang="es-MX" dirty="0" smtClean="0">
                <a:solidFill>
                  <a:srgbClr val="002060"/>
                </a:solidFill>
              </a:rPr>
              <a:t>A partir del hidrógeno verde, producir metanol y a partir de este DME para </a:t>
            </a:r>
            <a:r>
              <a:rPr lang="es-MX" dirty="0" err="1" smtClean="0">
                <a:solidFill>
                  <a:srgbClr val="002060"/>
                </a:solidFill>
              </a:rPr>
              <a:t>descarbonizar</a:t>
            </a:r>
            <a:r>
              <a:rPr lang="es-MX" dirty="0" smtClean="0">
                <a:solidFill>
                  <a:srgbClr val="002060"/>
                </a:solidFill>
              </a:rPr>
              <a:t> la industria minera y el transporte pesado.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t="24525" r="3911" b="30351"/>
          <a:stretch/>
        </p:blipFill>
        <p:spPr bwMode="auto">
          <a:xfrm>
            <a:off x="1691680" y="2276872"/>
            <a:ext cx="5847357" cy="160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7" y="6021288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6017096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1" y="1855390"/>
            <a:ext cx="1309688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55390"/>
            <a:ext cx="1352551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5085184"/>
            <a:ext cx="40481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07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BLENDING EN GLP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2060"/>
                </a:solidFill>
              </a:rPr>
              <a:t>Entre un 15%  a 20% de mezcla en GLP, para des-carbonizar la industria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4" t="33485" r="22201" b="25649"/>
          <a:stretch/>
        </p:blipFill>
        <p:spPr bwMode="auto">
          <a:xfrm>
            <a:off x="2555156" y="1556791"/>
            <a:ext cx="6192688" cy="3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9" t="38913" r="37067" b="46369"/>
          <a:stretch/>
        </p:blipFill>
        <p:spPr bwMode="auto">
          <a:xfrm>
            <a:off x="209683" y="2276872"/>
            <a:ext cx="2345473" cy="166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21288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" y="605948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3" y="4901948"/>
            <a:ext cx="1769567" cy="19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1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DME PORTADOR DE H2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2060"/>
                </a:solidFill>
              </a:rPr>
              <a:t>r-DME, </a:t>
            </a:r>
            <a:r>
              <a:rPr lang="es-MX" dirty="0" err="1" smtClean="0">
                <a:solidFill>
                  <a:srgbClr val="002060"/>
                </a:solidFill>
              </a:rPr>
              <a:t>DiMetilEter</a:t>
            </a:r>
            <a:r>
              <a:rPr lang="es-MX" dirty="0" smtClean="0">
                <a:solidFill>
                  <a:srgbClr val="002060"/>
                </a:solidFill>
              </a:rPr>
              <a:t> renovable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37357" r="22056" b="31322"/>
          <a:stretch/>
        </p:blipFill>
        <p:spPr bwMode="auto">
          <a:xfrm>
            <a:off x="107503" y="1556792"/>
            <a:ext cx="8923477" cy="277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8740"/>
            <a:ext cx="1809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28" y="4326809"/>
            <a:ext cx="24860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8" y="4468739"/>
            <a:ext cx="848987" cy="44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655" y="6021288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6064037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654" y="4871483"/>
            <a:ext cx="1584325" cy="17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6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VERSATILIDAD DEL DME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2060"/>
                </a:solidFill>
              </a:rPr>
              <a:t>El nuevo GAS LICUADO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7" t="21948" r="27754" b="25915"/>
          <a:stretch/>
        </p:blipFill>
        <p:spPr bwMode="auto">
          <a:xfrm>
            <a:off x="2051720" y="1412776"/>
            <a:ext cx="5148944" cy="326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0" t="29490" r="6335" b="38334"/>
          <a:stretch/>
        </p:blipFill>
        <p:spPr bwMode="auto">
          <a:xfrm>
            <a:off x="1348545" y="4581128"/>
            <a:ext cx="6489506" cy="17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261161"/>
            <a:ext cx="1296293" cy="73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3" y="6061989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6" t="53182" r="4944" b="11687"/>
          <a:stretch/>
        </p:blipFill>
        <p:spPr bwMode="auto">
          <a:xfrm>
            <a:off x="7020273" y="1412780"/>
            <a:ext cx="1584176" cy="316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371983"/>
            <a:ext cx="1586483" cy="17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80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EL DME RENOVABLE DES-CARBONIZA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2060"/>
                </a:solidFill>
              </a:rPr>
              <a:t>El r-DME tiene una intensidad (huella) de carbono negativa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t="24828" r="26084" b="19629"/>
          <a:stretch/>
        </p:blipFill>
        <p:spPr bwMode="auto">
          <a:xfrm>
            <a:off x="1834005" y="1412776"/>
            <a:ext cx="613623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t="51347" r="24816" b="36363"/>
          <a:stretch/>
        </p:blipFill>
        <p:spPr bwMode="auto">
          <a:xfrm>
            <a:off x="467544" y="4993771"/>
            <a:ext cx="7934213" cy="100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93296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" y="6102236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0606"/>
            <a:ext cx="1738968" cy="1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2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INTENSIDAD DE CARBONO REDUCIDA…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 </a:t>
            </a:r>
            <a:r>
              <a:rPr lang="es-MX" dirty="0" smtClean="0">
                <a:solidFill>
                  <a:srgbClr val="C00000"/>
                </a:solidFill>
              </a:rPr>
              <a:t>INCLUSIVE HUELLA DE CARBONO NEGATIVA  </a:t>
            </a:r>
            <a:endParaRPr lang="es-CO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1" t="47771" r="38594" b="18590"/>
          <a:stretch/>
        </p:blipFill>
        <p:spPr bwMode="auto">
          <a:xfrm>
            <a:off x="1763688" y="1692001"/>
            <a:ext cx="6093277" cy="283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23352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5681506" y="4005064"/>
            <a:ext cx="144016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7" y="6046100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996887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17792" r="90613" b="69083"/>
          <a:stretch/>
        </p:blipFill>
        <p:spPr bwMode="auto">
          <a:xfrm>
            <a:off x="7767651" y="2235376"/>
            <a:ext cx="1358727" cy="126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5423"/>
            <a:ext cx="1444291" cy="65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13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6286223" cy="576064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            REFLEXION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3" t="38682" r="24238" b="18260"/>
          <a:stretch/>
        </p:blipFill>
        <p:spPr bwMode="auto">
          <a:xfrm>
            <a:off x="539552" y="1124744"/>
            <a:ext cx="3611363" cy="2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95936" y="3152799"/>
            <a:ext cx="50405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 El papel de la industria del GLP en la transición energética de Colombia implica no sólo des-carbonizarse sino también crear sinergias con otras industrias como la de los biocombustibles, la de generación de electricidad y la naciente industria del hidrógeno «</a:t>
            </a:r>
          </a:p>
          <a:p>
            <a:pPr algn="ctr"/>
            <a:endParaRPr lang="es-MX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Julio César Giraldo Ruíz</a:t>
            </a:r>
            <a:endParaRPr lang="es-CO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010929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892">
            <a:off x="2374644" y="1268760"/>
            <a:ext cx="867222" cy="20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2026">
            <a:off x="3520664" y="2714724"/>
            <a:ext cx="536575" cy="29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1371">
            <a:off x="1001411" y="2744848"/>
            <a:ext cx="500959" cy="32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5429">
            <a:off x="1235790" y="1319258"/>
            <a:ext cx="458250" cy="19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565">
            <a:off x="2379724" y="2803781"/>
            <a:ext cx="732235" cy="23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55" y="2907830"/>
            <a:ext cx="1115566" cy="24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34" y="2765216"/>
            <a:ext cx="642938" cy="21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5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5760639" cy="1368151"/>
          </a:xfrm>
        </p:spPr>
        <p:txBody>
          <a:bodyPr/>
          <a:lstStyle/>
          <a:p>
            <a:r>
              <a:rPr lang="es-MX" sz="4000" b="1" dirty="0" smtClean="0">
                <a:solidFill>
                  <a:srgbClr val="00B0F0"/>
                </a:solidFill>
              </a:rPr>
              <a:t>¡¡Muchas Gracias!!</a:t>
            </a:r>
            <a:endParaRPr lang="es-CO" sz="4000" b="1" dirty="0">
              <a:solidFill>
                <a:srgbClr val="00B0F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886299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0" b="77667" l="26875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0" t="45349" r="56221" b="22435"/>
          <a:stretch/>
        </p:blipFill>
        <p:spPr bwMode="auto">
          <a:xfrm>
            <a:off x="5220072" y="2492896"/>
            <a:ext cx="2711029" cy="306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11723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2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Alguien vio…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C00000"/>
                </a:solidFill>
              </a:rPr>
              <a:t>…EL PASTEL….                              ó                       …LA CATEDRAL…</a:t>
            </a:r>
            <a:endParaRPr lang="es-CO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Familia Giraldo Toro\Pictures\cu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29389" r="25370"/>
          <a:stretch/>
        </p:blipFill>
        <p:spPr bwMode="auto">
          <a:xfrm>
            <a:off x="827584" y="1563382"/>
            <a:ext cx="3265445" cy="30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09" y="1563382"/>
            <a:ext cx="2462141" cy="328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56325"/>
            <a:ext cx="1231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24328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85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00B0F0"/>
                </a:solidFill>
              </a:rPr>
              <a:t>LA INDUSTRIA DEL </a:t>
            </a:r>
            <a:r>
              <a:rPr lang="es-MX" b="1" dirty="0" err="1" smtClean="0">
                <a:solidFill>
                  <a:srgbClr val="17CF43"/>
                </a:solidFill>
              </a:rPr>
              <a:t>glp</a:t>
            </a:r>
            <a:r>
              <a:rPr lang="es-MX" b="1" dirty="0" smtClean="0">
                <a:solidFill>
                  <a:srgbClr val="00B0F0"/>
                </a:solidFill>
              </a:rPr>
              <a:t> puede llegar a ser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MX" dirty="0" smtClean="0">
                <a:solidFill>
                  <a:srgbClr val="C00000"/>
                </a:solidFill>
              </a:rPr>
              <a:t>LA CEREZA DEL PASTEL DE LA INDUSTRIA DEL HIDRÓGENO</a:t>
            </a:r>
            <a:endParaRPr lang="es-CO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73" y="1413337"/>
            <a:ext cx="5112568" cy="48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26713" r="16126" b="35273"/>
          <a:stretch/>
        </p:blipFill>
        <p:spPr bwMode="auto">
          <a:xfrm>
            <a:off x="4359128" y="2310408"/>
            <a:ext cx="718458" cy="28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237312"/>
            <a:ext cx="1231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" y="6075160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548681"/>
            <a:ext cx="5926183" cy="864096"/>
          </a:xfrm>
        </p:spPr>
        <p:txBody>
          <a:bodyPr/>
          <a:lstStyle/>
          <a:p>
            <a:r>
              <a:rPr lang="es-MX" b="1" dirty="0" smtClean="0">
                <a:solidFill>
                  <a:srgbClr val="00B0F0"/>
                </a:solidFill>
              </a:rPr>
              <a:t>DEBEMOS APRENDER DE TRANSICION ENERGETICA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7" y="1484785"/>
            <a:ext cx="4032447" cy="504055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>
                <a:solidFill>
                  <a:srgbClr val="C00000"/>
                </a:solidFill>
              </a:rPr>
              <a:t>Es una responsabilidad de todos</a:t>
            </a:r>
            <a:endParaRPr lang="es-CO" b="1" dirty="0">
              <a:solidFill>
                <a:srgbClr val="C0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67" b="64444" l="71250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79" t="20016" b="31352"/>
          <a:stretch/>
        </p:blipFill>
        <p:spPr bwMode="auto">
          <a:xfrm flipH="1">
            <a:off x="1259632" y="2132856"/>
            <a:ext cx="1980930" cy="178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805" y="5987026"/>
            <a:ext cx="15843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7651"/>
            <a:ext cx="428662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51" y="3117133"/>
            <a:ext cx="4557071" cy="3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1"/>
            <a:ext cx="563705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39540"/>
            <a:ext cx="5507215" cy="35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76" y="4005064"/>
            <a:ext cx="6141106" cy="37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90" y="4293096"/>
            <a:ext cx="6096000" cy="36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162" y="4522162"/>
            <a:ext cx="6717170" cy="39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2"/>
            <a:ext cx="24939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83" b="78604"/>
          <a:stretch/>
        </p:blipFill>
        <p:spPr bwMode="auto">
          <a:xfrm rot="653084" flipH="1">
            <a:off x="2067429" y="2122878"/>
            <a:ext cx="871466" cy="38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7" y="6045726"/>
            <a:ext cx="21637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5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TRANSICION ENERGETICA INTEGRAL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3" t="31163" r="21060" b="16314"/>
          <a:stretch/>
        </p:blipFill>
        <p:spPr bwMode="auto">
          <a:xfrm>
            <a:off x="323528" y="1196752"/>
            <a:ext cx="854922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093296"/>
            <a:ext cx="17986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93299"/>
            <a:ext cx="1801168" cy="66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B0F0"/>
                </a:solidFill>
              </a:rPr>
              <a:t>Carbono neutralidad</a:t>
            </a:r>
            <a:endParaRPr lang="es-CO" b="1" dirty="0">
              <a:solidFill>
                <a:srgbClr val="00B0F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980728"/>
            <a:ext cx="7560840" cy="425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57190"/>
            <a:ext cx="1872208" cy="157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Familia Giraldo Toro\Pictures\cultureH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03" y="6051330"/>
            <a:ext cx="1415157" cy="8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92837"/>
            <a:ext cx="179863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1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3476</TotalTime>
  <Words>1077</Words>
  <Application>Microsoft Office PowerPoint</Application>
  <PresentationFormat>Presentación en pantalla (4:3)</PresentationFormat>
  <Paragraphs>171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Ángulos</vt:lpstr>
      <vt:lpstr>3er  SUMMIT INTERNACIONAL DEL GLP AGREMGAS</vt:lpstr>
      <vt:lpstr>Ingeniero Mecánico Diplomado en gas natural CONSULTOR EN TRANSICIÓN ENERGÉTICA INTEGRAL (TEI) CONSULTOR EN GAS NATURAL LICUADO Y COMPRIMIDO  GNL-GNC-GLP AUTOMOTOR-AUTOS HIBRIDOS Y ELECTRICOS, HIDROGENO E HIDROGENO VEHICULAR</vt:lpstr>
      <vt:lpstr>PRIMER CANAL DEL AUTOGAS EN COLOMBIA</vt:lpstr>
      <vt:lpstr>¿ Que ven ?</vt:lpstr>
      <vt:lpstr>Alguien vio…</vt:lpstr>
      <vt:lpstr>LA INDUSTRIA DEL glp puede llegar a ser</vt:lpstr>
      <vt:lpstr>DEBEMOS APRENDER DE TRANSICION ENERGETICA</vt:lpstr>
      <vt:lpstr>TRANSICION ENERGETICA INTEGRAL</vt:lpstr>
      <vt:lpstr>Carbono neutralidad</vt:lpstr>
      <vt:lpstr>EMISIONES MUNDIALES CO2</vt:lpstr>
      <vt:lpstr>Presentación de PowerPoint</vt:lpstr>
      <vt:lpstr> «Darle vida al Hidrógeno verde es nuestro fin»  Andrés Camacho Morales Ministro de Minas y Energía  En la apertura del 3er congreso internacional de hidrógeno Bogotá  D.C. Abril 9 de 2024</vt:lpstr>
      <vt:lpstr>MARCO LEGAL H2</vt:lpstr>
      <vt:lpstr>LEYES Y DISPOSICIONES RELACIONADAS</vt:lpstr>
      <vt:lpstr>LA POLICROMIA  DEL HIDROGENO PROPUESTA  PARA COLOMBIA</vt:lpstr>
      <vt:lpstr>LAS CURVAS  DE LAS PROPUESTAS Y LOS PROYECTOS  DE H2</vt:lpstr>
      <vt:lpstr>LO QUE SE PENSABA EN H2… </vt:lpstr>
      <vt:lpstr> SKIMMING DEL H2</vt:lpstr>
      <vt:lpstr>COMPETITIVIDAD DEL H2</vt:lpstr>
      <vt:lpstr>EL FRENESI MUNDIAL DEL HIDROGENO</vt:lpstr>
      <vt:lpstr>EL H2 Y LOS GASES COMBUSTIBLES</vt:lpstr>
      <vt:lpstr>Proyectos de H2 que se vuelven Realidad</vt:lpstr>
      <vt:lpstr>DEL VIEJO DILEMA A  LAS NUEVA SINERGIAS</vt:lpstr>
      <vt:lpstr>EL H2 AVANZA EN EL MUNDO  </vt:lpstr>
      <vt:lpstr>COLOMBIA AVANZA EN H2</vt:lpstr>
      <vt:lpstr>OPEX- Ecopetrol- promigas- green movil </vt:lpstr>
      <vt:lpstr>HIDROGENO EN LA MOVILIDAD</vt:lpstr>
      <vt:lpstr>El h2 en 2 ruedas</vt:lpstr>
      <vt:lpstr>LINDE  Y SUZUKI  con h2</vt:lpstr>
      <vt:lpstr>USADA POR LA LONDON METROPOLITAN POLICE en 2018 ( pruebas piloto )</vt:lpstr>
      <vt:lpstr>Kawasaki-honda-SUZUKI-YAMAHA con H2</vt:lpstr>
      <vt:lpstr>PRECIOS DEL H2V HACE 2 AÑOS  EN ALGUNOS PAISES</vt:lpstr>
      <vt:lpstr>COSTOS NIVELADOS DE h2 RENOVABLE  Mayo 2024</vt:lpstr>
      <vt:lpstr>ASOCIACIONES DE h2 en colombia</vt:lpstr>
      <vt:lpstr>Presentación de PowerPoint</vt:lpstr>
      <vt:lpstr>Presentación de PowerPoint</vt:lpstr>
      <vt:lpstr>NORMATIVA</vt:lpstr>
      <vt:lpstr>PORTADORES ORGANICOS LIQUIDOS DE HIDROGENO LOHC</vt:lpstr>
      <vt:lpstr>DIMETIL ETER- dme – </vt:lpstr>
      <vt:lpstr>OBTENCION DIRECTA DEL DME  </vt:lpstr>
      <vt:lpstr>PROYECTO CHILE-ALEMANIA</vt:lpstr>
      <vt:lpstr>BLENDING EN GLP</vt:lpstr>
      <vt:lpstr>DME PORTADOR DE H2</vt:lpstr>
      <vt:lpstr>VERSATILIDAD DEL DME</vt:lpstr>
      <vt:lpstr>EL DME RENOVABLE DES-CARBONIZA</vt:lpstr>
      <vt:lpstr>INTENSIDAD DE CARBONO REDUCIDA…</vt:lpstr>
      <vt:lpstr>            REFLEXION</vt:lpstr>
      <vt:lpstr>¡¡Muchas Gracias!!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Familia Giraldo Toro</dc:creator>
  <cp:lastModifiedBy>Familia Giraldo Toro</cp:lastModifiedBy>
  <cp:revision>205</cp:revision>
  <dcterms:created xsi:type="dcterms:W3CDTF">2024-04-16T12:32:23Z</dcterms:created>
  <dcterms:modified xsi:type="dcterms:W3CDTF">2024-06-04T12:22:03Z</dcterms:modified>
</cp:coreProperties>
</file>