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1" r:id="rId1"/>
  </p:sldMasterIdLst>
  <p:notesMasterIdLst>
    <p:notesMasterId r:id="rId13"/>
  </p:notesMasterIdLst>
  <p:sldIdLst>
    <p:sldId id="523" r:id="rId2"/>
    <p:sldId id="501" r:id="rId3"/>
    <p:sldId id="555" r:id="rId4"/>
    <p:sldId id="502" r:id="rId5"/>
    <p:sldId id="558" r:id="rId6"/>
    <p:sldId id="557" r:id="rId7"/>
    <p:sldId id="554" r:id="rId8"/>
    <p:sldId id="505" r:id="rId9"/>
    <p:sldId id="515" r:id="rId10"/>
    <p:sldId id="547" r:id="rId11"/>
    <p:sldId id="296" r:id="rId12"/>
  </p:sldIdLst>
  <p:sldSz cx="11288713" cy="6350000"/>
  <p:notesSz cx="11290300" cy="6350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4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CBB2195-23D8-6DDC-BD56-468250B9797D}" name="Ejecutivo" initials="E" userId="Ejecutivo" providerId="None"/>
  <p188:author id="{FA325DFE-9654-BA1C-813E-CEA9CB1124EE}" name="Grafica 45" initials="G4" userId="Grafica 45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D5ED"/>
    <a:srgbClr val="EBF0F9"/>
    <a:srgbClr val="0000FF"/>
    <a:srgbClr val="66FF33"/>
    <a:srgbClr val="92D050"/>
    <a:srgbClr val="001F60"/>
    <a:srgbClr val="008000"/>
    <a:srgbClr val="E9EBF5"/>
    <a:srgbClr val="33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3796" autoAdjust="0"/>
  </p:normalViewPr>
  <p:slideViewPr>
    <p:cSldViewPr>
      <p:cViewPr>
        <p:scale>
          <a:sx n="89" d="100"/>
          <a:sy n="89" d="100"/>
        </p:scale>
        <p:origin x="572" y="72"/>
      </p:cViewPr>
      <p:guideLst>
        <p:guide orient="horz" pos="286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OS%20Giovanni%20Casaretto\A%20PROYECTOS%20INFRAESTRUCTURA\1%20PRODUCCION%20y%20MERCADO%20NACIONAL%20GLP%20y%20GN\Mercado%20de%20Combustibles%20%20-%202010%20-%20Set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ATOS%20Giovanni%20Casaretto\A%20PROYECTOS%20INFRAESTRUCTURA\A%20SOCIEDADES\A%20MASIF%20GN\ESAN%20-%20ENAHO%20y%20FISE%20x%20cada%20Depto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MATRIZ ENERGETICA DE COMBUSTIBLES</a:t>
            </a:r>
          </a:p>
        </c:rich>
      </c:tx>
      <c:layout>
        <c:manualLayout>
          <c:xMode val="edge"/>
          <c:yMode val="edge"/>
          <c:x val="0.3188506987546143"/>
          <c:y val="6.53594603058359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s-PE"/>
        </a:p>
      </c:txPr>
    </c:title>
    <c:autoTitleDeleted val="0"/>
    <c:plotArea>
      <c:layout>
        <c:manualLayout>
          <c:layoutTarget val="inner"/>
          <c:xMode val="edge"/>
          <c:yMode val="edge"/>
          <c:x val="9.9809288976598853E-2"/>
          <c:y val="9.7277263836842182E-2"/>
          <c:w val="0.72331070568858757"/>
          <c:h val="0.8250535677387762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'Energia AxA'!$B$70</c:f>
              <c:strCache>
                <c:ptCount val="1"/>
                <c:pt idx="0">
                  <c:v>Residuales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9CEE3B3-48F4-4812-A0B4-FB2489E9FA31}" type="CELLRANGE">
                      <a:rPr lang="en-US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A47-4DD6-8997-BE67F9257F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12B4F44-AD94-45DF-A5F3-90570C054262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A47-4DD6-8997-BE67F9257F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1AFFE41-3E3C-4C0C-B6A4-1E95AC756805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AA47-4DD6-8997-BE67F9257F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D83B130-0448-43BF-AC95-74EE89A7F0A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AA47-4DD6-8997-BE67F9257F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D0FA6A5-425A-4648-A2C3-6251C2C135DE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AA47-4DD6-8997-BE67F9257F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ADB46EC-0917-4285-AB06-DE4357A3C2DE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A47-4DD6-8997-BE67F9257F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C379B67-E186-4C98-BE52-86951DE85110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AA47-4DD6-8997-BE67F9257F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7BD76C7-01DB-4201-9DA6-C71A67C135F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A47-4DD6-8997-BE67F9257FC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B565587D-FC36-4269-A04B-ED809C2E6CE5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AA47-4DD6-8997-BE67F9257FC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A844FFBB-FE7C-496C-A8BB-7F58BFC2C5D7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A47-4DD6-8997-BE67F9257FC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1B1C4FD2-C8FB-4783-9357-9D785A3F6322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AA47-4DD6-8997-BE67F9257FC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AE60C616-6FA1-4AB7-AE11-C1769A5B000E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AA47-4DD6-8997-BE67F9257FC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09940E9-78F5-414E-A548-EB2D568C0F7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AA47-4DD6-8997-BE67F9257FC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6CEB84CD-EF67-4D89-B30E-D72DEB48B094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AA47-4DD6-8997-BE67F9257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'Energia AxA'!$C$69:$P$69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  <c:extLst/>
            </c:numRef>
          </c:cat>
          <c:val>
            <c:numRef>
              <c:f>'Energia AxA'!$C$70:$P$70</c:f>
              <c:numCache>
                <c:formatCode>#,##0</c:formatCode>
                <c:ptCount val="14"/>
                <c:pt idx="0">
                  <c:v>44246.780297999998</c:v>
                </c:pt>
                <c:pt idx="1">
                  <c:v>45086.855688000003</c:v>
                </c:pt>
                <c:pt idx="2">
                  <c:v>38305.789956000008</c:v>
                </c:pt>
                <c:pt idx="3">
                  <c:v>41138.406288000013</c:v>
                </c:pt>
                <c:pt idx="4">
                  <c:v>30997.355886000008</c:v>
                </c:pt>
                <c:pt idx="5">
                  <c:v>29920.056642000003</c:v>
                </c:pt>
                <c:pt idx="6">
                  <c:v>30102.902172000002</c:v>
                </c:pt>
                <c:pt idx="7">
                  <c:v>31022.297114844001</c:v>
                </c:pt>
                <c:pt idx="8">
                  <c:v>32796.831444599993</c:v>
                </c:pt>
                <c:pt idx="9">
                  <c:v>32285.209430728028</c:v>
                </c:pt>
                <c:pt idx="10">
                  <c:v>20400.123466124493</c:v>
                </c:pt>
                <c:pt idx="11">
                  <c:v>17715.397673268082</c:v>
                </c:pt>
                <c:pt idx="12">
                  <c:v>18011.839426915318</c:v>
                </c:pt>
                <c:pt idx="13">
                  <c:v>14189.969628618001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'Energia AxA'!$C$154:$Q$154</c15:f>
                <c15:dlblRangeCache>
                  <c:ptCount val="15"/>
                  <c:pt idx="0">
                    <c:v>11%</c:v>
                  </c:pt>
                  <c:pt idx="1">
                    <c:v>10%</c:v>
                  </c:pt>
                  <c:pt idx="2">
                    <c:v>8%</c:v>
                  </c:pt>
                  <c:pt idx="3">
                    <c:v>8%</c:v>
                  </c:pt>
                  <c:pt idx="4">
                    <c:v>6%</c:v>
                  </c:pt>
                  <c:pt idx="5">
                    <c:v>6%</c:v>
                  </c:pt>
                  <c:pt idx="6">
                    <c:v>5%</c:v>
                  </c:pt>
                  <c:pt idx="7">
                    <c:v>5%</c:v>
                  </c:pt>
                  <c:pt idx="8">
                    <c:v>6%</c:v>
                  </c:pt>
                  <c:pt idx="9">
                    <c:v>5%</c:v>
                  </c:pt>
                  <c:pt idx="10">
                    <c:v>4%</c:v>
                  </c:pt>
                  <c:pt idx="11">
                    <c:v>3%</c:v>
                  </c:pt>
                  <c:pt idx="12">
                    <c:v>3%</c:v>
                  </c:pt>
                  <c:pt idx="13">
                    <c:v>2%</c:v>
                  </c:pt>
                  <c:pt idx="14">
                    <c:v>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AA47-4DD6-8997-BE67F9257FC4}"/>
            </c:ext>
          </c:extLst>
        </c:ser>
        <c:ser>
          <c:idx val="1"/>
          <c:order val="1"/>
          <c:tx>
            <c:strRef>
              <c:f>'Energia AxA'!$B$71</c:f>
              <c:strCache>
                <c:ptCount val="1"/>
                <c:pt idx="0">
                  <c:v>Diesel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4EE59EB5-E638-46BE-AB4C-A4B4EB9011C4}" type="CELLRANGE">
                      <a:rPr lang="en-US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A47-4DD6-8997-BE67F9257F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6FA1BDE-60FA-4347-BF52-76D0365DC2B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0-AA47-4DD6-8997-BE67F9257F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11CC82E-C6A8-4131-A0DE-03682618A441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AA47-4DD6-8997-BE67F9257F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E2A1B14-2726-4113-A2B3-5435B50F1D01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2-AA47-4DD6-8997-BE67F9257F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7E0DDBA-4774-468C-B680-60BE2117F660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AA47-4DD6-8997-BE67F9257F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C8019F26-60D8-4A77-B912-FDB67CB77BA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AA47-4DD6-8997-BE67F9257F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550F245-86EF-4026-975B-8AA1566840B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A47-4DD6-8997-BE67F9257F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E0FEB188-F62E-41E9-9D0B-63377204AE1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AA47-4DD6-8997-BE67F9257FC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EE4A992-3CD1-4F96-B51C-35754B0BC74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AA47-4DD6-8997-BE67F9257FC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E3B9CCB6-A104-4F61-9A9C-15EEAD643A5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AA47-4DD6-8997-BE67F9257FC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1225E06-8698-4400-A1D1-6155A4EF56A4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9-AA47-4DD6-8997-BE67F9257FC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24C52A61-474A-4FB1-8F1C-44CEC857CE71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AA47-4DD6-8997-BE67F9257FC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48638681-04C9-47C5-8AE3-889CF00DB6B0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AA47-4DD6-8997-BE67F9257FC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7DFF97EC-4AD8-4FEE-BBC8-862C57F97DA8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AA47-4DD6-8997-BE67F9257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'Energia AxA'!$C$69:$P$69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  <c:extLst/>
            </c:numRef>
          </c:cat>
          <c:val>
            <c:numRef>
              <c:f>'Energia AxA'!$C$71:$P$71</c:f>
              <c:numCache>
                <c:formatCode>#,##0</c:formatCode>
                <c:ptCount val="14"/>
                <c:pt idx="0">
                  <c:v>207141.576768</c:v>
                </c:pt>
                <c:pt idx="1">
                  <c:v>232400.59718399995</c:v>
                </c:pt>
                <c:pt idx="2">
                  <c:v>241605.87091199998</c:v>
                </c:pt>
                <c:pt idx="3">
                  <c:v>252418.61231999999</c:v>
                </c:pt>
                <c:pt idx="4">
                  <c:v>252689.88528000005</c:v>
                </c:pt>
                <c:pt idx="5">
                  <c:v>272970.98841599998</c:v>
                </c:pt>
                <c:pt idx="6">
                  <c:v>289517.995872</c:v>
                </c:pt>
                <c:pt idx="7">
                  <c:v>289973.89755935996</c:v>
                </c:pt>
                <c:pt idx="8">
                  <c:v>290679.21080774395</c:v>
                </c:pt>
                <c:pt idx="9">
                  <c:v>299683.76144605916</c:v>
                </c:pt>
                <c:pt idx="10">
                  <c:v>225978.37417283037</c:v>
                </c:pt>
                <c:pt idx="11">
                  <c:v>287393.36081246822</c:v>
                </c:pt>
                <c:pt idx="12">
                  <c:v>303803.88046283519</c:v>
                </c:pt>
                <c:pt idx="13">
                  <c:v>322758.98458728957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'Energia AxA'!$C$155:$Q$155</c15:f>
                <c15:dlblRangeCache>
                  <c:ptCount val="15"/>
                  <c:pt idx="0">
                    <c:v>51%</c:v>
                  </c:pt>
                  <c:pt idx="1">
                    <c:v>52%</c:v>
                  </c:pt>
                  <c:pt idx="2">
                    <c:v>52%</c:v>
                  </c:pt>
                  <c:pt idx="3">
                    <c:v>51%</c:v>
                  </c:pt>
                  <c:pt idx="4">
                    <c:v>51%</c:v>
                  </c:pt>
                  <c:pt idx="5">
                    <c:v>52%</c:v>
                  </c:pt>
                  <c:pt idx="6">
                    <c:v>52%</c:v>
                  </c:pt>
                  <c:pt idx="7">
                    <c:v>51%</c:v>
                  </c:pt>
                  <c:pt idx="8">
                    <c:v>49%</c:v>
                  </c:pt>
                  <c:pt idx="9">
                    <c:v>49%</c:v>
                  </c:pt>
                  <c:pt idx="10">
                    <c:v>48%</c:v>
                  </c:pt>
                  <c:pt idx="11">
                    <c:v>49%</c:v>
                  </c:pt>
                  <c:pt idx="12">
                    <c:v>49%</c:v>
                  </c:pt>
                  <c:pt idx="13">
                    <c:v>51%</c:v>
                  </c:pt>
                  <c:pt idx="14">
                    <c:v>47%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D-AA47-4DD6-8997-BE67F9257FC4}"/>
            </c:ext>
          </c:extLst>
        </c:ser>
        <c:ser>
          <c:idx val="2"/>
          <c:order val="2"/>
          <c:tx>
            <c:strRef>
              <c:f>'Energia AxA'!$B$72</c:f>
              <c:strCache>
                <c:ptCount val="1"/>
                <c:pt idx="0">
                  <c:v>Gasolinas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A893790-0B50-4BD4-AEDC-6CB0510D9EF6}" type="CELLRANGE">
                      <a:rPr lang="en-US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AA47-4DD6-8997-BE67F9257F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BB0AE9F-E4BA-4127-A201-D62A2D7BD969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AA47-4DD6-8997-BE67F9257F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EBE632A-F7DD-466C-B2F7-246559A44231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AA47-4DD6-8997-BE67F9257F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E1F786F3-FE42-434C-8BAB-BE200F3CF784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AA47-4DD6-8997-BE67F9257F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2290403-37B4-4DFA-8310-16D117EBC219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AA47-4DD6-8997-BE67F9257F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9D4B28D-1B50-47FB-A8A8-7B82C9BEDA0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AA47-4DD6-8997-BE67F9257F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4A0E4473-5FE6-488D-8F78-996331A42113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AA47-4DD6-8997-BE67F9257F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4017A810-1017-49D1-A296-DABFAB1C72C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5-AA47-4DD6-8997-BE67F9257FC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1DBB8A9-5CA9-4FE6-A5C3-286D2A62F0F5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6-AA47-4DD6-8997-BE67F9257FC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81F7D6B-C65E-484B-9FDA-2A4462BE9264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AA47-4DD6-8997-BE67F9257FC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EC800920-2E12-4262-9E63-7749842666A9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AA47-4DD6-8997-BE67F9257FC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D17EDFA-6A28-4059-B5D2-2F64033A1A93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AA47-4DD6-8997-BE67F9257FC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2B59AE06-B55E-42F4-A271-C7291AC3AB7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AA47-4DD6-8997-BE67F9257FC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93F88193-5C51-4CD2-8B4D-5DB8773613D7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AA47-4DD6-8997-BE67F9257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'Energia AxA'!$C$69:$P$69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  <c:extLst/>
            </c:numRef>
          </c:cat>
          <c:val>
            <c:numRef>
              <c:f>'Energia AxA'!$C$72:$P$72</c:f>
              <c:numCache>
                <c:formatCode>#,##0</c:formatCode>
                <c:ptCount val="14"/>
                <c:pt idx="0">
                  <c:v>54935.812353240006</c:v>
                </c:pt>
                <c:pt idx="1">
                  <c:v>60887.839532520011</c:v>
                </c:pt>
                <c:pt idx="2">
                  <c:v>63800.231880840001</c:v>
                </c:pt>
                <c:pt idx="3">
                  <c:v>68124.1121652</c:v>
                </c:pt>
                <c:pt idx="4">
                  <c:v>70958.330766960018</c:v>
                </c:pt>
                <c:pt idx="5">
                  <c:v>78790.363000440004</c:v>
                </c:pt>
                <c:pt idx="6">
                  <c:v>88118.256178680007</c:v>
                </c:pt>
                <c:pt idx="7">
                  <c:v>91614.014044033</c:v>
                </c:pt>
                <c:pt idx="8">
                  <c:v>95954.845475764203</c:v>
                </c:pt>
                <c:pt idx="9">
                  <c:v>99070.23731120881</c:v>
                </c:pt>
                <c:pt idx="10">
                  <c:v>77486.126303520679</c:v>
                </c:pt>
                <c:pt idx="11">
                  <c:v>100250.79828329069</c:v>
                </c:pt>
                <c:pt idx="12">
                  <c:v>102027.40855873021</c:v>
                </c:pt>
                <c:pt idx="13">
                  <c:v>101164.69443599357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'Energia AxA'!$C$156:$Q$156</c15:f>
                <c15:dlblRangeCache>
                  <c:ptCount val="15"/>
                  <c:pt idx="0">
                    <c:v>14%</c:v>
                  </c:pt>
                  <c:pt idx="1">
                    <c:v>14%</c:v>
                  </c:pt>
                  <c:pt idx="2">
                    <c:v>14%</c:v>
                  </c:pt>
                  <c:pt idx="3">
                    <c:v>14%</c:v>
                  </c:pt>
                  <c:pt idx="4">
                    <c:v>14%</c:v>
                  </c:pt>
                  <c:pt idx="5">
                    <c:v>15%</c:v>
                  </c:pt>
                  <c:pt idx="6">
                    <c:v>16%</c:v>
                  </c:pt>
                  <c:pt idx="7">
                    <c:v>16%</c:v>
                  </c:pt>
                  <c:pt idx="8">
                    <c:v>16%</c:v>
                  </c:pt>
                  <c:pt idx="9">
                    <c:v>16%</c:v>
                  </c:pt>
                  <c:pt idx="10">
                    <c:v>16%</c:v>
                  </c:pt>
                  <c:pt idx="11">
                    <c:v>17%</c:v>
                  </c:pt>
                  <c:pt idx="12">
                    <c:v>17%</c:v>
                  </c:pt>
                  <c:pt idx="13">
                    <c:v>16%</c:v>
                  </c:pt>
                  <c:pt idx="14">
                    <c:v>15%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C-AA47-4DD6-8997-BE67F9257FC4}"/>
            </c:ext>
          </c:extLst>
        </c:ser>
        <c:ser>
          <c:idx val="3"/>
          <c:order val="3"/>
          <c:tx>
            <c:strRef>
              <c:f>'Energia AxA'!$B$73</c:f>
              <c:strCache>
                <c:ptCount val="1"/>
                <c:pt idx="0">
                  <c:v>GLP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16DCEE5B-A034-425D-A951-9AA322AC4419}" type="CELLRANGE">
                      <a:rPr lang="en-US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AA47-4DD6-8997-BE67F9257F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3CD939D-C5C4-4F86-8CB1-0904427C4914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AA47-4DD6-8997-BE67F9257F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CFFDC09-FAEE-4CBD-961D-013F42F3494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AA47-4DD6-8997-BE67F9257F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A665489-CCA2-4123-9854-9DE7FED4A382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AA47-4DD6-8997-BE67F9257F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5757FE8-ADB8-422F-8CF2-4370A5BD679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AA47-4DD6-8997-BE67F9257F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C8A0532-25CA-4E11-9B4D-52A80C070EF9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2-AA47-4DD6-8997-BE67F9257F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6D33BF3-58D0-4D3D-BF72-B3281B75D10F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AA47-4DD6-8997-BE67F9257F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50949BA-A3DF-409C-AEF1-6D9873F38839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4-AA47-4DD6-8997-BE67F9257FC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DC4B3374-A6C9-4E78-93E8-4D8FA037A6AE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5-AA47-4DD6-8997-BE67F9257FC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F23D98D-D1DB-4C94-812B-E73B921B0F8C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6-AA47-4DD6-8997-BE67F9257FC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1980562-00D5-4B18-80F2-993ECBCA2DFD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7-AA47-4DD6-8997-BE67F9257FC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C96BE9E-07DB-44BD-82B7-099A07C9F5AF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8-AA47-4DD6-8997-BE67F9257FC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8C8A4D8B-3697-432A-BE29-BB94D1A54B2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9-AA47-4DD6-8997-BE67F9257FC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5D86598F-62FE-4E99-949D-2CD0823FCB47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A-AA47-4DD6-8997-BE67F9257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'Energia AxA'!$C$69:$P$69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  <c:extLst/>
            </c:numRef>
          </c:cat>
          <c:val>
            <c:numRef>
              <c:f>'Energia AxA'!$C$73:$P$73</c:f>
              <c:numCache>
                <c:formatCode>#,##0</c:formatCode>
                <c:ptCount val="14"/>
                <c:pt idx="0">
                  <c:v>52864.700949900005</c:v>
                </c:pt>
                <c:pt idx="1">
                  <c:v>58972.082154299998</c:v>
                </c:pt>
                <c:pt idx="2">
                  <c:v>65465.072240400004</c:v>
                </c:pt>
                <c:pt idx="3">
                  <c:v>71608.3388748</c:v>
                </c:pt>
                <c:pt idx="4">
                  <c:v>72736.536921299994</c:v>
                </c:pt>
                <c:pt idx="5">
                  <c:v>77209.29691650001</c:v>
                </c:pt>
                <c:pt idx="6">
                  <c:v>79820.679657600005</c:v>
                </c:pt>
                <c:pt idx="7">
                  <c:v>79852.189677913731</c:v>
                </c:pt>
                <c:pt idx="8">
                  <c:v>88781.076353208889</c:v>
                </c:pt>
                <c:pt idx="9">
                  <c:v>92336.048097007733</c:v>
                </c:pt>
                <c:pt idx="10">
                  <c:v>82167.009277096848</c:v>
                </c:pt>
                <c:pt idx="11">
                  <c:v>90877.271246629476</c:v>
                </c:pt>
                <c:pt idx="12">
                  <c:v>93118.732901175492</c:v>
                </c:pt>
                <c:pt idx="13">
                  <c:v>95670.469578399367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'Energia AxA'!$C$157:$Q$157</c15:f>
                <c15:dlblRangeCache>
                  <c:ptCount val="15"/>
                  <c:pt idx="0">
                    <c:v>13%</c:v>
                  </c:pt>
                  <c:pt idx="1">
                    <c:v>13%</c:v>
                  </c:pt>
                  <c:pt idx="2">
                    <c:v>14%</c:v>
                  </c:pt>
                  <c:pt idx="3">
                    <c:v>15%</c:v>
                  </c:pt>
                  <c:pt idx="4">
                    <c:v>15%</c:v>
                  </c:pt>
                  <c:pt idx="5">
                    <c:v>15%</c:v>
                  </c:pt>
                  <c:pt idx="6">
                    <c:v>14%</c:v>
                  </c:pt>
                  <c:pt idx="7">
                    <c:v>14%</c:v>
                  </c:pt>
                  <c:pt idx="8">
                    <c:v>15%</c:v>
                  </c:pt>
                  <c:pt idx="9">
                    <c:v>15%</c:v>
                  </c:pt>
                  <c:pt idx="10">
                    <c:v>17%</c:v>
                  </c:pt>
                  <c:pt idx="11">
                    <c:v>16%</c:v>
                  </c:pt>
                  <c:pt idx="12">
                    <c:v>15%</c:v>
                  </c:pt>
                  <c:pt idx="13">
                    <c:v>15%</c:v>
                  </c:pt>
                  <c:pt idx="14">
                    <c:v>14%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3B-AA47-4DD6-8997-BE67F9257FC4}"/>
            </c:ext>
          </c:extLst>
        </c:ser>
        <c:ser>
          <c:idx val="4"/>
          <c:order val="4"/>
          <c:tx>
            <c:strRef>
              <c:f>'Energia AxA'!$B$74</c:f>
              <c:strCache>
                <c:ptCount val="1"/>
                <c:pt idx="0">
                  <c:v>GN (*)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  <a:alpha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6DC8BA4-5F31-46A7-A2A7-3F398560E6A3}" type="CELLRANGE">
                      <a:rPr lang="en-US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C-AA47-4DD6-8997-BE67F9257F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FB06A355-5B85-4078-BCCF-08D3F37D9EC9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D-AA47-4DD6-8997-BE67F9257F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29F25169-DFB9-4245-BED1-8468DC9BE69D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E-AA47-4DD6-8997-BE67F9257F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01A25BD-715D-45ED-B0AE-3447E29762B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F-AA47-4DD6-8997-BE67F9257F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6DABE8BC-A81D-476F-8D26-FD4A8F3F79EE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0-AA47-4DD6-8997-BE67F9257F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9BBF8BB-99F5-45D3-BB23-C31E9983A253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1-AA47-4DD6-8997-BE67F9257F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051E033C-C058-44F3-8D65-961ACB591AB1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2-AA47-4DD6-8997-BE67F9257F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F23A3EDA-B241-451D-ACFA-2892E73301E7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3-AA47-4DD6-8997-BE67F9257FC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2F4AEDBF-7B74-4D0E-AAF2-4C61E2314E21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4-AA47-4DD6-8997-BE67F9257FC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02CB65F-4529-40BA-9391-B3BF01156D8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5-AA47-4DD6-8997-BE67F9257FC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BB72D7A2-C16C-4B05-B872-3C97906B18E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6-AA47-4DD6-8997-BE67F9257FC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976742E4-AEE9-4B12-AB5C-6F6A1A82BDAF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7-AA47-4DD6-8997-BE67F9257FC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3C47E964-30B9-4BCC-8745-7659EEAE09A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8-AA47-4DD6-8997-BE67F9257FC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407A7D9F-B77C-460C-8B11-4B4F70E35237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9-AA47-4DD6-8997-BE67F9257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'Energia AxA'!$C$69:$P$69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  <c:extLst/>
            </c:numRef>
          </c:cat>
          <c:val>
            <c:numRef>
              <c:f>'Energia AxA'!$C$74:$P$74</c:f>
              <c:numCache>
                <c:formatCode>#,##0</c:formatCode>
                <c:ptCount val="14"/>
                <c:pt idx="0">
                  <c:v>47551.861214462246</c:v>
                </c:pt>
                <c:pt idx="1">
                  <c:v>47947.418422119619</c:v>
                </c:pt>
                <c:pt idx="2">
                  <c:v>52972.039597617899</c:v>
                </c:pt>
                <c:pt idx="3">
                  <c:v>58743.850987176098</c:v>
                </c:pt>
                <c:pt idx="4">
                  <c:v>65110.28784172867</c:v>
                </c:pt>
                <c:pt idx="5">
                  <c:v>65670.521168322142</c:v>
                </c:pt>
                <c:pt idx="6">
                  <c:v>66684.672998426991</c:v>
                </c:pt>
                <c:pt idx="7">
                  <c:v>76862.026567502879</c:v>
                </c:pt>
                <c:pt idx="8">
                  <c:v>82253.059771046697</c:v>
                </c:pt>
                <c:pt idx="9">
                  <c:v>84404.568579534971</c:v>
                </c:pt>
                <c:pt idx="10">
                  <c:v>68232.785949949743</c:v>
                </c:pt>
                <c:pt idx="11">
                  <c:v>88138.609399482142</c:v>
                </c:pt>
                <c:pt idx="12">
                  <c:v>98082.4552423883</c:v>
                </c:pt>
                <c:pt idx="13">
                  <c:v>102222.32266832277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'Energia AxA'!$C$158:$Q$158</c15:f>
                <c15:dlblRangeCache>
                  <c:ptCount val="15"/>
                  <c:pt idx="0">
                    <c:v>12%</c:v>
                  </c:pt>
                  <c:pt idx="1">
                    <c:v>11%</c:v>
                  </c:pt>
                  <c:pt idx="2">
                    <c:v>11%</c:v>
                  </c:pt>
                  <c:pt idx="3">
                    <c:v>12%</c:v>
                  </c:pt>
                  <c:pt idx="4">
                    <c:v>13%</c:v>
                  </c:pt>
                  <c:pt idx="5">
                    <c:v>13%</c:v>
                  </c:pt>
                  <c:pt idx="6">
                    <c:v>12%</c:v>
                  </c:pt>
                  <c:pt idx="7">
                    <c:v>14%</c:v>
                  </c:pt>
                  <c:pt idx="8">
                    <c:v>14%</c:v>
                  </c:pt>
                  <c:pt idx="9">
                    <c:v>14%</c:v>
                  </c:pt>
                  <c:pt idx="10">
                    <c:v>14%</c:v>
                  </c:pt>
                  <c:pt idx="11">
                    <c:v>15%</c:v>
                  </c:pt>
                  <c:pt idx="12">
                    <c:v>16%</c:v>
                  </c:pt>
                  <c:pt idx="13">
                    <c:v>15%</c:v>
                  </c:pt>
                  <c:pt idx="14">
                    <c:v>22%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4A-AA47-4DD6-8997-BE67F9257FC4}"/>
            </c:ext>
          </c:extLst>
        </c:ser>
        <c:ser>
          <c:idx val="7"/>
          <c:order val="5"/>
          <c:tx>
            <c:strRef>
              <c:f>'Energia AxA'!$B$75</c:f>
              <c:strCache>
                <c:ptCount val="1"/>
                <c:pt idx="0">
                  <c:v>GN para GE</c:v>
                </c:pt>
              </c:strCache>
            </c:strRef>
          </c:tx>
          <c:spPr>
            <a:solidFill>
              <a:schemeClr val="bg1"/>
            </a:solidFill>
            <a:ln w="6350">
              <a:solidFill>
                <a:schemeClr val="tx1"/>
              </a:solidFill>
              <a:prstDash val="dash"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56B52B1-06A9-4CF2-B3A7-E61BF3E3D615}" type="CELLRANGE">
                      <a:rPr lang="en-US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4B-AA47-4DD6-8997-BE67F9257FC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AFCE1474-CDBF-4B92-BE11-D5FF3CE8937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C-AA47-4DD6-8997-BE67F9257F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6FA3C95-19A2-4208-A46B-D897F9D50E2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D-AA47-4DD6-8997-BE67F9257F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4E5DDCC-EB24-4BDA-975D-F48375FC873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E-AA47-4DD6-8997-BE67F9257F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F17AD5C-CC18-4826-B3A8-3B553D7A1756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4F-AA47-4DD6-8997-BE67F9257F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A23AD8A1-422A-488E-BC04-D0A126DA4EBF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0-AA47-4DD6-8997-BE67F9257F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37015A8-9E6A-4C3F-BB11-CB35028342D8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1-AA47-4DD6-8997-BE67F9257F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17768F2-09FF-41DC-A936-C688095DD4FA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2-AA47-4DD6-8997-BE67F9257FC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01FA1352-C350-457E-AD16-E0E24A9A01CB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3-AA47-4DD6-8997-BE67F9257FC4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0D7D53E-F687-4C9C-8FC8-EB7AD7ECDD6D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4-AA47-4DD6-8997-BE67F9257FC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A4417EB-635E-4924-BB1B-20FDB91D3272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5-AA47-4DD6-8997-BE67F9257FC4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F3924A5D-5278-431D-8DEC-5A604401180E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6-AA47-4DD6-8997-BE67F9257FC4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F37C47A3-3EEB-43C6-9DEC-08A37508D0B9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7-AA47-4DD6-8997-BE67F9257FC4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3D46B482-204C-4B99-B3D9-DC5B2AF85C68}" type="CELLRANGE">
                      <a:rPr lang="es-PE"/>
                      <a:pPr/>
                      <a:t>[CELLRANGE]</a:t>
                    </a:fld>
                    <a:endParaRPr lang="es-PE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58-AA47-4DD6-8997-BE67F9257F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es-P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'Energia AxA'!$C$69:$P$69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  <c:extLst/>
            </c:numRef>
          </c:cat>
          <c:val>
            <c:numRef>
              <c:f>'Energia AxA'!$C$75:$P$75</c:f>
              <c:numCache>
                <c:formatCode>#,##0</c:formatCode>
                <c:ptCount val="14"/>
                <c:pt idx="0">
                  <c:v>53268.700568381129</c:v>
                </c:pt>
                <c:pt idx="1">
                  <c:v>109351.56141651502</c:v>
                </c:pt>
                <c:pt idx="2">
                  <c:v>116871.56347710978</c:v>
                </c:pt>
                <c:pt idx="3">
                  <c:v>115901.56417140733</c:v>
                </c:pt>
                <c:pt idx="4">
                  <c:v>131724.65200786063</c:v>
                </c:pt>
                <c:pt idx="5">
                  <c:v>133319.97642552189</c:v>
                </c:pt>
                <c:pt idx="6">
                  <c:v>149229.62695713688</c:v>
                </c:pt>
                <c:pt idx="7">
                  <c:v>123512.9710247215</c:v>
                </c:pt>
                <c:pt idx="8">
                  <c:v>123966.60519399623</c:v>
                </c:pt>
                <c:pt idx="9">
                  <c:v>143348.02719686166</c:v>
                </c:pt>
                <c:pt idx="10">
                  <c:v>114482.48403565964</c:v>
                </c:pt>
                <c:pt idx="11">
                  <c:v>145678.19994903894</c:v>
                </c:pt>
                <c:pt idx="12">
                  <c:v>166458.04034954519</c:v>
                </c:pt>
                <c:pt idx="13">
                  <c:v>179711.59254948999</c:v>
                </c:pt>
              </c:numCache>
              <c:extLst/>
            </c:numRef>
          </c:val>
          <c:extLst>
            <c:ext xmlns:c15="http://schemas.microsoft.com/office/drawing/2012/chart" uri="{02D57815-91ED-43cb-92C2-25804820EDAC}">
              <c15:datalabelsRange>
                <c15:f>'Energia AxA'!$C$159:$Q$159</c15:f>
                <c15:dlblRangeCache>
                  <c:ptCount val="15"/>
                </c15:dlblRangeCache>
              </c15:datalabelsRange>
            </c:ext>
            <c:ext xmlns:c16="http://schemas.microsoft.com/office/drawing/2014/chart" uri="{C3380CC4-5D6E-409C-BE32-E72D297353CC}">
              <c16:uniqueId val="{00000059-AA47-4DD6-8997-BE67F9257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498249312"/>
        <c:axId val="912581136"/>
      </c:barChart>
      <c:lineChart>
        <c:grouping val="standard"/>
        <c:varyColors val="0"/>
        <c:ser>
          <c:idx val="8"/>
          <c:order val="7"/>
          <c:tx>
            <c:v>TOTAL</c:v>
          </c:tx>
          <c:spPr>
            <a:ln w="508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diamond"/>
            <c:size val="6"/>
            <c:spPr>
              <a:solidFill>
                <a:srgbClr val="FF0000"/>
              </a:solidFill>
              <a:ln w="50800">
                <a:solidFill>
                  <a:srgbClr val="FF0000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-42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'Energia AxA'!$C$69:$P$69</c:f>
              <c:numCache>
                <c:formatCode>General</c:formatCode>
                <c:ptCount val="1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</c:numCache>
              <c:extLst/>
            </c:numRef>
          </c:cat>
          <c:val>
            <c:numRef>
              <c:f>'Energia AxA'!$C$18:$P$18</c:f>
              <c:numCache>
                <c:formatCode>#,##0</c:formatCode>
                <c:ptCount val="14"/>
                <c:pt idx="0">
                  <c:v>406740.73158360226</c:v>
                </c:pt>
                <c:pt idx="1">
                  <c:v>445294.7929809395</c:v>
                </c:pt>
                <c:pt idx="2">
                  <c:v>462149.00458685798</c:v>
                </c:pt>
                <c:pt idx="3">
                  <c:v>492033.32063517609</c:v>
                </c:pt>
                <c:pt idx="4">
                  <c:v>492492.39669598872</c:v>
                </c:pt>
                <c:pt idx="5">
                  <c:v>524561.22614326223</c:v>
                </c:pt>
                <c:pt idx="6">
                  <c:v>554244.50687870686</c:v>
                </c:pt>
                <c:pt idx="7">
                  <c:v>583223.75604470249</c:v>
                </c:pt>
                <c:pt idx="8">
                  <c:v>605046.80812610372</c:v>
                </c:pt>
                <c:pt idx="9">
                  <c:v>622256.33039454184</c:v>
                </c:pt>
                <c:pt idx="10">
                  <c:v>488928.68910426093</c:v>
                </c:pt>
                <c:pt idx="11">
                  <c:v>598537.43367840303</c:v>
                </c:pt>
                <c:pt idx="12">
                  <c:v>620774.51302073</c:v>
                </c:pt>
                <c:pt idx="13">
                  <c:v>634326.76209646813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5A-AA47-4DD6-8997-BE67F9257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8249312"/>
        <c:axId val="912581136"/>
        <c:extLst>
          <c:ext xmlns:c15="http://schemas.microsoft.com/office/drawing/2012/chart" uri="{02D57815-91ED-43cb-92C2-25804820EDAC}">
            <c15:filteredLineSeries>
              <c15:ser>
                <c:idx val="5"/>
                <c:order val="6"/>
                <c:tx>
                  <c:strRef>
                    <c:extLst>
                      <c:ext uri="{02D57815-91ED-43cb-92C2-25804820EDAC}">
                        <c15:formulaRef>
                          <c15:sqref>'Energia AxA'!$B$76</c15:sqref>
                        </c15:formulaRef>
                      </c:ext>
                    </c:extLst>
                    <c:strCache>
                      <c:ptCount val="1"/>
                      <c:pt idx="0">
                        <c:v>TOTAL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diamond"/>
                  <c:size val="8"/>
                  <c:spPr>
                    <a:solidFill>
                      <a:srgbClr val="FF0000"/>
                    </a:solidFill>
                    <a:ln w="25400">
                      <a:solidFill>
                        <a:srgbClr val="FF0000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'Energia AxA'!$C$69:$P$69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  <c:pt idx="12">
                        <c:v>2022</c:v>
                      </c:pt>
                      <c:pt idx="13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'Energia AxA'!$C$76:$P$76</c15:sqref>
                        </c15:formulaRef>
                      </c:ext>
                    </c:extLst>
                    <c:numCache>
                      <c:formatCode>#,##0</c:formatCode>
                      <c:ptCount val="14"/>
                      <c:pt idx="0">
                        <c:v>460009.43215198338</c:v>
                      </c:pt>
                      <c:pt idx="1">
                        <c:v>554646.35439745465</c:v>
                      </c:pt>
                      <c:pt idx="2">
                        <c:v>579020.56806396774</c:v>
                      </c:pt>
                      <c:pt idx="3">
                        <c:v>607934.88480658352</c:v>
                      </c:pt>
                      <c:pt idx="4">
                        <c:v>624217.04870384932</c:v>
                      </c:pt>
                      <c:pt idx="5">
                        <c:v>657881.20256878401</c:v>
                      </c:pt>
                      <c:pt idx="6">
                        <c:v>703474.13383584388</c:v>
                      </c:pt>
                      <c:pt idx="7">
                        <c:v>692837.39598837506</c:v>
                      </c:pt>
                      <c:pt idx="8">
                        <c:v>714431.62904636003</c:v>
                      </c:pt>
                      <c:pt idx="9">
                        <c:v>751127.85206140042</c:v>
                      </c:pt>
                      <c:pt idx="10">
                        <c:v>588746.9032051817</c:v>
                      </c:pt>
                      <c:pt idx="11">
                        <c:v>730053.6373641775</c:v>
                      </c:pt>
                      <c:pt idx="12">
                        <c:v>781502.35694158974</c:v>
                      </c:pt>
                      <c:pt idx="13">
                        <c:v>815718.03344811336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5B-AA47-4DD6-8997-BE67F9257FC4}"/>
                  </c:ext>
                </c:extLst>
              </c15:ser>
            </c15:filteredLineSeries>
          </c:ext>
        </c:extLst>
      </c:lineChart>
      <c:catAx>
        <c:axId val="149824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PE"/>
          </a:p>
        </c:txPr>
        <c:crossAx val="912581136"/>
        <c:crosses val="autoZero"/>
        <c:auto val="1"/>
        <c:lblAlgn val="ctr"/>
        <c:lblOffset val="100"/>
        <c:noMultiLvlLbl val="0"/>
      </c:catAx>
      <c:valAx>
        <c:axId val="912581136"/>
        <c:scaling>
          <c:orientation val="minMax"/>
          <c:max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r>
                  <a:rPr lang="en-US" sz="1200" b="1">
                    <a:latin typeface="Calibri" panose="020F0502020204030204" pitchFamily="34" charset="0"/>
                    <a:cs typeface="Calibri" panose="020F0502020204030204" pitchFamily="34" charset="0"/>
                  </a:rPr>
                  <a:t>MMBTU / AÑO</a:t>
                </a:r>
              </a:p>
            </c:rich>
          </c:tx>
          <c:layout>
            <c:manualLayout>
              <c:xMode val="edge"/>
              <c:yMode val="edge"/>
              <c:x val="1.0118377416012808E-3"/>
              <c:y val="2.622098033529403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pPr>
              <a:endParaRPr lang="es-PE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es-PE"/>
          </a:p>
        </c:txPr>
        <c:crossAx val="1498249312"/>
        <c:crosses val="autoZero"/>
        <c:crossBetween val="between"/>
        <c:majorUnit val="200000"/>
      </c:valAx>
      <c:spPr>
        <a:noFill/>
        <a:ln w="1270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8275198243878692"/>
          <c:y val="0.49184048895052007"/>
          <c:w val="0.15440688893130003"/>
          <c:h val="0.431405117748670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es-PE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ClanPro-Book" panose="020B0604020101020102" pitchFamily="34" charset="0"/>
        </a:defRPr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48162729658793"/>
          <c:y val="0.18206036745406823"/>
          <c:w val="0.76262943679678552"/>
          <c:h val="0.66019247594050756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Hoja1!$B$5</c:f>
              <c:strCache>
                <c:ptCount val="1"/>
                <c:pt idx="0">
                  <c:v>Electricidad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Hoja1!$C$4:$E$4</c:f>
              <c:numCache>
                <c:formatCode>General</c:formatCode>
                <c:ptCount val="3"/>
                <c:pt idx="0">
                  <c:v>2005</c:v>
                </c:pt>
                <c:pt idx="1">
                  <c:v>2013</c:v>
                </c:pt>
                <c:pt idx="2">
                  <c:v>2023</c:v>
                </c:pt>
              </c:numCache>
            </c:numRef>
          </c:cat>
          <c:val>
            <c:numRef>
              <c:f>Hoja1!$C$5:$E$5</c:f>
              <c:numCache>
                <c:formatCode>0%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89-42A5-832E-6E72589576FA}"/>
            </c:ext>
          </c:extLst>
        </c:ser>
        <c:ser>
          <c:idx val="1"/>
          <c:order val="1"/>
          <c:tx>
            <c:strRef>
              <c:f>Hoja1!$B$6</c:f>
              <c:strCache>
                <c:ptCount val="1"/>
                <c:pt idx="0">
                  <c:v>GLP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Hoja1!$C$4:$E$4</c:f>
              <c:numCache>
                <c:formatCode>General</c:formatCode>
                <c:ptCount val="3"/>
                <c:pt idx="0">
                  <c:v>2005</c:v>
                </c:pt>
                <c:pt idx="1">
                  <c:v>2013</c:v>
                </c:pt>
                <c:pt idx="2">
                  <c:v>2023</c:v>
                </c:pt>
              </c:numCache>
            </c:numRef>
          </c:cat>
          <c:val>
            <c:numRef>
              <c:f>Hoja1!$C$6:$E$6</c:f>
              <c:numCache>
                <c:formatCode>0%</c:formatCode>
                <c:ptCount val="3"/>
                <c:pt idx="0">
                  <c:v>0.48299999999999998</c:v>
                </c:pt>
                <c:pt idx="1">
                  <c:v>0.65</c:v>
                </c:pt>
                <c:pt idx="2">
                  <c:v>0.58299999999999996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89-42A5-832E-6E72589576FA}"/>
            </c:ext>
          </c:extLst>
        </c:ser>
        <c:ser>
          <c:idx val="2"/>
          <c:order val="2"/>
          <c:tx>
            <c:strRef>
              <c:f>Hoja1!$B$7</c:f>
              <c:strCache>
                <c:ptCount val="1"/>
                <c:pt idx="0">
                  <c:v>GN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Hoja1!$C$4:$E$4</c:f>
              <c:numCache>
                <c:formatCode>General</c:formatCode>
                <c:ptCount val="3"/>
                <c:pt idx="0">
                  <c:v>2005</c:v>
                </c:pt>
                <c:pt idx="1">
                  <c:v>2013</c:v>
                </c:pt>
                <c:pt idx="2">
                  <c:v>2023</c:v>
                </c:pt>
              </c:numCache>
            </c:numRef>
          </c:cat>
          <c:val>
            <c:numRef>
              <c:f>Hoja1!$C$7:$E$7</c:f>
              <c:numCache>
                <c:formatCode>0%</c:formatCode>
                <c:ptCount val="3"/>
                <c:pt idx="0">
                  <c:v>0</c:v>
                </c:pt>
                <c:pt idx="1">
                  <c:v>0.02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89-42A5-832E-6E72589576FA}"/>
            </c:ext>
          </c:extLst>
        </c:ser>
        <c:ser>
          <c:idx val="3"/>
          <c:order val="3"/>
          <c:tx>
            <c:strRef>
              <c:f>Hoja1!$B$8</c:f>
              <c:strCache>
                <c:ptCount val="1"/>
                <c:pt idx="0">
                  <c:v>Leña y Carbón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Hoja1!$C$4:$E$4</c:f>
              <c:numCache>
                <c:formatCode>General</c:formatCode>
                <c:ptCount val="3"/>
                <c:pt idx="0">
                  <c:v>2005</c:v>
                </c:pt>
                <c:pt idx="1">
                  <c:v>2013</c:v>
                </c:pt>
                <c:pt idx="2">
                  <c:v>2023</c:v>
                </c:pt>
              </c:numCache>
            </c:numRef>
          </c:cat>
          <c:val>
            <c:numRef>
              <c:f>Hoja1!$C$8:$E$8</c:f>
              <c:numCache>
                <c:formatCode>0%</c:formatCode>
                <c:ptCount val="3"/>
                <c:pt idx="0">
                  <c:v>0.32300000000000001</c:v>
                </c:pt>
                <c:pt idx="1">
                  <c:v>0.2</c:v>
                </c:pt>
                <c:pt idx="2">
                  <c:v>0.17299999999999999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89-42A5-832E-6E72589576FA}"/>
            </c:ext>
          </c:extLst>
        </c:ser>
        <c:ser>
          <c:idx val="4"/>
          <c:order val="4"/>
          <c:tx>
            <c:strRef>
              <c:f>Hoja1!$B$9</c:f>
              <c:strCache>
                <c:ptCount val="1"/>
                <c:pt idx="0">
                  <c:v>Otro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Hoja1!$C$4:$E$4</c:f>
              <c:numCache>
                <c:formatCode>General</c:formatCode>
                <c:ptCount val="3"/>
                <c:pt idx="0">
                  <c:v>2005</c:v>
                </c:pt>
                <c:pt idx="1">
                  <c:v>2013</c:v>
                </c:pt>
                <c:pt idx="2">
                  <c:v>2023</c:v>
                </c:pt>
              </c:numCache>
            </c:numRef>
          </c:cat>
          <c:val>
            <c:numRef>
              <c:f>Hoja1!$C$9:$E$9</c:f>
              <c:numCache>
                <c:formatCode>0%</c:formatCode>
                <c:ptCount val="3"/>
                <c:pt idx="0">
                  <c:v>0.153</c:v>
                </c:pt>
                <c:pt idx="1">
                  <c:v>0.113</c:v>
                </c:pt>
                <c:pt idx="2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589-42A5-832E-6E72589576FA}"/>
            </c:ext>
          </c:extLst>
        </c:ser>
        <c:ser>
          <c:idx val="5"/>
          <c:order val="5"/>
          <c:tx>
            <c:strRef>
              <c:f>Hoja1!$B$10</c:f>
              <c:strCache>
                <c:ptCount val="1"/>
                <c:pt idx="0">
                  <c:v>No resp / No Cocina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numRef>
              <c:f>Hoja1!$C$4:$E$4</c:f>
              <c:numCache>
                <c:formatCode>General</c:formatCode>
                <c:ptCount val="3"/>
                <c:pt idx="0">
                  <c:v>2005</c:v>
                </c:pt>
                <c:pt idx="1">
                  <c:v>2013</c:v>
                </c:pt>
                <c:pt idx="2">
                  <c:v>2023</c:v>
                </c:pt>
              </c:numCache>
            </c:numRef>
          </c:cat>
          <c:val>
            <c:numRef>
              <c:f>Hoja1!$C$10:$E$10</c:f>
              <c:numCache>
                <c:formatCode>0%</c:formatCode>
                <c:ptCount val="3"/>
                <c:pt idx="0">
                  <c:v>0.03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589-42A5-832E-6E72589576F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259649024"/>
        <c:axId val="1259654304"/>
      </c:barChart>
      <c:catAx>
        <c:axId val="1259649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259654304"/>
        <c:crosses val="autoZero"/>
        <c:auto val="1"/>
        <c:lblAlgn val="ctr"/>
        <c:lblOffset val="100"/>
        <c:noMultiLvlLbl val="0"/>
      </c:catAx>
      <c:valAx>
        <c:axId val="125965430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5964902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Hogares</a:t>
            </a:r>
            <a:r>
              <a:rPr lang="en-US" sz="1800" dirty="0"/>
              <a:t> </a:t>
            </a:r>
            <a:r>
              <a:rPr lang="en-US" sz="1800" dirty="0" err="1"/>
              <a:t>vulnerables</a:t>
            </a:r>
            <a:r>
              <a:rPr lang="en-US" sz="1800" dirty="0"/>
              <a:t> con </a:t>
            </a:r>
            <a:r>
              <a:rPr lang="en-US" sz="1800" dirty="0" err="1"/>
              <a:t>cobertura</a:t>
            </a:r>
            <a:r>
              <a:rPr lang="en-US" sz="1800" dirty="0"/>
              <a:t> FISE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stacked"/>
        <c:varyColors val="0"/>
        <c:ser>
          <c:idx val="2"/>
          <c:order val="2"/>
          <c:tx>
            <c:strRef>
              <c:f>Hoja1!$F$4</c:f>
              <c:strCache>
                <c:ptCount val="1"/>
                <c:pt idx="0">
                  <c:v>Hogares con cobertura</c:v>
                </c:pt>
              </c:strCache>
            </c:strRef>
          </c:tx>
          <c:spPr>
            <a:solidFill>
              <a:schemeClr val="accent4">
                <a:tint val="65000"/>
                <a:alpha val="7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B36-4B38-8567-BD72137D8A6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B36-4B38-8567-BD72137D8A6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B36-4B38-8567-BD72137D8A6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B36-4B38-8567-BD72137D8A6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DB36-4B38-8567-BD72137D8A6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DB36-4B38-8567-BD72137D8A6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DB36-4B38-8567-BD72137D8A6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DB36-4B38-8567-BD72137D8A6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DB36-4B38-8567-BD72137D8A6E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DB36-4B38-8567-BD72137D8A6E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DB36-4B38-8567-BD72137D8A6E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DB36-4B38-8567-BD72137D8A6E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B36-4B38-8567-BD72137D8A6E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DB36-4B38-8567-BD72137D8A6E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DB36-4B38-8567-BD72137D8A6E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DB36-4B38-8567-BD72137D8A6E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DB36-4B38-8567-BD72137D8A6E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DB36-4B38-8567-BD72137D8A6E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5-DB36-4B38-8567-BD72137D8A6E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7-DB36-4B38-8567-BD72137D8A6E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9-DB36-4B38-8567-BD72137D8A6E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B-DB36-4B38-8567-BD72137D8A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Hoja1!$C$5:$C$29</c:f>
              <c:strCache>
                <c:ptCount val="25"/>
                <c:pt idx="0">
                  <c:v>AMAZONAS</c:v>
                </c:pt>
                <c:pt idx="1">
                  <c:v>SAN MARTIN</c:v>
                </c:pt>
                <c:pt idx="2">
                  <c:v>APURIMAC</c:v>
                </c:pt>
                <c:pt idx="3">
                  <c:v>LAMBAYEQUE</c:v>
                </c:pt>
                <c:pt idx="4">
                  <c:v>CUSCO</c:v>
                </c:pt>
                <c:pt idx="5">
                  <c:v>CAJAMARCA</c:v>
                </c:pt>
                <c:pt idx="6">
                  <c:v>AYACUCHO</c:v>
                </c:pt>
                <c:pt idx="7">
                  <c:v>PIURA</c:v>
                </c:pt>
                <c:pt idx="8">
                  <c:v>HUANCAVELICA</c:v>
                </c:pt>
                <c:pt idx="9">
                  <c:v>LA LIBERTAD</c:v>
                </c:pt>
                <c:pt idx="10">
                  <c:v>HUANUCO</c:v>
                </c:pt>
                <c:pt idx="11">
                  <c:v>JUNIN</c:v>
                </c:pt>
                <c:pt idx="12">
                  <c:v>UCAYALI</c:v>
                </c:pt>
                <c:pt idx="13">
                  <c:v>ANCASH</c:v>
                </c:pt>
                <c:pt idx="14">
                  <c:v>LORETO</c:v>
                </c:pt>
                <c:pt idx="15">
                  <c:v>PUNO</c:v>
                </c:pt>
                <c:pt idx="16">
                  <c:v>PASCO</c:v>
                </c:pt>
                <c:pt idx="17">
                  <c:v>MOQUEGUA</c:v>
                </c:pt>
                <c:pt idx="18">
                  <c:v>TUMBES</c:v>
                </c:pt>
                <c:pt idx="19">
                  <c:v>AREQUIPA</c:v>
                </c:pt>
                <c:pt idx="20">
                  <c:v>TACNA</c:v>
                </c:pt>
                <c:pt idx="21">
                  <c:v>MADRE DE DIOS</c:v>
                </c:pt>
                <c:pt idx="22">
                  <c:v>ICA</c:v>
                </c:pt>
                <c:pt idx="23">
                  <c:v>LIMA</c:v>
                </c:pt>
                <c:pt idx="24">
                  <c:v>CALLAO</c:v>
                </c:pt>
              </c:strCache>
            </c:strRef>
          </c:cat>
          <c:val>
            <c:numRef>
              <c:f>Hoja1!$F$5:$F$29</c:f>
              <c:numCache>
                <c:formatCode>0%</c:formatCode>
                <c:ptCount val="25"/>
                <c:pt idx="0">
                  <c:v>0.62719163711765213</c:v>
                </c:pt>
                <c:pt idx="1">
                  <c:v>0.56845335752475434</c:v>
                </c:pt>
                <c:pt idx="2">
                  <c:v>0.48891898077509915</c:v>
                </c:pt>
                <c:pt idx="3">
                  <c:v>0.47297645422226803</c:v>
                </c:pt>
                <c:pt idx="4">
                  <c:v>0.44552603092257104</c:v>
                </c:pt>
                <c:pt idx="5">
                  <c:v>0.43079589713250765</c:v>
                </c:pt>
                <c:pt idx="6">
                  <c:v>0.35845524880263363</c:v>
                </c:pt>
                <c:pt idx="7">
                  <c:v>0.34817651098901098</c:v>
                </c:pt>
                <c:pt idx="8">
                  <c:v>0.34493225848594067</c:v>
                </c:pt>
                <c:pt idx="9">
                  <c:v>0.31027705294954522</c:v>
                </c:pt>
                <c:pt idx="10">
                  <c:v>0.30193067242352134</c:v>
                </c:pt>
                <c:pt idx="11">
                  <c:v>0.27751399617319822</c:v>
                </c:pt>
                <c:pt idx="12">
                  <c:v>0.27644049780769742</c:v>
                </c:pt>
                <c:pt idx="13">
                  <c:v>0.27571065873625616</c:v>
                </c:pt>
                <c:pt idx="14">
                  <c:v>0.2672174457019072</c:v>
                </c:pt>
                <c:pt idx="15">
                  <c:v>0.25599975880366621</c:v>
                </c:pt>
                <c:pt idx="16">
                  <c:v>0.25078069398248343</c:v>
                </c:pt>
                <c:pt idx="17">
                  <c:v>0.18515980814961105</c:v>
                </c:pt>
                <c:pt idx="18">
                  <c:v>0.15941191046502023</c:v>
                </c:pt>
                <c:pt idx="19">
                  <c:v>0.11981081835011285</c:v>
                </c:pt>
                <c:pt idx="20">
                  <c:v>7.5927337819471613E-2</c:v>
                </c:pt>
                <c:pt idx="21">
                  <c:v>5.3736390630155062E-2</c:v>
                </c:pt>
                <c:pt idx="22">
                  <c:v>3.0615341981287691E-2</c:v>
                </c:pt>
                <c:pt idx="23">
                  <c:v>1.7101573605680435E-2</c:v>
                </c:pt>
                <c:pt idx="24">
                  <c:v>2.3113942537128927E-3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DB36-4B38-8567-BD72137D8A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890356352"/>
        <c:axId val="89037171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Hoja1!$D$4</c15:sqref>
                        </c15:formulaRef>
                      </c:ext>
                    </c:extLst>
                    <c:strCache>
                      <c:ptCount val="1"/>
                      <c:pt idx="0">
                        <c:v>Beneficiarios Activos FISE</c:v>
                      </c:pt>
                    </c:strCache>
                  </c:strRef>
                </c:tx>
                <c:spPr>
                  <a:solidFill>
                    <a:schemeClr val="accent4">
                      <a:shade val="65000"/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PE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Hoja1!$C$5:$C$29</c15:sqref>
                        </c15:formulaRef>
                      </c:ext>
                    </c:extLst>
                    <c:strCache>
                      <c:ptCount val="25"/>
                      <c:pt idx="0">
                        <c:v>AMAZONAS</c:v>
                      </c:pt>
                      <c:pt idx="1">
                        <c:v>SAN MARTIN</c:v>
                      </c:pt>
                      <c:pt idx="2">
                        <c:v>APURIMAC</c:v>
                      </c:pt>
                      <c:pt idx="3">
                        <c:v>LAMBAYEQUE</c:v>
                      </c:pt>
                      <c:pt idx="4">
                        <c:v>CUSCO</c:v>
                      </c:pt>
                      <c:pt idx="5">
                        <c:v>CAJAMARCA</c:v>
                      </c:pt>
                      <c:pt idx="6">
                        <c:v>AYACUCHO</c:v>
                      </c:pt>
                      <c:pt idx="7">
                        <c:v>PIURA</c:v>
                      </c:pt>
                      <c:pt idx="8">
                        <c:v>HUANCAVELICA</c:v>
                      </c:pt>
                      <c:pt idx="9">
                        <c:v>LA LIBERTAD</c:v>
                      </c:pt>
                      <c:pt idx="10">
                        <c:v>HUANUCO</c:v>
                      </c:pt>
                      <c:pt idx="11">
                        <c:v>JUNIN</c:v>
                      </c:pt>
                      <c:pt idx="12">
                        <c:v>UCAYALI</c:v>
                      </c:pt>
                      <c:pt idx="13">
                        <c:v>ANCASH</c:v>
                      </c:pt>
                      <c:pt idx="14">
                        <c:v>LORETO</c:v>
                      </c:pt>
                      <c:pt idx="15">
                        <c:v>PUNO</c:v>
                      </c:pt>
                      <c:pt idx="16">
                        <c:v>PASCO</c:v>
                      </c:pt>
                      <c:pt idx="17">
                        <c:v>MOQUEGUA</c:v>
                      </c:pt>
                      <c:pt idx="18">
                        <c:v>TUMBES</c:v>
                      </c:pt>
                      <c:pt idx="19">
                        <c:v>AREQUIPA</c:v>
                      </c:pt>
                      <c:pt idx="20">
                        <c:v>TACNA</c:v>
                      </c:pt>
                      <c:pt idx="21">
                        <c:v>MADRE DE DIOS</c:v>
                      </c:pt>
                      <c:pt idx="22">
                        <c:v>ICA</c:v>
                      </c:pt>
                      <c:pt idx="23">
                        <c:v>LIMA</c:v>
                      </c:pt>
                      <c:pt idx="24">
                        <c:v>CALLAO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Hoja1!$D$5:$D$29</c15:sqref>
                        </c15:formulaRef>
                      </c:ext>
                    </c:extLst>
                    <c:numCache>
                      <c:formatCode>#,##0</c:formatCode>
                      <c:ptCount val="25"/>
                      <c:pt idx="0">
                        <c:v>51118</c:v>
                      </c:pt>
                      <c:pt idx="1">
                        <c:v>88353</c:v>
                      </c:pt>
                      <c:pt idx="2">
                        <c:v>51270</c:v>
                      </c:pt>
                      <c:pt idx="3">
                        <c:v>64260</c:v>
                      </c:pt>
                      <c:pt idx="4">
                        <c:v>109067</c:v>
                      </c:pt>
                      <c:pt idx="5">
                        <c:v>166024</c:v>
                      </c:pt>
                      <c:pt idx="6">
                        <c:v>60323</c:v>
                      </c:pt>
                      <c:pt idx="7">
                        <c:v>101389</c:v>
                      </c:pt>
                      <c:pt idx="8">
                        <c:v>44885</c:v>
                      </c:pt>
                      <c:pt idx="9">
                        <c:v>92035</c:v>
                      </c:pt>
                      <c:pt idx="10">
                        <c:v>61538</c:v>
                      </c:pt>
                      <c:pt idx="11">
                        <c:v>70488</c:v>
                      </c:pt>
                      <c:pt idx="12">
                        <c:v>24967</c:v>
                      </c:pt>
                      <c:pt idx="13">
                        <c:v>54189</c:v>
                      </c:pt>
                      <c:pt idx="14">
                        <c:v>51686</c:v>
                      </c:pt>
                      <c:pt idx="15">
                        <c:v>101892</c:v>
                      </c:pt>
                      <c:pt idx="16">
                        <c:v>17266</c:v>
                      </c:pt>
                      <c:pt idx="17">
                        <c:v>4594</c:v>
                      </c:pt>
                      <c:pt idx="18">
                        <c:v>5790</c:v>
                      </c:pt>
                      <c:pt idx="19">
                        <c:v>18898</c:v>
                      </c:pt>
                      <c:pt idx="20">
                        <c:v>4581</c:v>
                      </c:pt>
                      <c:pt idx="21">
                        <c:v>1303</c:v>
                      </c:pt>
                      <c:pt idx="22">
                        <c:v>2320</c:v>
                      </c:pt>
                      <c:pt idx="23">
                        <c:v>24121</c:v>
                      </c:pt>
                      <c:pt idx="24" formatCode="General">
                        <c:v>402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2F-DB36-4B38-8567-BD72137D8A6E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Hoja1!$E$4</c15:sqref>
                        </c15:formulaRef>
                      </c:ext>
                    </c:extLst>
                    <c:strCache>
                      <c:ptCount val="1"/>
                      <c:pt idx="0">
                        <c:v>Hogares vulnerables</c:v>
                      </c:pt>
                    </c:strCache>
                  </c:strRef>
                </c:tx>
                <c:spPr>
                  <a:solidFill>
                    <a:schemeClr val="accent4"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s-PE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Hoja1!$C$5:$C$29</c15:sqref>
                        </c15:formulaRef>
                      </c:ext>
                    </c:extLst>
                    <c:strCache>
                      <c:ptCount val="25"/>
                      <c:pt idx="0">
                        <c:v>AMAZONAS</c:v>
                      </c:pt>
                      <c:pt idx="1">
                        <c:v>SAN MARTIN</c:v>
                      </c:pt>
                      <c:pt idx="2">
                        <c:v>APURIMAC</c:v>
                      </c:pt>
                      <c:pt idx="3">
                        <c:v>LAMBAYEQUE</c:v>
                      </c:pt>
                      <c:pt idx="4">
                        <c:v>CUSCO</c:v>
                      </c:pt>
                      <c:pt idx="5">
                        <c:v>CAJAMARCA</c:v>
                      </c:pt>
                      <c:pt idx="6">
                        <c:v>AYACUCHO</c:v>
                      </c:pt>
                      <c:pt idx="7">
                        <c:v>PIURA</c:v>
                      </c:pt>
                      <c:pt idx="8">
                        <c:v>HUANCAVELICA</c:v>
                      </c:pt>
                      <c:pt idx="9">
                        <c:v>LA LIBERTAD</c:v>
                      </c:pt>
                      <c:pt idx="10">
                        <c:v>HUANUCO</c:v>
                      </c:pt>
                      <c:pt idx="11">
                        <c:v>JUNIN</c:v>
                      </c:pt>
                      <c:pt idx="12">
                        <c:v>UCAYALI</c:v>
                      </c:pt>
                      <c:pt idx="13">
                        <c:v>ANCASH</c:v>
                      </c:pt>
                      <c:pt idx="14">
                        <c:v>LORETO</c:v>
                      </c:pt>
                      <c:pt idx="15">
                        <c:v>PUNO</c:v>
                      </c:pt>
                      <c:pt idx="16">
                        <c:v>PASCO</c:v>
                      </c:pt>
                      <c:pt idx="17">
                        <c:v>MOQUEGUA</c:v>
                      </c:pt>
                      <c:pt idx="18">
                        <c:v>TUMBES</c:v>
                      </c:pt>
                      <c:pt idx="19">
                        <c:v>AREQUIPA</c:v>
                      </c:pt>
                      <c:pt idx="20">
                        <c:v>TACNA</c:v>
                      </c:pt>
                      <c:pt idx="21">
                        <c:v>MADRE DE DIOS</c:v>
                      </c:pt>
                      <c:pt idx="22">
                        <c:v>ICA</c:v>
                      </c:pt>
                      <c:pt idx="23">
                        <c:v>LIMA</c:v>
                      </c:pt>
                      <c:pt idx="24">
                        <c:v>CALLAO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Hoja1!$E$5:$E$29</c15:sqref>
                        </c15:formulaRef>
                      </c:ext>
                    </c:extLst>
                    <c:numCache>
                      <c:formatCode>#,##0</c:formatCode>
                      <c:ptCount val="25"/>
                      <c:pt idx="0">
                        <c:v>81503</c:v>
                      </c:pt>
                      <c:pt idx="1">
                        <c:v>155427</c:v>
                      </c:pt>
                      <c:pt idx="2">
                        <c:v>104864</c:v>
                      </c:pt>
                      <c:pt idx="3">
                        <c:v>135863</c:v>
                      </c:pt>
                      <c:pt idx="4">
                        <c:v>244805</c:v>
                      </c:pt>
                      <c:pt idx="5">
                        <c:v>385389</c:v>
                      </c:pt>
                      <c:pt idx="6">
                        <c:v>168286</c:v>
                      </c:pt>
                      <c:pt idx="7">
                        <c:v>291200</c:v>
                      </c:pt>
                      <c:pt idx="8">
                        <c:v>130127</c:v>
                      </c:pt>
                      <c:pt idx="9">
                        <c:v>296622</c:v>
                      </c:pt>
                      <c:pt idx="10">
                        <c:v>203815</c:v>
                      </c:pt>
                      <c:pt idx="11">
                        <c:v>253998</c:v>
                      </c:pt>
                      <c:pt idx="12">
                        <c:v>90316</c:v>
                      </c:pt>
                      <c:pt idx="13">
                        <c:v>196543</c:v>
                      </c:pt>
                      <c:pt idx="14">
                        <c:v>193423</c:v>
                      </c:pt>
                      <c:pt idx="15">
                        <c:v>398016</c:v>
                      </c:pt>
                      <c:pt idx="16">
                        <c:v>68849</c:v>
                      </c:pt>
                      <c:pt idx="17">
                        <c:v>24811</c:v>
                      </c:pt>
                      <c:pt idx="18">
                        <c:v>36321</c:v>
                      </c:pt>
                      <c:pt idx="19">
                        <c:v>157732</c:v>
                      </c:pt>
                      <c:pt idx="20">
                        <c:v>60334</c:v>
                      </c:pt>
                      <c:pt idx="21">
                        <c:v>24248</c:v>
                      </c:pt>
                      <c:pt idx="22">
                        <c:v>75779</c:v>
                      </c:pt>
                      <c:pt idx="23">
                        <c:v>1410455</c:v>
                      </c:pt>
                      <c:pt idx="24">
                        <c:v>173921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DB36-4B38-8567-BD72137D8A6E}"/>
                  </c:ext>
                </c:extLst>
              </c15:ser>
            </c15:filteredBarSeries>
          </c:ext>
        </c:extLst>
      </c:barChart>
      <c:catAx>
        <c:axId val="8903563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890371712"/>
        <c:crosses val="autoZero"/>
        <c:auto val="1"/>
        <c:lblAlgn val="ctr"/>
        <c:lblOffset val="100"/>
        <c:noMultiLvlLbl val="0"/>
      </c:catAx>
      <c:valAx>
        <c:axId val="890371712"/>
        <c:scaling>
          <c:orientation val="minMax"/>
        </c:scaling>
        <c:delete val="0"/>
        <c:axPos val="t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89035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112623-0FFA-4C2F-8DB1-FE3E719E9CF3}" type="doc">
      <dgm:prSet loTypeId="urn:microsoft.com/office/officeart/2005/8/layout/vProcess5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PE"/>
        </a:p>
      </dgm:t>
    </dgm:pt>
    <dgm:pt modelId="{0A2F0578-2B4A-4BA0-9AB9-764401CC737B}">
      <dgm:prSet/>
      <dgm:spPr/>
      <dgm:t>
        <a:bodyPr/>
        <a:lstStyle/>
        <a:p>
          <a:r>
            <a:rPr lang="es-PE" b="1" dirty="0"/>
            <a:t>El consumo del GLP en Perú supera las 2 millones de toneladas</a:t>
          </a:r>
          <a:endParaRPr lang="es-PE" dirty="0"/>
        </a:p>
      </dgm:t>
    </dgm:pt>
    <dgm:pt modelId="{8EAE0E47-A141-4CC0-9692-3C7791B6F0C9}" type="parTrans" cxnId="{4BC09EB8-2160-45E4-9BAF-0FFB03FC7F16}">
      <dgm:prSet/>
      <dgm:spPr/>
      <dgm:t>
        <a:bodyPr/>
        <a:lstStyle/>
        <a:p>
          <a:endParaRPr lang="es-PE"/>
        </a:p>
      </dgm:t>
    </dgm:pt>
    <dgm:pt modelId="{13E15E5A-D4B3-4A06-A2E2-497976684D7D}" type="sibTrans" cxnId="{4BC09EB8-2160-45E4-9BAF-0FFB03FC7F16}">
      <dgm:prSet/>
      <dgm:spPr/>
      <dgm:t>
        <a:bodyPr/>
        <a:lstStyle/>
        <a:p>
          <a:endParaRPr lang="es-PE"/>
        </a:p>
      </dgm:t>
    </dgm:pt>
    <dgm:pt modelId="{7D684B9F-5A1F-4438-BA02-E1234ED62E6A}">
      <dgm:prSet/>
      <dgm:spPr/>
      <dgm:t>
        <a:bodyPr/>
        <a:lstStyle/>
        <a:p>
          <a:r>
            <a:rPr lang="es-PE" b="1"/>
            <a:t>Entre el 60 y 70% es producido localmente</a:t>
          </a:r>
          <a:endParaRPr lang="es-PE"/>
        </a:p>
      </dgm:t>
    </dgm:pt>
    <dgm:pt modelId="{04A955B7-F47E-4412-8F68-AFBD5CCF0231}" type="parTrans" cxnId="{4777272F-FD16-4883-B548-3A431B7A4898}">
      <dgm:prSet/>
      <dgm:spPr/>
      <dgm:t>
        <a:bodyPr/>
        <a:lstStyle/>
        <a:p>
          <a:endParaRPr lang="es-PE"/>
        </a:p>
      </dgm:t>
    </dgm:pt>
    <dgm:pt modelId="{DF6FFB94-1C80-43C3-8794-14AF069FFD1D}" type="sibTrans" cxnId="{4777272F-FD16-4883-B548-3A431B7A4898}">
      <dgm:prSet/>
      <dgm:spPr/>
      <dgm:t>
        <a:bodyPr/>
        <a:lstStyle/>
        <a:p>
          <a:endParaRPr lang="es-PE"/>
        </a:p>
      </dgm:t>
    </dgm:pt>
    <dgm:pt modelId="{A8C0C951-B836-4271-9C1D-E7E99F1134AB}">
      <dgm:prSet/>
      <dgm:spPr/>
      <dgm:t>
        <a:bodyPr/>
        <a:lstStyle/>
        <a:p>
          <a:r>
            <a:rPr lang="es-PE" b="1"/>
            <a:t>El GLP va a continuar creciendo entre 4% y 5% los próximos 4 años</a:t>
          </a:r>
          <a:endParaRPr lang="es-PE"/>
        </a:p>
      </dgm:t>
    </dgm:pt>
    <dgm:pt modelId="{D652CFFD-595C-44F3-8C07-AFCA47F85E20}" type="parTrans" cxnId="{3D21FF26-21F1-4F01-8B07-3E1B6F45331B}">
      <dgm:prSet/>
      <dgm:spPr/>
      <dgm:t>
        <a:bodyPr/>
        <a:lstStyle/>
        <a:p>
          <a:endParaRPr lang="es-PE"/>
        </a:p>
      </dgm:t>
    </dgm:pt>
    <dgm:pt modelId="{2A2ABC32-9426-48E7-B27E-D68E23C12FCD}" type="sibTrans" cxnId="{3D21FF26-21F1-4F01-8B07-3E1B6F45331B}">
      <dgm:prSet/>
      <dgm:spPr/>
      <dgm:t>
        <a:bodyPr/>
        <a:lstStyle/>
        <a:p>
          <a:endParaRPr lang="es-PE"/>
        </a:p>
      </dgm:t>
    </dgm:pt>
    <dgm:pt modelId="{5DBCC9DE-8A54-41C6-8A39-16F827F9E4B6}" type="pres">
      <dgm:prSet presAssocID="{F2112623-0FFA-4C2F-8DB1-FE3E719E9CF3}" presName="outerComposite" presStyleCnt="0">
        <dgm:presLayoutVars>
          <dgm:chMax val="5"/>
          <dgm:dir/>
          <dgm:resizeHandles val="exact"/>
        </dgm:presLayoutVars>
      </dgm:prSet>
      <dgm:spPr/>
    </dgm:pt>
    <dgm:pt modelId="{8DCDCA2B-26BC-424B-BA6D-46F534B106DF}" type="pres">
      <dgm:prSet presAssocID="{F2112623-0FFA-4C2F-8DB1-FE3E719E9CF3}" presName="dummyMaxCanvas" presStyleCnt="0">
        <dgm:presLayoutVars/>
      </dgm:prSet>
      <dgm:spPr/>
    </dgm:pt>
    <dgm:pt modelId="{FC2BD92B-E1FD-4D8F-AE2B-F8B2F28E746D}" type="pres">
      <dgm:prSet presAssocID="{F2112623-0FFA-4C2F-8DB1-FE3E719E9CF3}" presName="ThreeNodes_1" presStyleLbl="node1" presStyleIdx="0" presStyleCnt="3">
        <dgm:presLayoutVars>
          <dgm:bulletEnabled val="1"/>
        </dgm:presLayoutVars>
      </dgm:prSet>
      <dgm:spPr/>
    </dgm:pt>
    <dgm:pt modelId="{CF82E9F5-D2C9-4B22-88F6-4B57B5571856}" type="pres">
      <dgm:prSet presAssocID="{F2112623-0FFA-4C2F-8DB1-FE3E719E9CF3}" presName="ThreeNodes_2" presStyleLbl="node1" presStyleIdx="1" presStyleCnt="3">
        <dgm:presLayoutVars>
          <dgm:bulletEnabled val="1"/>
        </dgm:presLayoutVars>
      </dgm:prSet>
      <dgm:spPr/>
    </dgm:pt>
    <dgm:pt modelId="{D8DB2F87-3794-4881-980C-C9DF53E0FDC5}" type="pres">
      <dgm:prSet presAssocID="{F2112623-0FFA-4C2F-8DB1-FE3E719E9CF3}" presName="ThreeNodes_3" presStyleLbl="node1" presStyleIdx="2" presStyleCnt="3">
        <dgm:presLayoutVars>
          <dgm:bulletEnabled val="1"/>
        </dgm:presLayoutVars>
      </dgm:prSet>
      <dgm:spPr/>
    </dgm:pt>
    <dgm:pt modelId="{2A0BC852-35E4-4C4F-B48D-D57AFD80B751}" type="pres">
      <dgm:prSet presAssocID="{F2112623-0FFA-4C2F-8DB1-FE3E719E9CF3}" presName="ThreeConn_1-2" presStyleLbl="fgAccFollowNode1" presStyleIdx="0" presStyleCnt="2">
        <dgm:presLayoutVars>
          <dgm:bulletEnabled val="1"/>
        </dgm:presLayoutVars>
      </dgm:prSet>
      <dgm:spPr/>
    </dgm:pt>
    <dgm:pt modelId="{A772D1B0-976F-4CB5-895C-090310A40C99}" type="pres">
      <dgm:prSet presAssocID="{F2112623-0FFA-4C2F-8DB1-FE3E719E9CF3}" presName="ThreeConn_2-3" presStyleLbl="fgAccFollowNode1" presStyleIdx="1" presStyleCnt="2">
        <dgm:presLayoutVars>
          <dgm:bulletEnabled val="1"/>
        </dgm:presLayoutVars>
      </dgm:prSet>
      <dgm:spPr/>
    </dgm:pt>
    <dgm:pt modelId="{76B9691E-1911-485A-817D-AD6CF62BB50B}" type="pres">
      <dgm:prSet presAssocID="{F2112623-0FFA-4C2F-8DB1-FE3E719E9CF3}" presName="ThreeNodes_1_text" presStyleLbl="node1" presStyleIdx="2" presStyleCnt="3">
        <dgm:presLayoutVars>
          <dgm:bulletEnabled val="1"/>
        </dgm:presLayoutVars>
      </dgm:prSet>
      <dgm:spPr/>
    </dgm:pt>
    <dgm:pt modelId="{2CF9F4DA-0835-4858-BFA7-3B5D0DE18C50}" type="pres">
      <dgm:prSet presAssocID="{F2112623-0FFA-4C2F-8DB1-FE3E719E9CF3}" presName="ThreeNodes_2_text" presStyleLbl="node1" presStyleIdx="2" presStyleCnt="3">
        <dgm:presLayoutVars>
          <dgm:bulletEnabled val="1"/>
        </dgm:presLayoutVars>
      </dgm:prSet>
      <dgm:spPr/>
    </dgm:pt>
    <dgm:pt modelId="{AA38796D-C244-4B2C-8975-C380044DA2E8}" type="pres">
      <dgm:prSet presAssocID="{F2112623-0FFA-4C2F-8DB1-FE3E719E9CF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8CA3B19-A61B-4332-9F5D-891F8C05BBBB}" type="presOf" srcId="{0A2F0578-2B4A-4BA0-9AB9-764401CC737B}" destId="{76B9691E-1911-485A-817D-AD6CF62BB50B}" srcOrd="1" destOrd="0" presId="urn:microsoft.com/office/officeart/2005/8/layout/vProcess5"/>
    <dgm:cxn modelId="{3D21FF26-21F1-4F01-8B07-3E1B6F45331B}" srcId="{F2112623-0FFA-4C2F-8DB1-FE3E719E9CF3}" destId="{A8C0C951-B836-4271-9C1D-E7E99F1134AB}" srcOrd="2" destOrd="0" parTransId="{D652CFFD-595C-44F3-8C07-AFCA47F85E20}" sibTransId="{2A2ABC32-9426-48E7-B27E-D68E23C12FCD}"/>
    <dgm:cxn modelId="{4777272F-FD16-4883-B548-3A431B7A4898}" srcId="{F2112623-0FFA-4C2F-8DB1-FE3E719E9CF3}" destId="{7D684B9F-5A1F-4438-BA02-E1234ED62E6A}" srcOrd="1" destOrd="0" parTransId="{04A955B7-F47E-4412-8F68-AFBD5CCF0231}" sibTransId="{DF6FFB94-1C80-43C3-8794-14AF069FFD1D}"/>
    <dgm:cxn modelId="{3DA46D37-DE8D-4744-84B8-E213D0EBB153}" type="presOf" srcId="{7D684B9F-5A1F-4438-BA02-E1234ED62E6A}" destId="{CF82E9F5-D2C9-4B22-88F6-4B57B5571856}" srcOrd="0" destOrd="0" presId="urn:microsoft.com/office/officeart/2005/8/layout/vProcess5"/>
    <dgm:cxn modelId="{44E8D66B-D202-4AD2-BFB7-553068C68AC7}" type="presOf" srcId="{A8C0C951-B836-4271-9C1D-E7E99F1134AB}" destId="{D8DB2F87-3794-4881-980C-C9DF53E0FDC5}" srcOrd="0" destOrd="0" presId="urn:microsoft.com/office/officeart/2005/8/layout/vProcess5"/>
    <dgm:cxn modelId="{971EC859-A3C8-4044-9F9B-794F8FB7A125}" type="presOf" srcId="{0A2F0578-2B4A-4BA0-9AB9-764401CC737B}" destId="{FC2BD92B-E1FD-4D8F-AE2B-F8B2F28E746D}" srcOrd="0" destOrd="0" presId="urn:microsoft.com/office/officeart/2005/8/layout/vProcess5"/>
    <dgm:cxn modelId="{4BC09EB8-2160-45E4-9BAF-0FFB03FC7F16}" srcId="{F2112623-0FFA-4C2F-8DB1-FE3E719E9CF3}" destId="{0A2F0578-2B4A-4BA0-9AB9-764401CC737B}" srcOrd="0" destOrd="0" parTransId="{8EAE0E47-A141-4CC0-9692-3C7791B6F0C9}" sibTransId="{13E15E5A-D4B3-4A06-A2E2-497976684D7D}"/>
    <dgm:cxn modelId="{F0FDB8C2-AD6A-457A-B51E-A2EAC720E216}" type="presOf" srcId="{7D684B9F-5A1F-4438-BA02-E1234ED62E6A}" destId="{2CF9F4DA-0835-4858-BFA7-3B5D0DE18C50}" srcOrd="1" destOrd="0" presId="urn:microsoft.com/office/officeart/2005/8/layout/vProcess5"/>
    <dgm:cxn modelId="{08FEEACA-9FE9-4E17-B0B1-BAC56FAEB081}" type="presOf" srcId="{DF6FFB94-1C80-43C3-8794-14AF069FFD1D}" destId="{A772D1B0-976F-4CB5-895C-090310A40C99}" srcOrd="0" destOrd="0" presId="urn:microsoft.com/office/officeart/2005/8/layout/vProcess5"/>
    <dgm:cxn modelId="{B04587CB-B904-4A7F-9000-97593BD1D04E}" type="presOf" srcId="{13E15E5A-D4B3-4A06-A2E2-497976684D7D}" destId="{2A0BC852-35E4-4C4F-B48D-D57AFD80B751}" srcOrd="0" destOrd="0" presId="urn:microsoft.com/office/officeart/2005/8/layout/vProcess5"/>
    <dgm:cxn modelId="{57BF06CD-5926-45C9-9A35-665C7AAEB68C}" type="presOf" srcId="{A8C0C951-B836-4271-9C1D-E7E99F1134AB}" destId="{AA38796D-C244-4B2C-8975-C380044DA2E8}" srcOrd="1" destOrd="0" presId="urn:microsoft.com/office/officeart/2005/8/layout/vProcess5"/>
    <dgm:cxn modelId="{A3C6B4D5-51FE-42AA-892E-80585F6A4213}" type="presOf" srcId="{F2112623-0FFA-4C2F-8DB1-FE3E719E9CF3}" destId="{5DBCC9DE-8A54-41C6-8A39-16F827F9E4B6}" srcOrd="0" destOrd="0" presId="urn:microsoft.com/office/officeart/2005/8/layout/vProcess5"/>
    <dgm:cxn modelId="{86C4CFB8-B653-494C-B0EE-CDF38AEA1647}" type="presParOf" srcId="{5DBCC9DE-8A54-41C6-8A39-16F827F9E4B6}" destId="{8DCDCA2B-26BC-424B-BA6D-46F534B106DF}" srcOrd="0" destOrd="0" presId="urn:microsoft.com/office/officeart/2005/8/layout/vProcess5"/>
    <dgm:cxn modelId="{C26D8E25-5166-45BC-B377-C3A483FE2811}" type="presParOf" srcId="{5DBCC9DE-8A54-41C6-8A39-16F827F9E4B6}" destId="{FC2BD92B-E1FD-4D8F-AE2B-F8B2F28E746D}" srcOrd="1" destOrd="0" presId="urn:microsoft.com/office/officeart/2005/8/layout/vProcess5"/>
    <dgm:cxn modelId="{C6F1DDD8-E378-4396-876B-C73B91426B7A}" type="presParOf" srcId="{5DBCC9DE-8A54-41C6-8A39-16F827F9E4B6}" destId="{CF82E9F5-D2C9-4B22-88F6-4B57B5571856}" srcOrd="2" destOrd="0" presId="urn:microsoft.com/office/officeart/2005/8/layout/vProcess5"/>
    <dgm:cxn modelId="{64C0D5DC-4BAA-4618-9F3A-365A7CCFF4FB}" type="presParOf" srcId="{5DBCC9DE-8A54-41C6-8A39-16F827F9E4B6}" destId="{D8DB2F87-3794-4881-980C-C9DF53E0FDC5}" srcOrd="3" destOrd="0" presId="urn:microsoft.com/office/officeart/2005/8/layout/vProcess5"/>
    <dgm:cxn modelId="{C9004C06-EFE1-4D81-8D55-FB6F34E71D81}" type="presParOf" srcId="{5DBCC9DE-8A54-41C6-8A39-16F827F9E4B6}" destId="{2A0BC852-35E4-4C4F-B48D-D57AFD80B751}" srcOrd="4" destOrd="0" presId="urn:microsoft.com/office/officeart/2005/8/layout/vProcess5"/>
    <dgm:cxn modelId="{42AB7514-B13C-47BC-A09C-DBF4B40F4043}" type="presParOf" srcId="{5DBCC9DE-8A54-41C6-8A39-16F827F9E4B6}" destId="{A772D1B0-976F-4CB5-895C-090310A40C99}" srcOrd="5" destOrd="0" presId="urn:microsoft.com/office/officeart/2005/8/layout/vProcess5"/>
    <dgm:cxn modelId="{60650EFE-741C-44F5-9771-C2A7DE82AACE}" type="presParOf" srcId="{5DBCC9DE-8A54-41C6-8A39-16F827F9E4B6}" destId="{76B9691E-1911-485A-817D-AD6CF62BB50B}" srcOrd="6" destOrd="0" presId="urn:microsoft.com/office/officeart/2005/8/layout/vProcess5"/>
    <dgm:cxn modelId="{29409A6E-79CB-490A-AC2C-B66ED8A8A98F}" type="presParOf" srcId="{5DBCC9DE-8A54-41C6-8A39-16F827F9E4B6}" destId="{2CF9F4DA-0835-4858-BFA7-3B5D0DE18C50}" srcOrd="7" destOrd="0" presId="urn:microsoft.com/office/officeart/2005/8/layout/vProcess5"/>
    <dgm:cxn modelId="{B2502676-53B1-4F5D-8B03-56542BC817FA}" type="presParOf" srcId="{5DBCC9DE-8A54-41C6-8A39-16F827F9E4B6}" destId="{AA38796D-C244-4B2C-8975-C380044DA2E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CF7332-CCD5-4EE4-9808-310D800EB04E}" type="doc">
      <dgm:prSet loTypeId="urn:microsoft.com/office/officeart/2005/8/layout/v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PE"/>
        </a:p>
      </dgm:t>
    </dgm:pt>
    <dgm:pt modelId="{F3A68FDC-AEE9-4744-B20E-BFE8D9A598DC}">
      <dgm:prSet/>
      <dgm:spPr/>
      <dgm:t>
        <a:bodyPr/>
        <a:lstStyle/>
        <a:p>
          <a:pPr algn="just"/>
          <a:r>
            <a:rPr lang="es-PE"/>
            <a:t>El 16.04.25 El </a:t>
          </a:r>
          <a:r>
            <a:rPr lang="es-PE" b="1"/>
            <a:t>Pleno del Congreso aprobó</a:t>
          </a:r>
          <a:r>
            <a:rPr lang="es-PE"/>
            <a:t> el Pre Dictamen Ley 9268/2023-CR, 9369/2024-CR, 9375/2024-CR, 9439/2024-CR, 9484/2024-CR, 9582/2025-CR y 9741/2024-CR, texto sustitutorio Ley que modifica la Ley 29852,</a:t>
          </a:r>
          <a:r>
            <a:rPr lang="es-PE" b="1"/>
            <a:t> Ley que crea el Sistema de Seguridad Energética en Hidrocarburos y el Fondo de Inclusión Social Energético, para garantizar el acceso a la energía básica y combatir la pobreza energética</a:t>
          </a:r>
          <a:endParaRPr lang="es-PE"/>
        </a:p>
      </dgm:t>
    </dgm:pt>
    <dgm:pt modelId="{9B91A900-7CE2-4126-A926-0FD5167E4D3B}" type="parTrans" cxnId="{EF92CB20-C9C4-4E46-97B4-81F96AF54C54}">
      <dgm:prSet/>
      <dgm:spPr/>
      <dgm:t>
        <a:bodyPr/>
        <a:lstStyle/>
        <a:p>
          <a:pPr algn="just"/>
          <a:endParaRPr lang="es-PE"/>
        </a:p>
      </dgm:t>
    </dgm:pt>
    <dgm:pt modelId="{356CD8B1-6C0E-4CF3-9263-1450E60C8A39}" type="sibTrans" cxnId="{EF92CB20-C9C4-4E46-97B4-81F96AF54C54}">
      <dgm:prSet/>
      <dgm:spPr/>
      <dgm:t>
        <a:bodyPr/>
        <a:lstStyle/>
        <a:p>
          <a:pPr algn="just"/>
          <a:endParaRPr lang="es-PE"/>
        </a:p>
      </dgm:t>
    </dgm:pt>
    <dgm:pt modelId="{43CF823C-16AC-4AC8-A982-0121BACA3EA6}">
      <dgm:prSet/>
      <dgm:spPr/>
      <dgm:t>
        <a:bodyPr/>
        <a:lstStyle/>
        <a:p>
          <a:pPr algn="just"/>
          <a:r>
            <a:rPr lang="es-PE"/>
            <a:t>El</a:t>
          </a:r>
          <a:r>
            <a:rPr lang="es-PE" b="1"/>
            <a:t> </a:t>
          </a:r>
          <a:r>
            <a:rPr lang="es-PE"/>
            <a:t>19.03.25 la </a:t>
          </a:r>
          <a:r>
            <a:rPr lang="es-PE" b="1"/>
            <a:t>Comisión de Energía y Minas</a:t>
          </a:r>
          <a:r>
            <a:rPr lang="es-PE"/>
            <a:t> aprobó el Predictamen del </a:t>
          </a:r>
          <a:r>
            <a:rPr lang="es-PE" b="1"/>
            <a:t>PL 09379/2024-CR, Ley que establece medidas para la atención y la lucha contra la pobreza energética en la población que se encuentra en situación de pobreza o pobreza extrema para facilitar su acceso al beneficio del Fondo de Inclusión Social Energético – FISE</a:t>
          </a:r>
          <a:endParaRPr lang="es-PE"/>
        </a:p>
      </dgm:t>
    </dgm:pt>
    <dgm:pt modelId="{22BE0865-7DB2-4813-B754-9688B2608D52}" type="parTrans" cxnId="{BB4D09CE-63E6-4917-A1B3-945963E43DC1}">
      <dgm:prSet/>
      <dgm:spPr/>
      <dgm:t>
        <a:bodyPr/>
        <a:lstStyle/>
        <a:p>
          <a:pPr algn="just"/>
          <a:endParaRPr lang="es-PE"/>
        </a:p>
      </dgm:t>
    </dgm:pt>
    <dgm:pt modelId="{4C6D9EC2-1A45-44D0-BA33-68852988328B}" type="sibTrans" cxnId="{BB4D09CE-63E6-4917-A1B3-945963E43DC1}">
      <dgm:prSet/>
      <dgm:spPr/>
      <dgm:t>
        <a:bodyPr/>
        <a:lstStyle/>
        <a:p>
          <a:pPr algn="just"/>
          <a:endParaRPr lang="es-PE"/>
        </a:p>
      </dgm:t>
    </dgm:pt>
    <dgm:pt modelId="{7C150C62-1C6C-4D10-A7AE-708E18911D30}">
      <dgm:prSet custT="1"/>
      <dgm:spPr/>
      <dgm:t>
        <a:bodyPr/>
        <a:lstStyle/>
        <a:p>
          <a:pPr algn="just"/>
          <a:r>
            <a:rPr lang="es-PE" sz="1400" dirty="0"/>
            <a:t>El 11.04.25 la </a:t>
          </a:r>
          <a:r>
            <a:rPr lang="es-PE" sz="1400" b="1" dirty="0"/>
            <a:t>Congresista Ana </a:t>
          </a:r>
          <a:r>
            <a:rPr lang="es-PE" sz="1400" b="1" dirty="0" err="1"/>
            <a:t>Zadith</a:t>
          </a:r>
          <a:r>
            <a:rPr lang="es-PE" sz="1400" b="1" dirty="0"/>
            <a:t> Zegarra Saboya de Somos Perú presentó el Proyecto de ley</a:t>
          </a:r>
          <a:r>
            <a:rPr lang="es-PE" sz="1400" dirty="0"/>
            <a:t> 10826/2024-CR, denominado, Proyecto de </a:t>
          </a:r>
          <a:r>
            <a:rPr lang="es-PE" sz="1400" b="1" dirty="0"/>
            <a:t>Ley que Crea el Programa Cocina Perú, para combatir la Pobreza Energética</a:t>
          </a:r>
          <a:r>
            <a:rPr lang="es-PE" sz="1200" b="1" dirty="0"/>
            <a:t>.</a:t>
          </a:r>
          <a:endParaRPr lang="es-PE" sz="1400" b="1" dirty="0"/>
        </a:p>
      </dgm:t>
    </dgm:pt>
    <dgm:pt modelId="{1E01C2E7-DDA5-46AF-A79F-3A2D3A5B17CA}" type="parTrans" cxnId="{A0D1D4F2-E8EC-46B2-A3AD-DA1155E65C99}">
      <dgm:prSet/>
      <dgm:spPr/>
      <dgm:t>
        <a:bodyPr/>
        <a:lstStyle/>
        <a:p>
          <a:pPr algn="just"/>
          <a:endParaRPr lang="es-PE"/>
        </a:p>
      </dgm:t>
    </dgm:pt>
    <dgm:pt modelId="{81B9EDE1-294A-4C67-A582-40E2819EC96F}" type="sibTrans" cxnId="{A0D1D4F2-E8EC-46B2-A3AD-DA1155E65C99}">
      <dgm:prSet/>
      <dgm:spPr/>
      <dgm:t>
        <a:bodyPr/>
        <a:lstStyle/>
        <a:p>
          <a:pPr algn="just"/>
          <a:endParaRPr lang="es-PE"/>
        </a:p>
      </dgm:t>
    </dgm:pt>
    <dgm:pt modelId="{335C509B-B864-48BA-A612-43019A1D80E3}" type="pres">
      <dgm:prSet presAssocID="{AACF7332-CCD5-4EE4-9808-310D800EB04E}" presName="outerComposite" presStyleCnt="0">
        <dgm:presLayoutVars>
          <dgm:chMax val="5"/>
          <dgm:dir/>
          <dgm:resizeHandles val="exact"/>
        </dgm:presLayoutVars>
      </dgm:prSet>
      <dgm:spPr/>
    </dgm:pt>
    <dgm:pt modelId="{F6F65A3E-578B-4470-8343-E87329B4FD72}" type="pres">
      <dgm:prSet presAssocID="{AACF7332-CCD5-4EE4-9808-310D800EB04E}" presName="dummyMaxCanvas" presStyleCnt="0">
        <dgm:presLayoutVars/>
      </dgm:prSet>
      <dgm:spPr/>
    </dgm:pt>
    <dgm:pt modelId="{C08041D2-91B3-4F47-BB27-0E1374D17DC6}" type="pres">
      <dgm:prSet presAssocID="{AACF7332-CCD5-4EE4-9808-310D800EB04E}" presName="ThreeNodes_1" presStyleLbl="node1" presStyleIdx="0" presStyleCnt="3">
        <dgm:presLayoutVars>
          <dgm:bulletEnabled val="1"/>
        </dgm:presLayoutVars>
      </dgm:prSet>
      <dgm:spPr/>
    </dgm:pt>
    <dgm:pt modelId="{4AEB01C4-3D43-4AA9-ADAD-E83BB3F14AE8}" type="pres">
      <dgm:prSet presAssocID="{AACF7332-CCD5-4EE4-9808-310D800EB04E}" presName="ThreeNodes_2" presStyleLbl="node1" presStyleIdx="1" presStyleCnt="3">
        <dgm:presLayoutVars>
          <dgm:bulletEnabled val="1"/>
        </dgm:presLayoutVars>
      </dgm:prSet>
      <dgm:spPr/>
    </dgm:pt>
    <dgm:pt modelId="{10762B5D-1EF7-4817-AC28-22BA4830F557}" type="pres">
      <dgm:prSet presAssocID="{AACF7332-CCD5-4EE4-9808-310D800EB04E}" presName="ThreeNodes_3" presStyleLbl="node1" presStyleIdx="2" presStyleCnt="3">
        <dgm:presLayoutVars>
          <dgm:bulletEnabled val="1"/>
        </dgm:presLayoutVars>
      </dgm:prSet>
      <dgm:spPr/>
    </dgm:pt>
    <dgm:pt modelId="{D2922911-EBB2-47DE-BD3D-B531A9CA71CF}" type="pres">
      <dgm:prSet presAssocID="{AACF7332-CCD5-4EE4-9808-310D800EB04E}" presName="ThreeConn_1-2" presStyleLbl="fgAccFollowNode1" presStyleIdx="0" presStyleCnt="2">
        <dgm:presLayoutVars>
          <dgm:bulletEnabled val="1"/>
        </dgm:presLayoutVars>
      </dgm:prSet>
      <dgm:spPr/>
    </dgm:pt>
    <dgm:pt modelId="{73E3EB6A-8968-442A-99A1-789B5CB8F20D}" type="pres">
      <dgm:prSet presAssocID="{AACF7332-CCD5-4EE4-9808-310D800EB04E}" presName="ThreeConn_2-3" presStyleLbl="fgAccFollowNode1" presStyleIdx="1" presStyleCnt="2">
        <dgm:presLayoutVars>
          <dgm:bulletEnabled val="1"/>
        </dgm:presLayoutVars>
      </dgm:prSet>
      <dgm:spPr/>
    </dgm:pt>
    <dgm:pt modelId="{1505E159-5690-4BA5-94FE-248AFBFDB525}" type="pres">
      <dgm:prSet presAssocID="{AACF7332-CCD5-4EE4-9808-310D800EB04E}" presName="ThreeNodes_1_text" presStyleLbl="node1" presStyleIdx="2" presStyleCnt="3">
        <dgm:presLayoutVars>
          <dgm:bulletEnabled val="1"/>
        </dgm:presLayoutVars>
      </dgm:prSet>
      <dgm:spPr/>
    </dgm:pt>
    <dgm:pt modelId="{B8F0D706-E7F3-435A-953F-2E58AC047C3F}" type="pres">
      <dgm:prSet presAssocID="{AACF7332-CCD5-4EE4-9808-310D800EB04E}" presName="ThreeNodes_2_text" presStyleLbl="node1" presStyleIdx="2" presStyleCnt="3">
        <dgm:presLayoutVars>
          <dgm:bulletEnabled val="1"/>
        </dgm:presLayoutVars>
      </dgm:prSet>
      <dgm:spPr/>
    </dgm:pt>
    <dgm:pt modelId="{8CA7DF3F-A53F-44B5-91E1-B82D14769A2D}" type="pres">
      <dgm:prSet presAssocID="{AACF7332-CCD5-4EE4-9808-310D800EB04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F17D2F00-F3A5-466F-BB8F-2FCE53F5FC99}" type="presOf" srcId="{43CF823C-16AC-4AC8-A982-0121BACA3EA6}" destId="{4AEB01C4-3D43-4AA9-ADAD-E83BB3F14AE8}" srcOrd="0" destOrd="0" presId="urn:microsoft.com/office/officeart/2005/8/layout/vProcess5"/>
    <dgm:cxn modelId="{9769F002-10DA-401E-813F-A118901F86B5}" type="presOf" srcId="{F3A68FDC-AEE9-4744-B20E-BFE8D9A598DC}" destId="{C08041D2-91B3-4F47-BB27-0E1374D17DC6}" srcOrd="0" destOrd="0" presId="urn:microsoft.com/office/officeart/2005/8/layout/vProcess5"/>
    <dgm:cxn modelId="{4720510A-BB8C-4C07-9740-1479A7C7B480}" type="presOf" srcId="{7C150C62-1C6C-4D10-A7AE-708E18911D30}" destId="{8CA7DF3F-A53F-44B5-91E1-B82D14769A2D}" srcOrd="1" destOrd="0" presId="urn:microsoft.com/office/officeart/2005/8/layout/vProcess5"/>
    <dgm:cxn modelId="{EF92CB20-C9C4-4E46-97B4-81F96AF54C54}" srcId="{AACF7332-CCD5-4EE4-9808-310D800EB04E}" destId="{F3A68FDC-AEE9-4744-B20E-BFE8D9A598DC}" srcOrd="0" destOrd="0" parTransId="{9B91A900-7CE2-4126-A926-0FD5167E4D3B}" sibTransId="{356CD8B1-6C0E-4CF3-9263-1450E60C8A39}"/>
    <dgm:cxn modelId="{1E9E1B25-CC40-4A61-8CDC-01537A36844F}" type="presOf" srcId="{F3A68FDC-AEE9-4744-B20E-BFE8D9A598DC}" destId="{1505E159-5690-4BA5-94FE-248AFBFDB525}" srcOrd="1" destOrd="0" presId="urn:microsoft.com/office/officeart/2005/8/layout/vProcess5"/>
    <dgm:cxn modelId="{1924973D-26B6-4762-9BF1-9872984EBC87}" type="presOf" srcId="{AACF7332-CCD5-4EE4-9808-310D800EB04E}" destId="{335C509B-B864-48BA-A612-43019A1D80E3}" srcOrd="0" destOrd="0" presId="urn:microsoft.com/office/officeart/2005/8/layout/vProcess5"/>
    <dgm:cxn modelId="{4769A576-383E-4542-9B88-6A4052F7FB3E}" type="presOf" srcId="{356CD8B1-6C0E-4CF3-9263-1450E60C8A39}" destId="{D2922911-EBB2-47DE-BD3D-B531A9CA71CF}" srcOrd="0" destOrd="0" presId="urn:microsoft.com/office/officeart/2005/8/layout/vProcess5"/>
    <dgm:cxn modelId="{9C3DE98F-691D-42D6-8BE1-05BD11ABAD0B}" type="presOf" srcId="{4C6D9EC2-1A45-44D0-BA33-68852988328B}" destId="{73E3EB6A-8968-442A-99A1-789B5CB8F20D}" srcOrd="0" destOrd="0" presId="urn:microsoft.com/office/officeart/2005/8/layout/vProcess5"/>
    <dgm:cxn modelId="{16CE29AA-ABF6-4F96-9037-9A58658C3156}" type="presOf" srcId="{43CF823C-16AC-4AC8-A982-0121BACA3EA6}" destId="{B8F0D706-E7F3-435A-953F-2E58AC047C3F}" srcOrd="1" destOrd="0" presId="urn:microsoft.com/office/officeart/2005/8/layout/vProcess5"/>
    <dgm:cxn modelId="{BB4D09CE-63E6-4917-A1B3-945963E43DC1}" srcId="{AACF7332-CCD5-4EE4-9808-310D800EB04E}" destId="{43CF823C-16AC-4AC8-A982-0121BACA3EA6}" srcOrd="1" destOrd="0" parTransId="{22BE0865-7DB2-4813-B754-9688B2608D52}" sibTransId="{4C6D9EC2-1A45-44D0-BA33-68852988328B}"/>
    <dgm:cxn modelId="{37091BE0-8E25-40E6-A33E-E7834DA333BA}" type="presOf" srcId="{7C150C62-1C6C-4D10-A7AE-708E18911D30}" destId="{10762B5D-1EF7-4817-AC28-22BA4830F557}" srcOrd="0" destOrd="0" presId="urn:microsoft.com/office/officeart/2005/8/layout/vProcess5"/>
    <dgm:cxn modelId="{A0D1D4F2-E8EC-46B2-A3AD-DA1155E65C99}" srcId="{AACF7332-CCD5-4EE4-9808-310D800EB04E}" destId="{7C150C62-1C6C-4D10-A7AE-708E18911D30}" srcOrd="2" destOrd="0" parTransId="{1E01C2E7-DDA5-46AF-A79F-3A2D3A5B17CA}" sibTransId="{81B9EDE1-294A-4C67-A582-40E2819EC96F}"/>
    <dgm:cxn modelId="{9A6E8674-0773-4296-9570-1B73A47100CC}" type="presParOf" srcId="{335C509B-B864-48BA-A612-43019A1D80E3}" destId="{F6F65A3E-578B-4470-8343-E87329B4FD72}" srcOrd="0" destOrd="0" presId="urn:microsoft.com/office/officeart/2005/8/layout/vProcess5"/>
    <dgm:cxn modelId="{0096609B-0CA7-4111-BE25-376852BD64D1}" type="presParOf" srcId="{335C509B-B864-48BA-A612-43019A1D80E3}" destId="{C08041D2-91B3-4F47-BB27-0E1374D17DC6}" srcOrd="1" destOrd="0" presId="urn:microsoft.com/office/officeart/2005/8/layout/vProcess5"/>
    <dgm:cxn modelId="{FBC680FE-CBDE-4BB4-AF88-999CB9985D72}" type="presParOf" srcId="{335C509B-B864-48BA-A612-43019A1D80E3}" destId="{4AEB01C4-3D43-4AA9-ADAD-E83BB3F14AE8}" srcOrd="2" destOrd="0" presId="urn:microsoft.com/office/officeart/2005/8/layout/vProcess5"/>
    <dgm:cxn modelId="{2C587798-C3C9-478B-A0EE-3C51BD8A9190}" type="presParOf" srcId="{335C509B-B864-48BA-A612-43019A1D80E3}" destId="{10762B5D-1EF7-4817-AC28-22BA4830F557}" srcOrd="3" destOrd="0" presId="urn:microsoft.com/office/officeart/2005/8/layout/vProcess5"/>
    <dgm:cxn modelId="{5B9B1C7A-DD90-40D6-A9B1-DD9C3B35CEC9}" type="presParOf" srcId="{335C509B-B864-48BA-A612-43019A1D80E3}" destId="{D2922911-EBB2-47DE-BD3D-B531A9CA71CF}" srcOrd="4" destOrd="0" presId="urn:microsoft.com/office/officeart/2005/8/layout/vProcess5"/>
    <dgm:cxn modelId="{F76C9D5C-5EBD-4D2B-A1A1-C4FFBD8E6CC6}" type="presParOf" srcId="{335C509B-B864-48BA-A612-43019A1D80E3}" destId="{73E3EB6A-8968-442A-99A1-789B5CB8F20D}" srcOrd="5" destOrd="0" presId="urn:microsoft.com/office/officeart/2005/8/layout/vProcess5"/>
    <dgm:cxn modelId="{412B7880-6D05-441A-BDCC-77B7B26A2BE5}" type="presParOf" srcId="{335C509B-B864-48BA-A612-43019A1D80E3}" destId="{1505E159-5690-4BA5-94FE-248AFBFDB525}" srcOrd="6" destOrd="0" presId="urn:microsoft.com/office/officeart/2005/8/layout/vProcess5"/>
    <dgm:cxn modelId="{4AA2CA33-9B12-4069-ACFF-F8D7316D5A8C}" type="presParOf" srcId="{335C509B-B864-48BA-A612-43019A1D80E3}" destId="{B8F0D706-E7F3-435A-953F-2E58AC047C3F}" srcOrd="7" destOrd="0" presId="urn:microsoft.com/office/officeart/2005/8/layout/vProcess5"/>
    <dgm:cxn modelId="{D0838ED8-CDD1-4B42-8596-37CD58C323A0}" type="presParOf" srcId="{335C509B-B864-48BA-A612-43019A1D80E3}" destId="{8CA7DF3F-A53F-44B5-91E1-B82D14769A2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BD92B-E1FD-4D8F-AE2B-F8B2F28E746D}">
      <dsp:nvSpPr>
        <dsp:cNvPr id="0" name=""/>
        <dsp:cNvSpPr/>
      </dsp:nvSpPr>
      <dsp:spPr>
        <a:xfrm>
          <a:off x="0" y="0"/>
          <a:ext cx="5634990" cy="3257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300" b="1" kern="1200" dirty="0"/>
            <a:t>El consumo del GLP en Perú supera las 2 millones de toneladas</a:t>
          </a:r>
          <a:endParaRPr lang="es-PE" sz="1300" kern="1200" dirty="0"/>
        </a:p>
      </dsp:txBody>
      <dsp:txXfrm>
        <a:off x="9542" y="9542"/>
        <a:ext cx="5283455" cy="306688"/>
      </dsp:txXfrm>
    </dsp:sp>
    <dsp:sp modelId="{CF82E9F5-D2C9-4B22-88F6-4B57B5571856}">
      <dsp:nvSpPr>
        <dsp:cNvPr id="0" name=""/>
        <dsp:cNvSpPr/>
      </dsp:nvSpPr>
      <dsp:spPr>
        <a:xfrm>
          <a:off x="497204" y="380067"/>
          <a:ext cx="5634990" cy="3257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300" b="1" kern="1200"/>
            <a:t>Entre el 60 y 70% es producido localmente</a:t>
          </a:r>
          <a:endParaRPr lang="es-PE" sz="1300" kern="1200"/>
        </a:p>
      </dsp:txBody>
      <dsp:txXfrm>
        <a:off x="506746" y="389609"/>
        <a:ext cx="4906948" cy="306688"/>
      </dsp:txXfrm>
    </dsp:sp>
    <dsp:sp modelId="{D8DB2F87-3794-4881-980C-C9DF53E0FDC5}">
      <dsp:nvSpPr>
        <dsp:cNvPr id="0" name=""/>
        <dsp:cNvSpPr/>
      </dsp:nvSpPr>
      <dsp:spPr>
        <a:xfrm>
          <a:off x="994409" y="760135"/>
          <a:ext cx="5634990" cy="3257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300" b="1" kern="1200"/>
            <a:t>El GLP va a continuar creciendo entre 4% y 5% los próximos 4 años</a:t>
          </a:r>
          <a:endParaRPr lang="es-PE" sz="1300" kern="1200"/>
        </a:p>
      </dsp:txBody>
      <dsp:txXfrm>
        <a:off x="1003951" y="769677"/>
        <a:ext cx="4906948" cy="306688"/>
      </dsp:txXfrm>
    </dsp:sp>
    <dsp:sp modelId="{2A0BC852-35E4-4C4F-B48D-D57AFD80B751}">
      <dsp:nvSpPr>
        <dsp:cNvPr id="0" name=""/>
        <dsp:cNvSpPr/>
      </dsp:nvSpPr>
      <dsp:spPr>
        <a:xfrm>
          <a:off x="5423237" y="247044"/>
          <a:ext cx="211752" cy="2117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900" kern="1200"/>
        </a:p>
      </dsp:txBody>
      <dsp:txXfrm>
        <a:off x="5470881" y="247044"/>
        <a:ext cx="116464" cy="159343"/>
      </dsp:txXfrm>
    </dsp:sp>
    <dsp:sp modelId="{A772D1B0-976F-4CB5-895C-090310A40C99}">
      <dsp:nvSpPr>
        <dsp:cNvPr id="0" name=""/>
        <dsp:cNvSpPr/>
      </dsp:nvSpPr>
      <dsp:spPr>
        <a:xfrm>
          <a:off x="5920442" y="624940"/>
          <a:ext cx="211752" cy="21175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900" kern="1200"/>
        </a:p>
      </dsp:txBody>
      <dsp:txXfrm>
        <a:off x="5968086" y="624940"/>
        <a:ext cx="116464" cy="159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8041D2-91B3-4F47-BB27-0E1374D17DC6}">
      <dsp:nvSpPr>
        <dsp:cNvPr id="0" name=""/>
        <dsp:cNvSpPr/>
      </dsp:nvSpPr>
      <dsp:spPr>
        <a:xfrm>
          <a:off x="0" y="0"/>
          <a:ext cx="8276037" cy="14108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/>
            <a:t>El 16.04.25 El </a:t>
          </a:r>
          <a:r>
            <a:rPr lang="es-PE" sz="1400" b="1" kern="1200"/>
            <a:t>Pleno del Congreso aprobó</a:t>
          </a:r>
          <a:r>
            <a:rPr lang="es-PE" sz="1400" kern="1200"/>
            <a:t> el Pre Dictamen Ley 9268/2023-CR, 9369/2024-CR, 9375/2024-CR, 9439/2024-CR, 9484/2024-CR, 9582/2025-CR y 9741/2024-CR, texto sustitutorio Ley que modifica la Ley 29852,</a:t>
          </a:r>
          <a:r>
            <a:rPr lang="es-PE" sz="1400" b="1" kern="1200"/>
            <a:t> Ley que crea el Sistema de Seguridad Energética en Hidrocarburos y el Fondo de Inclusión Social Energético, para garantizar el acceso a la energía básica y combatir la pobreza energética</a:t>
          </a:r>
          <a:endParaRPr lang="es-PE" sz="1400" kern="1200"/>
        </a:p>
      </dsp:txBody>
      <dsp:txXfrm>
        <a:off x="41323" y="41323"/>
        <a:ext cx="6753614" cy="1328209"/>
      </dsp:txXfrm>
    </dsp:sp>
    <dsp:sp modelId="{4AEB01C4-3D43-4AA9-ADAD-E83BB3F14AE8}">
      <dsp:nvSpPr>
        <dsp:cNvPr id="0" name=""/>
        <dsp:cNvSpPr/>
      </dsp:nvSpPr>
      <dsp:spPr>
        <a:xfrm>
          <a:off x="730238" y="1645997"/>
          <a:ext cx="8276037" cy="14108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/>
            <a:t>El</a:t>
          </a:r>
          <a:r>
            <a:rPr lang="es-PE" sz="1400" b="1" kern="1200"/>
            <a:t> </a:t>
          </a:r>
          <a:r>
            <a:rPr lang="es-PE" sz="1400" kern="1200"/>
            <a:t>19.03.25 la </a:t>
          </a:r>
          <a:r>
            <a:rPr lang="es-PE" sz="1400" b="1" kern="1200"/>
            <a:t>Comisión de Energía y Minas</a:t>
          </a:r>
          <a:r>
            <a:rPr lang="es-PE" sz="1400" kern="1200"/>
            <a:t> aprobó el Predictamen del </a:t>
          </a:r>
          <a:r>
            <a:rPr lang="es-PE" sz="1400" b="1" kern="1200"/>
            <a:t>PL 09379/2024-CR, Ley que establece medidas para la atención y la lucha contra la pobreza energética en la población que se encuentra en situación de pobreza o pobreza extrema para facilitar su acceso al beneficio del Fondo de Inclusión Social Energético – FISE</a:t>
          </a:r>
          <a:endParaRPr lang="es-PE" sz="1400" kern="1200"/>
        </a:p>
      </dsp:txBody>
      <dsp:txXfrm>
        <a:off x="771561" y="1687320"/>
        <a:ext cx="6546097" cy="1328208"/>
      </dsp:txXfrm>
    </dsp:sp>
    <dsp:sp modelId="{10762B5D-1EF7-4817-AC28-22BA4830F557}">
      <dsp:nvSpPr>
        <dsp:cNvPr id="0" name=""/>
        <dsp:cNvSpPr/>
      </dsp:nvSpPr>
      <dsp:spPr>
        <a:xfrm>
          <a:off x="1460477" y="3291995"/>
          <a:ext cx="8276037" cy="141085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/>
            <a:t>El 11.04.25 la </a:t>
          </a:r>
          <a:r>
            <a:rPr lang="es-PE" sz="1400" b="1" kern="1200" dirty="0"/>
            <a:t>Congresista Ana </a:t>
          </a:r>
          <a:r>
            <a:rPr lang="es-PE" sz="1400" b="1" kern="1200" dirty="0" err="1"/>
            <a:t>Zadith</a:t>
          </a:r>
          <a:r>
            <a:rPr lang="es-PE" sz="1400" b="1" kern="1200" dirty="0"/>
            <a:t> Zegarra Saboya de Somos Perú presentó el Proyecto de ley</a:t>
          </a:r>
          <a:r>
            <a:rPr lang="es-PE" sz="1400" kern="1200" dirty="0"/>
            <a:t> 10826/2024-CR, denominado, Proyecto de </a:t>
          </a:r>
          <a:r>
            <a:rPr lang="es-PE" sz="1400" b="1" kern="1200" dirty="0"/>
            <a:t>Ley que Crea el Programa Cocina Perú, para combatir la Pobreza Energética</a:t>
          </a:r>
          <a:r>
            <a:rPr lang="es-PE" sz="1200" b="1" kern="1200" dirty="0"/>
            <a:t>.</a:t>
          </a:r>
          <a:endParaRPr lang="es-PE" sz="1400" b="1" kern="1200" dirty="0"/>
        </a:p>
      </dsp:txBody>
      <dsp:txXfrm>
        <a:off x="1501800" y="3333318"/>
        <a:ext cx="6546097" cy="1328208"/>
      </dsp:txXfrm>
    </dsp:sp>
    <dsp:sp modelId="{D2922911-EBB2-47DE-BD3D-B531A9CA71CF}">
      <dsp:nvSpPr>
        <dsp:cNvPr id="0" name=""/>
        <dsp:cNvSpPr/>
      </dsp:nvSpPr>
      <dsp:spPr>
        <a:xfrm>
          <a:off x="7358982" y="1069898"/>
          <a:ext cx="917055" cy="9170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600" kern="1200"/>
        </a:p>
      </dsp:txBody>
      <dsp:txXfrm>
        <a:off x="7565319" y="1069898"/>
        <a:ext cx="504381" cy="690084"/>
      </dsp:txXfrm>
    </dsp:sp>
    <dsp:sp modelId="{73E3EB6A-8968-442A-99A1-789B5CB8F20D}">
      <dsp:nvSpPr>
        <dsp:cNvPr id="0" name=""/>
        <dsp:cNvSpPr/>
      </dsp:nvSpPr>
      <dsp:spPr>
        <a:xfrm>
          <a:off x="8089220" y="2706490"/>
          <a:ext cx="917055" cy="917055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3600" kern="1200"/>
        </a:p>
      </dsp:txBody>
      <dsp:txXfrm>
        <a:off x="8295557" y="2706490"/>
        <a:ext cx="504381" cy="690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892675" cy="319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394450" y="0"/>
            <a:ext cx="4892675" cy="3190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C5CB35-F133-4F1F-A8E7-DA92CC57B86F}" type="datetimeFigureOut">
              <a:rPr lang="es-PE" smtClean="0"/>
              <a:t>4/06/2025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740150" y="793750"/>
            <a:ext cx="3810000" cy="2143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128713" y="3055938"/>
            <a:ext cx="9032875" cy="25003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030913"/>
            <a:ext cx="4892675" cy="319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394450" y="6030913"/>
            <a:ext cx="4892675" cy="3190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712D2-C924-4FF9-B45B-C47E5508F0A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37238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065EA-A3F6-E733-C405-F8D2550EB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EB3EAF6E-3F7F-57AC-719D-D8FB30BB8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DB49868-0D41-7CD3-E410-9B7476A3EF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C35420-0FDF-EED8-765F-A2AF813F0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712D2-C924-4FF9-B45B-C47E5508F0AA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56021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712D2-C924-4FF9-B45B-C47E5508F0AA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3924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96ABB-B683-0990-F5B3-853E0EA08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8C81CB3-7124-7B17-7C46-F8B4A2B74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A58D1A5-1A57-1ADC-A005-05B08DF660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63D964-E207-FD6E-8E4F-282DC60594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712D2-C924-4FF9-B45B-C47E5508F0AA}" type="slidenum">
              <a:rPr lang="es-PE" smtClean="0"/>
              <a:t>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0648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BE21A-C0E3-7E93-AA4E-E13383F3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86A491B-3109-C26D-A897-F09027C7BD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8E25923-CC6B-7B78-80B9-CCA951AE4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F504CD2-4848-D2F4-0B88-F5075E4BF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712D2-C924-4FF9-B45B-C47E5508F0AA}" type="slidenum">
              <a:rPr lang="es-PE" smtClean="0"/>
              <a:t>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690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5FA0F-398B-7406-96E9-622A84B15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66C5AD0-B867-6B97-EFAC-8C79302731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80092F6-6A9C-A3BB-BBB9-A760B17C4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Nota:</a:t>
            </a:r>
          </a:p>
          <a:p>
            <a:pPr marL="171450" indent="-171450">
              <a:buFontTx/>
              <a:buChar char="-"/>
            </a:pPr>
            <a:r>
              <a:rPr lang="es-PE" dirty="0"/>
              <a:t>Beneficiarios activos FISE: Hogares que se encuentran en el padrón de beneficiarios y reciben el vale de descuento, es decir, están activos. En total alcanza a 1,272.759 hogares. </a:t>
            </a:r>
          </a:p>
          <a:p>
            <a:pPr marL="171450" indent="-171450">
              <a:buFontTx/>
              <a:buChar char="-"/>
            </a:pPr>
            <a:r>
              <a:rPr lang="es-PE" dirty="0"/>
              <a:t>Hogares vulnerables: Calculado en base a la ENAHO 2023, y que muestra el total de hogares vulnerables, pobres y pobres extremos a nivel nacional. La estimación es en base a las líneas de pobreza y vulnerabilidad definidas del INEI, y comparadas con el nivel de ingresos de cada hogar. </a:t>
            </a:r>
          </a:p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E4A0B84-20F1-B213-B1A9-82BBDCB17D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712D2-C924-4FF9-B45B-C47E5508F0AA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2562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3F884-FBB5-71FB-48CA-829EE2B06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A3EF746-E1EC-EC5C-FCC7-B3DB175A3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41148A25-6884-7F73-A1AB-67D4C0605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737CE5-A620-95CB-DB3F-B9CDF3A431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0712D2-C924-4FF9-B45B-C47E5508F0AA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9338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1089" y="1039225"/>
            <a:ext cx="8466535" cy="2210741"/>
          </a:xfrm>
        </p:spPr>
        <p:txBody>
          <a:bodyPr anchor="b"/>
          <a:lstStyle>
            <a:lvl1pPr algn="ctr">
              <a:defRPr sz="555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1089" y="3335220"/>
            <a:ext cx="8466535" cy="1533113"/>
          </a:xfrm>
        </p:spPr>
        <p:txBody>
          <a:bodyPr/>
          <a:lstStyle>
            <a:lvl1pPr marL="0" indent="0" algn="ctr">
              <a:buNone/>
              <a:defRPr sz="2222"/>
            </a:lvl1pPr>
            <a:lvl2pPr marL="423321" indent="0" algn="ctr">
              <a:buNone/>
              <a:defRPr sz="1852"/>
            </a:lvl2pPr>
            <a:lvl3pPr marL="846643" indent="0" algn="ctr">
              <a:buNone/>
              <a:defRPr sz="1667"/>
            </a:lvl3pPr>
            <a:lvl4pPr marL="1269964" indent="0" algn="ctr">
              <a:buNone/>
              <a:defRPr sz="1481"/>
            </a:lvl4pPr>
            <a:lvl5pPr marL="1693286" indent="0" algn="ctr">
              <a:buNone/>
              <a:defRPr sz="1481"/>
            </a:lvl5pPr>
            <a:lvl6pPr marL="2116607" indent="0" algn="ctr">
              <a:buNone/>
              <a:defRPr sz="1481"/>
            </a:lvl6pPr>
            <a:lvl7pPr marL="2539929" indent="0" algn="ctr">
              <a:buNone/>
              <a:defRPr sz="1481"/>
            </a:lvl7pPr>
            <a:lvl8pPr marL="2963250" indent="0" algn="ctr">
              <a:buNone/>
              <a:defRPr sz="1481"/>
            </a:lvl8pPr>
            <a:lvl9pPr marL="3386572" indent="0" algn="ctr">
              <a:buNone/>
              <a:defRPr sz="148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340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28929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78485" y="338079"/>
            <a:ext cx="2434129" cy="538133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6099" y="338079"/>
            <a:ext cx="7161277" cy="538133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92616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5066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219" y="1583091"/>
            <a:ext cx="9736515" cy="2641423"/>
          </a:xfrm>
        </p:spPr>
        <p:txBody>
          <a:bodyPr anchor="b"/>
          <a:lstStyle>
            <a:lvl1pPr>
              <a:defRPr sz="555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0219" y="4249503"/>
            <a:ext cx="9736515" cy="1389062"/>
          </a:xfrm>
        </p:spPr>
        <p:txBody>
          <a:bodyPr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423321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643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69964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4pPr>
            <a:lvl5pPr marL="1693286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5pPr>
            <a:lvl6pPr marL="2116607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6pPr>
            <a:lvl7pPr marL="2539929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7pPr>
            <a:lvl8pPr marL="2963250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8pPr>
            <a:lvl9pPr marL="3386572" indent="0">
              <a:buNone/>
              <a:defRPr sz="148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93571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6099" y="1690393"/>
            <a:ext cx="4797703" cy="402901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4911" y="1690393"/>
            <a:ext cx="4797703" cy="402901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19712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569" y="338079"/>
            <a:ext cx="9736515" cy="122737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7570" y="1556633"/>
            <a:ext cx="4775654" cy="762881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23321" indent="0">
              <a:buNone/>
              <a:defRPr sz="1852" b="1"/>
            </a:lvl2pPr>
            <a:lvl3pPr marL="846643" indent="0">
              <a:buNone/>
              <a:defRPr sz="1667" b="1"/>
            </a:lvl3pPr>
            <a:lvl4pPr marL="1269964" indent="0">
              <a:buNone/>
              <a:defRPr sz="1481" b="1"/>
            </a:lvl4pPr>
            <a:lvl5pPr marL="1693286" indent="0">
              <a:buNone/>
              <a:defRPr sz="1481" b="1"/>
            </a:lvl5pPr>
            <a:lvl6pPr marL="2116607" indent="0">
              <a:buNone/>
              <a:defRPr sz="1481" b="1"/>
            </a:lvl6pPr>
            <a:lvl7pPr marL="2539929" indent="0">
              <a:buNone/>
              <a:defRPr sz="1481" b="1"/>
            </a:lvl7pPr>
            <a:lvl8pPr marL="2963250" indent="0">
              <a:buNone/>
              <a:defRPr sz="1481" b="1"/>
            </a:lvl8pPr>
            <a:lvl9pPr marL="3386572" indent="0">
              <a:buNone/>
              <a:defRPr sz="148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7570" y="2319514"/>
            <a:ext cx="4775654" cy="341165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4911" y="1556633"/>
            <a:ext cx="4799173" cy="762881"/>
          </a:xfrm>
        </p:spPr>
        <p:txBody>
          <a:bodyPr anchor="b"/>
          <a:lstStyle>
            <a:lvl1pPr marL="0" indent="0">
              <a:buNone/>
              <a:defRPr sz="2222" b="1"/>
            </a:lvl1pPr>
            <a:lvl2pPr marL="423321" indent="0">
              <a:buNone/>
              <a:defRPr sz="1852" b="1"/>
            </a:lvl2pPr>
            <a:lvl3pPr marL="846643" indent="0">
              <a:buNone/>
              <a:defRPr sz="1667" b="1"/>
            </a:lvl3pPr>
            <a:lvl4pPr marL="1269964" indent="0">
              <a:buNone/>
              <a:defRPr sz="1481" b="1"/>
            </a:lvl4pPr>
            <a:lvl5pPr marL="1693286" indent="0">
              <a:buNone/>
              <a:defRPr sz="1481" b="1"/>
            </a:lvl5pPr>
            <a:lvl6pPr marL="2116607" indent="0">
              <a:buNone/>
              <a:defRPr sz="1481" b="1"/>
            </a:lvl6pPr>
            <a:lvl7pPr marL="2539929" indent="0">
              <a:buNone/>
              <a:defRPr sz="1481" b="1"/>
            </a:lvl7pPr>
            <a:lvl8pPr marL="2963250" indent="0">
              <a:buNone/>
              <a:defRPr sz="1481" b="1"/>
            </a:lvl8pPr>
            <a:lvl9pPr marL="3386572" indent="0">
              <a:buNone/>
              <a:defRPr sz="148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4911" y="2319514"/>
            <a:ext cx="4799173" cy="341165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4955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1588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5426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570" y="423333"/>
            <a:ext cx="3640903" cy="1481667"/>
          </a:xfrm>
        </p:spPr>
        <p:txBody>
          <a:bodyPr anchor="b"/>
          <a:lstStyle>
            <a:lvl1pPr>
              <a:defRPr sz="296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9173" y="914283"/>
            <a:ext cx="5714911" cy="4512616"/>
          </a:xfrm>
        </p:spPr>
        <p:txBody>
          <a:bodyPr/>
          <a:lstStyle>
            <a:lvl1pPr>
              <a:defRPr sz="2963"/>
            </a:lvl1pPr>
            <a:lvl2pPr>
              <a:defRPr sz="2593"/>
            </a:lvl2pPr>
            <a:lvl3pPr>
              <a:defRPr sz="2222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570" y="1905000"/>
            <a:ext cx="3640903" cy="3529248"/>
          </a:xfrm>
        </p:spPr>
        <p:txBody>
          <a:bodyPr/>
          <a:lstStyle>
            <a:lvl1pPr marL="0" indent="0">
              <a:buNone/>
              <a:defRPr sz="1481"/>
            </a:lvl1pPr>
            <a:lvl2pPr marL="423321" indent="0">
              <a:buNone/>
              <a:defRPr sz="1296"/>
            </a:lvl2pPr>
            <a:lvl3pPr marL="846643" indent="0">
              <a:buNone/>
              <a:defRPr sz="1111"/>
            </a:lvl3pPr>
            <a:lvl4pPr marL="1269964" indent="0">
              <a:buNone/>
              <a:defRPr sz="926"/>
            </a:lvl4pPr>
            <a:lvl5pPr marL="1693286" indent="0">
              <a:buNone/>
              <a:defRPr sz="926"/>
            </a:lvl5pPr>
            <a:lvl6pPr marL="2116607" indent="0">
              <a:buNone/>
              <a:defRPr sz="926"/>
            </a:lvl6pPr>
            <a:lvl7pPr marL="2539929" indent="0">
              <a:buNone/>
              <a:defRPr sz="926"/>
            </a:lvl7pPr>
            <a:lvl8pPr marL="2963250" indent="0">
              <a:buNone/>
              <a:defRPr sz="926"/>
            </a:lvl8pPr>
            <a:lvl9pPr marL="3386572" indent="0">
              <a:buNone/>
              <a:defRPr sz="9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398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570" y="423333"/>
            <a:ext cx="3640903" cy="1481667"/>
          </a:xfrm>
        </p:spPr>
        <p:txBody>
          <a:bodyPr anchor="b"/>
          <a:lstStyle>
            <a:lvl1pPr>
              <a:defRPr sz="296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99173" y="914283"/>
            <a:ext cx="5714911" cy="4512616"/>
          </a:xfrm>
        </p:spPr>
        <p:txBody>
          <a:bodyPr anchor="t"/>
          <a:lstStyle>
            <a:lvl1pPr marL="0" indent="0">
              <a:buNone/>
              <a:defRPr sz="2963"/>
            </a:lvl1pPr>
            <a:lvl2pPr marL="423321" indent="0">
              <a:buNone/>
              <a:defRPr sz="2593"/>
            </a:lvl2pPr>
            <a:lvl3pPr marL="846643" indent="0">
              <a:buNone/>
              <a:defRPr sz="2222"/>
            </a:lvl3pPr>
            <a:lvl4pPr marL="1269964" indent="0">
              <a:buNone/>
              <a:defRPr sz="1852"/>
            </a:lvl4pPr>
            <a:lvl5pPr marL="1693286" indent="0">
              <a:buNone/>
              <a:defRPr sz="1852"/>
            </a:lvl5pPr>
            <a:lvl6pPr marL="2116607" indent="0">
              <a:buNone/>
              <a:defRPr sz="1852"/>
            </a:lvl6pPr>
            <a:lvl7pPr marL="2539929" indent="0">
              <a:buNone/>
              <a:defRPr sz="1852"/>
            </a:lvl7pPr>
            <a:lvl8pPr marL="2963250" indent="0">
              <a:buNone/>
              <a:defRPr sz="1852"/>
            </a:lvl8pPr>
            <a:lvl9pPr marL="3386572" indent="0">
              <a:buNone/>
              <a:defRPr sz="1852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570" y="1905000"/>
            <a:ext cx="3640903" cy="3529248"/>
          </a:xfrm>
        </p:spPr>
        <p:txBody>
          <a:bodyPr/>
          <a:lstStyle>
            <a:lvl1pPr marL="0" indent="0">
              <a:buNone/>
              <a:defRPr sz="1481"/>
            </a:lvl1pPr>
            <a:lvl2pPr marL="423321" indent="0">
              <a:buNone/>
              <a:defRPr sz="1296"/>
            </a:lvl2pPr>
            <a:lvl3pPr marL="846643" indent="0">
              <a:buNone/>
              <a:defRPr sz="1111"/>
            </a:lvl3pPr>
            <a:lvl4pPr marL="1269964" indent="0">
              <a:buNone/>
              <a:defRPr sz="926"/>
            </a:lvl4pPr>
            <a:lvl5pPr marL="1693286" indent="0">
              <a:buNone/>
              <a:defRPr sz="926"/>
            </a:lvl5pPr>
            <a:lvl6pPr marL="2116607" indent="0">
              <a:buNone/>
              <a:defRPr sz="926"/>
            </a:lvl6pPr>
            <a:lvl7pPr marL="2539929" indent="0">
              <a:buNone/>
              <a:defRPr sz="926"/>
            </a:lvl7pPr>
            <a:lvl8pPr marL="2963250" indent="0">
              <a:buNone/>
              <a:defRPr sz="926"/>
            </a:lvl8pPr>
            <a:lvl9pPr marL="3386572" indent="0">
              <a:buNone/>
              <a:defRPr sz="9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84545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6099" y="338079"/>
            <a:ext cx="9736515" cy="12273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6099" y="1690393"/>
            <a:ext cx="9736515" cy="4029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6099" y="5885510"/>
            <a:ext cx="2539960" cy="338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9386" y="5885510"/>
            <a:ext cx="3809941" cy="338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2654" y="5885510"/>
            <a:ext cx="2539960" cy="3380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0705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846643" rtl="0" eaLnBrk="1" latinLnBrk="0" hangingPunct="1">
        <a:lnSpc>
          <a:spcPct val="90000"/>
        </a:lnSpc>
        <a:spcBef>
          <a:spcPct val="0"/>
        </a:spcBef>
        <a:buNone/>
        <a:defRPr sz="407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661" indent="-211661" algn="l" defTabSz="846643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4982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2pPr>
      <a:lvl3pPr marL="1058304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1625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4947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8268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1590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4911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8233" indent="-211661" algn="l" defTabSz="846643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321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643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69964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286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6607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39929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3250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6572" algn="l" defTabSz="846643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D6A7C4F-3FC4-92AF-CF99-1BBE998B8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" y="0"/>
            <a:ext cx="11275774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22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D07E2-B121-1A87-A81F-8E569F00A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D97500E-40F8-1F76-D93C-79CBCFFB1C0B}"/>
              </a:ext>
            </a:extLst>
          </p:cNvPr>
          <p:cNvSpPr/>
          <p:nvPr/>
        </p:nvSpPr>
        <p:spPr>
          <a:xfrm>
            <a:off x="1179546" y="264757"/>
            <a:ext cx="860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b="1" dirty="0">
                <a:solidFill>
                  <a:schemeClr val="accent4"/>
                </a:solidFill>
              </a:rPr>
              <a:t>Resultados de Acciones ante Congreso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3E3D75B-1641-585E-0427-74382D5A4D56}"/>
              </a:ext>
            </a:extLst>
          </p:cNvPr>
          <p:cNvGrpSpPr/>
          <p:nvPr/>
        </p:nvGrpSpPr>
        <p:grpSpPr>
          <a:xfrm>
            <a:off x="9682956" y="127000"/>
            <a:ext cx="1372513" cy="570151"/>
            <a:chOff x="6505057" y="22015"/>
            <a:chExt cx="1372513" cy="570151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0AB93EFA-7842-9ADF-0E4E-E7B2FE954158}"/>
                </a:ext>
              </a:extLst>
            </p:cNvPr>
            <p:cNvSpPr txBox="1"/>
            <p:nvPr/>
          </p:nvSpPr>
          <p:spPr>
            <a:xfrm>
              <a:off x="6505057" y="22015"/>
              <a:ext cx="10015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SPGL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B75831A-C85F-51C8-49E4-7F6DBA9EB021}"/>
                </a:ext>
              </a:extLst>
            </p:cNvPr>
            <p:cNvSpPr txBox="1"/>
            <p:nvPr/>
          </p:nvSpPr>
          <p:spPr>
            <a:xfrm>
              <a:off x="6706813" y="250598"/>
              <a:ext cx="1170757" cy="341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s-MX" sz="13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Sociedad Peruana de GLP</a:t>
              </a:r>
            </a:p>
          </p:txBody>
        </p:sp>
      </p:grpSp>
      <p:graphicFrame>
        <p:nvGraphicFramePr>
          <p:cNvPr id="2" name="Marcador de contenido 1">
            <a:extLst>
              <a:ext uri="{FF2B5EF4-FFF2-40B4-BE49-F238E27FC236}">
                <a16:creationId xmlns:a16="http://schemas.microsoft.com/office/drawing/2014/main" id="{F2A252FD-F4B3-3D56-E954-B3C4388CCC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87941"/>
              </p:ext>
            </p:extLst>
          </p:nvPr>
        </p:nvGraphicFramePr>
        <p:xfrm>
          <a:off x="776098" y="1193800"/>
          <a:ext cx="9736515" cy="4702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71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60C77F93-74A1-47C8-A4C0-CE5DCD94A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osiaicBubbles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" y="-25400"/>
            <a:ext cx="11288889" cy="63754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F766F62-BA4D-87CC-2A79-1507F9784498}"/>
              </a:ext>
            </a:extLst>
          </p:cNvPr>
          <p:cNvSpPr txBox="1"/>
          <p:nvPr/>
        </p:nvSpPr>
        <p:spPr>
          <a:xfrm>
            <a:off x="670681" y="3803471"/>
            <a:ext cx="492303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Beneficiamos a más de 27 millones de Peruanos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7A336ED3-1DD3-A264-CE5A-B2E0E2440D07}"/>
              </a:ext>
            </a:extLst>
          </p:cNvPr>
          <p:cNvGrpSpPr/>
          <p:nvPr/>
        </p:nvGrpSpPr>
        <p:grpSpPr>
          <a:xfrm>
            <a:off x="6871179" y="4622800"/>
            <a:ext cx="3954777" cy="1029064"/>
            <a:chOff x="6505057" y="22015"/>
            <a:chExt cx="2120897" cy="551874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782A3C9C-DCE6-F094-DD45-2050D3169FE7}"/>
                </a:ext>
              </a:extLst>
            </p:cNvPr>
            <p:cNvSpPr txBox="1"/>
            <p:nvPr/>
          </p:nvSpPr>
          <p:spPr>
            <a:xfrm>
              <a:off x="6505057" y="22015"/>
              <a:ext cx="1001529" cy="5518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1698589">
                <a:spcAft>
                  <a:spcPts val="648"/>
                </a:spcAft>
              </a:pPr>
              <a:r>
                <a:rPr lang="es-MX" sz="6687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SPGL</a:t>
              </a:r>
              <a:endParaRPr lang="es-MX" sz="3888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DCFF0F18-6775-5B4C-C476-81E5EE9F345A}"/>
                </a:ext>
              </a:extLst>
            </p:cNvPr>
            <p:cNvSpPr txBox="1"/>
            <p:nvPr/>
          </p:nvSpPr>
          <p:spPr>
            <a:xfrm>
              <a:off x="7378997" y="146442"/>
              <a:ext cx="1246957" cy="3403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1698589">
                <a:lnSpc>
                  <a:spcPct val="85000"/>
                </a:lnSpc>
                <a:spcAft>
                  <a:spcPts val="648"/>
                </a:spcAft>
              </a:pPr>
              <a:r>
                <a:rPr lang="es-MX" sz="2415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Sociedad Peruana de Gas Licuado</a:t>
              </a:r>
              <a:endParaRPr lang="es-MX" sz="1404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41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9E62-A2BF-C044-139B-EE7AB81D1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8307E83-C112-5C6A-E64D-41E728014D62}"/>
              </a:ext>
            </a:extLst>
          </p:cNvPr>
          <p:cNvSpPr/>
          <p:nvPr/>
        </p:nvSpPr>
        <p:spPr>
          <a:xfrm>
            <a:off x="1031972" y="261008"/>
            <a:ext cx="828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chemeClr val="accent4"/>
                </a:solidFill>
              </a:rPr>
              <a:t>Relevancia del GLP – Matriz Energética de Combustibles en el Perú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498A75B-C683-D044-A228-48C78D3CDDD8}"/>
              </a:ext>
            </a:extLst>
          </p:cNvPr>
          <p:cNvGrpSpPr/>
          <p:nvPr/>
        </p:nvGrpSpPr>
        <p:grpSpPr>
          <a:xfrm>
            <a:off x="9682956" y="127000"/>
            <a:ext cx="1372513" cy="570151"/>
            <a:chOff x="6505057" y="22015"/>
            <a:chExt cx="1372513" cy="570151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10F01D66-3B84-75C8-1CCB-6FFF3BD930E8}"/>
                </a:ext>
              </a:extLst>
            </p:cNvPr>
            <p:cNvSpPr txBox="1"/>
            <p:nvPr/>
          </p:nvSpPr>
          <p:spPr>
            <a:xfrm>
              <a:off x="6505057" y="22015"/>
              <a:ext cx="10015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SPGL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1C5CD2D-1674-3C6E-40B4-7B773F34FF37}"/>
                </a:ext>
              </a:extLst>
            </p:cNvPr>
            <p:cNvSpPr txBox="1"/>
            <p:nvPr/>
          </p:nvSpPr>
          <p:spPr>
            <a:xfrm>
              <a:off x="6706813" y="250598"/>
              <a:ext cx="1170757" cy="341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s-MX" sz="13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Sociedad Peruana de GLP</a:t>
              </a:r>
            </a:p>
          </p:txBody>
        </p:sp>
      </p:grp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0A3B139F-1064-9219-162A-265441EB8E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540148"/>
              </p:ext>
            </p:extLst>
          </p:nvPr>
        </p:nvGraphicFramePr>
        <p:xfrm>
          <a:off x="824539" y="889000"/>
          <a:ext cx="9342407" cy="3886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Tabla 33">
            <a:extLst>
              <a:ext uri="{FF2B5EF4-FFF2-40B4-BE49-F238E27FC236}">
                <a16:creationId xmlns:a16="http://schemas.microsoft.com/office/drawing/2014/main" id="{37A33864-D167-B843-058F-6B915E5CF29C}"/>
              </a:ext>
            </a:extLst>
          </p:cNvPr>
          <p:cNvGraphicFramePr>
            <a:graphicFrameLocks noGrp="1"/>
          </p:cNvGraphicFramePr>
          <p:nvPr/>
        </p:nvGraphicFramePr>
        <p:xfrm>
          <a:off x="8721931" y="959791"/>
          <a:ext cx="2325562" cy="1377009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101600" dir="2700000" algn="tl" rotWithShape="0">
                    <a:prstClr val="black">
                      <a:alpha val="60000"/>
                    </a:prstClr>
                  </a:outerShdw>
                </a:effectLst>
                <a:tableStyleId>{5C22544A-7EE6-4342-B048-85BDC9FD1C3A}</a:tableStyleId>
              </a:tblPr>
              <a:tblGrid>
                <a:gridCol w="1312778">
                  <a:extLst>
                    <a:ext uri="{9D8B030D-6E8A-4147-A177-3AD203B41FA5}">
                      <a16:colId xmlns:a16="http://schemas.microsoft.com/office/drawing/2014/main" val="1629176141"/>
                    </a:ext>
                  </a:extLst>
                </a:gridCol>
                <a:gridCol w="1012784">
                  <a:extLst>
                    <a:ext uri="{9D8B030D-6E8A-4147-A177-3AD203B41FA5}">
                      <a16:colId xmlns:a16="http://schemas.microsoft.com/office/drawing/2014/main" val="99322584"/>
                    </a:ext>
                  </a:extLst>
                </a:gridCol>
              </a:tblGrid>
              <a:tr h="313464">
                <a:tc gridSpan="2">
                  <a:txBody>
                    <a:bodyPr/>
                    <a:lstStyle/>
                    <a:p>
                      <a:pPr algn="ctr"/>
                      <a:r>
                        <a:rPr lang="es-ES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INC - DS  006 -2024 MINAM</a:t>
                      </a:r>
                      <a:endParaRPr lang="es-PE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sz="1400" b="1" dirty="0"/>
                    </a:p>
                  </a:txBody>
                  <a:tcPr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19920188"/>
                  </a:ext>
                </a:extLst>
              </a:tr>
              <a:tr h="212709"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/>
                        <a:t>GN</a:t>
                      </a:r>
                      <a:endParaRPr lang="es-PE" sz="1000" b="1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/>
                        <a:t>1.0</a:t>
                      </a:r>
                      <a:endParaRPr lang="es-PE" sz="1000" b="1" dirty="0"/>
                    </a:p>
                  </a:txBody>
                  <a:tcPr marL="36000" marR="36000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94635197"/>
                  </a:ext>
                </a:extLst>
              </a:tr>
              <a:tr h="212709"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GLP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1" dirty="0">
                          <a:solidFill>
                            <a:schemeClr val="tx1"/>
                          </a:solidFill>
                          <a:effectLst/>
                        </a:rPr>
                        <a:t>2.3</a:t>
                      </a:r>
                      <a:endParaRPr lang="es-PE" sz="10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6000" marR="36000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014474"/>
                  </a:ext>
                </a:extLst>
              </a:tr>
              <a:tr h="212709"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/>
                        <a:t>GASOHOL - GASOLINAS</a:t>
                      </a:r>
                      <a:endParaRPr lang="es-PE" sz="1000" b="0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/>
                        <a:t>8.6 - 28.5</a:t>
                      </a:r>
                      <a:endParaRPr lang="es-PE" sz="1000" b="0" dirty="0"/>
                    </a:p>
                  </a:txBody>
                  <a:tcPr marL="36000" marR="36000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855359483"/>
                  </a:ext>
                </a:extLst>
              </a:tr>
              <a:tr h="212709"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/>
                        <a:t>DIESEL</a:t>
                      </a:r>
                      <a:endParaRPr lang="es-PE" sz="1000" b="0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/>
                        <a:t>13.0 – 15.4</a:t>
                      </a:r>
                      <a:endParaRPr lang="es-PE" sz="1000" b="0" dirty="0"/>
                    </a:p>
                  </a:txBody>
                  <a:tcPr marL="36000" marR="36000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601901"/>
                  </a:ext>
                </a:extLst>
              </a:tr>
              <a:tr h="212709"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/>
                        <a:t>RESIDUALES</a:t>
                      </a:r>
                      <a:endParaRPr lang="es-PE" sz="1000" b="0" dirty="0"/>
                    </a:p>
                  </a:txBody>
                  <a:tcPr marL="36000" marR="3600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000" b="0" dirty="0"/>
                        <a:t>32.7 – 41.7</a:t>
                      </a:r>
                      <a:endParaRPr lang="es-PE" sz="1000" b="0" dirty="0"/>
                    </a:p>
                  </a:txBody>
                  <a:tcPr marL="36000" marR="36000" marT="0" marB="0" anchor="ctr"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648814"/>
                  </a:ext>
                </a:extLst>
              </a:tr>
            </a:tbl>
          </a:graphicData>
        </a:graphic>
      </p:graphicFrame>
      <p:sp>
        <p:nvSpPr>
          <p:cNvPr id="4" name="Marco 3">
            <a:extLst>
              <a:ext uri="{FF2B5EF4-FFF2-40B4-BE49-F238E27FC236}">
                <a16:creationId xmlns:a16="http://schemas.microsoft.com/office/drawing/2014/main" id="{3D93221C-A52F-0C02-4F6E-39A0385CBFA8}"/>
              </a:ext>
            </a:extLst>
          </p:cNvPr>
          <p:cNvSpPr/>
          <p:nvPr/>
        </p:nvSpPr>
        <p:spPr>
          <a:xfrm>
            <a:off x="8721931" y="1270000"/>
            <a:ext cx="2325562" cy="457200"/>
          </a:xfrm>
          <a:prstGeom prst="fram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DBA8038-219C-D313-5163-C2DC1CCFA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385569"/>
              </p:ext>
            </p:extLst>
          </p:nvPr>
        </p:nvGraphicFramePr>
        <p:xfrm>
          <a:off x="1834356" y="5082192"/>
          <a:ext cx="6629400" cy="1085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7302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F07B10-909E-DD03-0ABD-E7F052AFA0F7}"/>
              </a:ext>
            </a:extLst>
          </p:cNvPr>
          <p:cNvSpPr/>
          <p:nvPr/>
        </p:nvSpPr>
        <p:spPr>
          <a:xfrm>
            <a:off x="1453356" y="180299"/>
            <a:ext cx="828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chemeClr val="accent4"/>
                </a:solidFill>
              </a:rPr>
              <a:t>Agentes del Mercado del GLP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AE8D51-BE24-4D1D-C302-6A637AEE3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72" y="889000"/>
            <a:ext cx="4968184" cy="2743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18843E8-5F5E-B20D-3501-D78A84E6C7AE}"/>
              </a:ext>
            </a:extLst>
          </p:cNvPr>
          <p:cNvSpPr txBox="1"/>
          <p:nvPr/>
        </p:nvSpPr>
        <p:spPr>
          <a:xfrm>
            <a:off x="5352256" y="977179"/>
            <a:ext cx="564356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 plantas envasadoras registradas y habilitadas en OSINERGMIN</a:t>
            </a:r>
            <a:endParaRPr lang="es-P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3215485-935E-8AB3-922B-F1EACA203765}"/>
              </a:ext>
            </a:extLst>
          </p:cNvPr>
          <p:cNvSpPr txBox="1"/>
          <p:nvPr/>
        </p:nvSpPr>
        <p:spPr>
          <a:xfrm>
            <a:off x="5321299" y="1857394"/>
            <a:ext cx="5943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PE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230 marcas que se comercializan bajo diferentes capacidades de cilindros siendo los de 10 kg y 45 kg los más comunes</a:t>
            </a:r>
            <a:endParaRPr lang="es-PE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EA5CF1B-9569-4DCA-A0C3-01D2075AE172}"/>
              </a:ext>
            </a:extLst>
          </p:cNvPr>
          <p:cNvSpPr txBox="1"/>
          <p:nvPr/>
        </p:nvSpPr>
        <p:spPr>
          <a:xfrm>
            <a:off x="5288755" y="2844810"/>
            <a:ext cx="564356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tiene alrededor de 105 razones sociales  </a:t>
            </a:r>
            <a:endParaRPr lang="es-P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A5B765C-C94C-AFD9-D8E7-D410FDACCB2F}"/>
              </a:ext>
            </a:extLst>
          </p:cNvPr>
          <p:cNvSpPr txBox="1"/>
          <p:nvPr/>
        </p:nvSpPr>
        <p:spPr>
          <a:xfrm>
            <a:off x="429417" y="4201914"/>
            <a:ext cx="4206184" cy="195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Existen más de 9,300 locales de venta y 4111 distribuidores de cilindros de cilindros de GLP distribuidos en las 25 regiones del país.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dirty="0"/>
              <a:t>El número total de cilindros en circulación supera los 8 millones</a:t>
            </a:r>
            <a:endParaRPr lang="es-P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Noticias sobre gas licuado de petróleo hoy martes 03 de junio | GESTIÓN">
            <a:extLst>
              <a:ext uri="{FF2B5EF4-FFF2-40B4-BE49-F238E27FC236}">
                <a16:creationId xmlns:a16="http://schemas.microsoft.com/office/drawing/2014/main" id="{1A7F2D33-DA93-025C-7173-B8C3F2CB5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556" y="3937000"/>
            <a:ext cx="5518152" cy="215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CB28BB13-AEBF-32B5-986C-4BE85423FD38}"/>
              </a:ext>
            </a:extLst>
          </p:cNvPr>
          <p:cNvGrpSpPr/>
          <p:nvPr/>
        </p:nvGrpSpPr>
        <p:grpSpPr>
          <a:xfrm>
            <a:off x="9682956" y="127000"/>
            <a:ext cx="1372513" cy="570151"/>
            <a:chOff x="6505057" y="22015"/>
            <a:chExt cx="1372513" cy="570151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CDBD6E52-6ADD-3785-1A6A-6247C37277CF}"/>
                </a:ext>
              </a:extLst>
            </p:cNvPr>
            <p:cNvSpPr txBox="1"/>
            <p:nvPr/>
          </p:nvSpPr>
          <p:spPr>
            <a:xfrm>
              <a:off x="6505057" y="22015"/>
              <a:ext cx="10015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SPGL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ED1C65F1-344F-C5ED-9525-E840374DE99F}"/>
                </a:ext>
              </a:extLst>
            </p:cNvPr>
            <p:cNvSpPr txBox="1"/>
            <p:nvPr/>
          </p:nvSpPr>
          <p:spPr>
            <a:xfrm>
              <a:off x="6706813" y="250598"/>
              <a:ext cx="1170757" cy="341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s-MX" sz="13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Sociedad Peruana de GLP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4674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B7DD9-FE0B-93F8-4993-E1FD2F4BF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D3C4DC3-7D4B-E4B8-EC18-5D2E34B66D11}"/>
              </a:ext>
            </a:extLst>
          </p:cNvPr>
          <p:cNvSpPr/>
          <p:nvPr/>
        </p:nvSpPr>
        <p:spPr>
          <a:xfrm>
            <a:off x="1021956" y="173801"/>
            <a:ext cx="828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chemeClr val="accent4"/>
                </a:solidFill>
              </a:rPr>
              <a:t>Relevancia del GLP – Beneficia a 27 Millones de peruanos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5BE90B6-7127-DBD6-75C6-FB460A7E69B7}"/>
              </a:ext>
            </a:extLst>
          </p:cNvPr>
          <p:cNvGrpSpPr/>
          <p:nvPr/>
        </p:nvGrpSpPr>
        <p:grpSpPr>
          <a:xfrm>
            <a:off x="9682956" y="127000"/>
            <a:ext cx="1372513" cy="570151"/>
            <a:chOff x="6505057" y="22015"/>
            <a:chExt cx="1372513" cy="570151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3663ADD-B588-3DE8-A43C-F2A224418A4A}"/>
                </a:ext>
              </a:extLst>
            </p:cNvPr>
            <p:cNvSpPr txBox="1"/>
            <p:nvPr/>
          </p:nvSpPr>
          <p:spPr>
            <a:xfrm>
              <a:off x="6505057" y="22015"/>
              <a:ext cx="10015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SPGL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E3B2CBF-D8DF-8A80-414B-B9EA6FA9DD0C}"/>
                </a:ext>
              </a:extLst>
            </p:cNvPr>
            <p:cNvSpPr txBox="1"/>
            <p:nvPr/>
          </p:nvSpPr>
          <p:spPr>
            <a:xfrm>
              <a:off x="6706813" y="250598"/>
              <a:ext cx="1170757" cy="341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s-MX" sz="13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Sociedad Peruana de GLP</a:t>
              </a:r>
            </a:p>
          </p:txBody>
        </p:sp>
      </p:grpSp>
      <p:grpSp>
        <p:nvGrpSpPr>
          <p:cNvPr id="11" name="object 23">
            <a:extLst>
              <a:ext uri="{FF2B5EF4-FFF2-40B4-BE49-F238E27FC236}">
                <a16:creationId xmlns:a16="http://schemas.microsoft.com/office/drawing/2014/main" id="{07431E6E-18C1-7DE6-93E0-A7AB94ECE4D2}"/>
              </a:ext>
            </a:extLst>
          </p:cNvPr>
          <p:cNvGrpSpPr/>
          <p:nvPr/>
        </p:nvGrpSpPr>
        <p:grpSpPr>
          <a:xfrm>
            <a:off x="1772953" y="1498600"/>
            <a:ext cx="2520000" cy="2520000"/>
            <a:chOff x="1752568" y="2147823"/>
            <a:chExt cx="2858135" cy="2858135"/>
          </a:xfrm>
        </p:grpSpPr>
        <p:sp>
          <p:nvSpPr>
            <p:cNvPr id="12" name="object 24">
              <a:extLst>
                <a:ext uri="{FF2B5EF4-FFF2-40B4-BE49-F238E27FC236}">
                  <a16:creationId xmlns:a16="http://schemas.microsoft.com/office/drawing/2014/main" id="{51BE25E6-2398-E903-14CD-4D860CB8DF12}"/>
                </a:ext>
              </a:extLst>
            </p:cNvPr>
            <p:cNvSpPr/>
            <p:nvPr/>
          </p:nvSpPr>
          <p:spPr>
            <a:xfrm>
              <a:off x="3181350" y="2147950"/>
              <a:ext cx="1428750" cy="2787650"/>
            </a:xfrm>
            <a:custGeom>
              <a:avLst/>
              <a:gdLst/>
              <a:ahLst/>
              <a:cxnLst/>
              <a:rect l="l" t="t" r="r" b="b"/>
              <a:pathLst>
                <a:path w="1428750" h="2787650">
                  <a:moveTo>
                    <a:pt x="0" y="0"/>
                  </a:moveTo>
                  <a:lnTo>
                    <a:pt x="0" y="1428750"/>
                  </a:lnTo>
                  <a:lnTo>
                    <a:pt x="441451" y="2787523"/>
                  </a:lnTo>
                  <a:lnTo>
                    <a:pt x="487534" y="2771686"/>
                  </a:lnTo>
                  <a:lnTo>
                    <a:pt x="532804" y="2754395"/>
                  </a:lnTo>
                  <a:lnTo>
                    <a:pt x="577238" y="2735683"/>
                  </a:lnTo>
                  <a:lnTo>
                    <a:pt x="620813" y="2715579"/>
                  </a:lnTo>
                  <a:lnTo>
                    <a:pt x="663506" y="2694117"/>
                  </a:lnTo>
                  <a:lnTo>
                    <a:pt x="705295" y="2671326"/>
                  </a:lnTo>
                  <a:lnTo>
                    <a:pt x="746156" y="2647239"/>
                  </a:lnTo>
                  <a:lnTo>
                    <a:pt x="786068" y="2621886"/>
                  </a:lnTo>
                  <a:lnTo>
                    <a:pt x="825007" y="2595300"/>
                  </a:lnTo>
                  <a:lnTo>
                    <a:pt x="862951" y="2567512"/>
                  </a:lnTo>
                  <a:lnTo>
                    <a:pt x="899876" y="2538552"/>
                  </a:lnTo>
                  <a:lnTo>
                    <a:pt x="935761" y="2508453"/>
                  </a:lnTo>
                  <a:lnTo>
                    <a:pt x="970581" y="2477246"/>
                  </a:lnTo>
                  <a:lnTo>
                    <a:pt x="1004315" y="2444962"/>
                  </a:lnTo>
                  <a:lnTo>
                    <a:pt x="1036940" y="2411633"/>
                  </a:lnTo>
                  <a:lnTo>
                    <a:pt x="1068433" y="2377289"/>
                  </a:lnTo>
                  <a:lnTo>
                    <a:pt x="1098770" y="2341963"/>
                  </a:lnTo>
                  <a:lnTo>
                    <a:pt x="1127930" y="2305686"/>
                  </a:lnTo>
                  <a:lnTo>
                    <a:pt x="1155890" y="2268489"/>
                  </a:lnTo>
                  <a:lnTo>
                    <a:pt x="1182626" y="2230404"/>
                  </a:lnTo>
                  <a:lnTo>
                    <a:pt x="1208117" y="2191462"/>
                  </a:lnTo>
                  <a:lnTo>
                    <a:pt x="1232338" y="2151694"/>
                  </a:lnTo>
                  <a:lnTo>
                    <a:pt x="1255269" y="2111132"/>
                  </a:lnTo>
                  <a:lnTo>
                    <a:pt x="1276884" y="2069807"/>
                  </a:lnTo>
                  <a:lnTo>
                    <a:pt x="1297163" y="2027751"/>
                  </a:lnTo>
                  <a:lnTo>
                    <a:pt x="1316082" y="1984995"/>
                  </a:lnTo>
                  <a:lnTo>
                    <a:pt x="1333618" y="1941570"/>
                  </a:lnTo>
                  <a:lnTo>
                    <a:pt x="1349749" y="1897508"/>
                  </a:lnTo>
                  <a:lnTo>
                    <a:pt x="1364452" y="1852840"/>
                  </a:lnTo>
                  <a:lnTo>
                    <a:pt x="1377703" y="1807598"/>
                  </a:lnTo>
                  <a:lnTo>
                    <a:pt x="1389481" y="1761813"/>
                  </a:lnTo>
                  <a:lnTo>
                    <a:pt x="1399763" y="1715516"/>
                  </a:lnTo>
                  <a:lnTo>
                    <a:pt x="1408525" y="1668739"/>
                  </a:lnTo>
                  <a:lnTo>
                    <a:pt x="1415745" y="1621513"/>
                  </a:lnTo>
                  <a:lnTo>
                    <a:pt x="1421400" y="1573870"/>
                  </a:lnTo>
                  <a:lnTo>
                    <a:pt x="1425468" y="1525840"/>
                  </a:lnTo>
                  <a:lnTo>
                    <a:pt x="1427925" y="1477457"/>
                  </a:lnTo>
                  <a:lnTo>
                    <a:pt x="1428750" y="1428750"/>
                  </a:lnTo>
                  <a:lnTo>
                    <a:pt x="1427954" y="1380624"/>
                  </a:lnTo>
                  <a:lnTo>
                    <a:pt x="1425586" y="1332896"/>
                  </a:lnTo>
                  <a:lnTo>
                    <a:pt x="1421668" y="1285593"/>
                  </a:lnTo>
                  <a:lnTo>
                    <a:pt x="1416228" y="1238739"/>
                  </a:lnTo>
                  <a:lnTo>
                    <a:pt x="1409288" y="1192358"/>
                  </a:lnTo>
                  <a:lnTo>
                    <a:pt x="1400875" y="1146476"/>
                  </a:lnTo>
                  <a:lnTo>
                    <a:pt x="1391014" y="1101118"/>
                  </a:lnTo>
                  <a:lnTo>
                    <a:pt x="1379729" y="1056309"/>
                  </a:lnTo>
                  <a:lnTo>
                    <a:pt x="1367045" y="1012074"/>
                  </a:lnTo>
                  <a:lnTo>
                    <a:pt x="1352988" y="968437"/>
                  </a:lnTo>
                  <a:lnTo>
                    <a:pt x="1337583" y="925424"/>
                  </a:lnTo>
                  <a:lnTo>
                    <a:pt x="1320854" y="883060"/>
                  </a:lnTo>
                  <a:lnTo>
                    <a:pt x="1302826" y="841369"/>
                  </a:lnTo>
                  <a:lnTo>
                    <a:pt x="1283525" y="800377"/>
                  </a:lnTo>
                  <a:lnTo>
                    <a:pt x="1262976" y="760109"/>
                  </a:lnTo>
                  <a:lnTo>
                    <a:pt x="1241203" y="720590"/>
                  </a:lnTo>
                  <a:lnTo>
                    <a:pt x="1218231" y="681844"/>
                  </a:lnTo>
                  <a:lnTo>
                    <a:pt x="1194086" y="643897"/>
                  </a:lnTo>
                  <a:lnTo>
                    <a:pt x="1168793" y="606773"/>
                  </a:lnTo>
                  <a:lnTo>
                    <a:pt x="1142376" y="570498"/>
                  </a:lnTo>
                  <a:lnTo>
                    <a:pt x="1114861" y="535097"/>
                  </a:lnTo>
                  <a:lnTo>
                    <a:pt x="1086272" y="500594"/>
                  </a:lnTo>
                  <a:lnTo>
                    <a:pt x="1056635" y="467015"/>
                  </a:lnTo>
                  <a:lnTo>
                    <a:pt x="1025975" y="434384"/>
                  </a:lnTo>
                  <a:lnTo>
                    <a:pt x="994316" y="402728"/>
                  </a:lnTo>
                  <a:lnTo>
                    <a:pt x="961684" y="372069"/>
                  </a:lnTo>
                  <a:lnTo>
                    <a:pt x="928103" y="342434"/>
                  </a:lnTo>
                  <a:lnTo>
                    <a:pt x="893599" y="313848"/>
                  </a:lnTo>
                  <a:lnTo>
                    <a:pt x="858196" y="286335"/>
                  </a:lnTo>
                  <a:lnTo>
                    <a:pt x="821921" y="259921"/>
                  </a:lnTo>
                  <a:lnTo>
                    <a:pt x="784796" y="234630"/>
                  </a:lnTo>
                  <a:lnTo>
                    <a:pt x="746849" y="210488"/>
                  </a:lnTo>
                  <a:lnTo>
                    <a:pt x="708103" y="187519"/>
                  </a:lnTo>
                  <a:lnTo>
                    <a:pt x="668584" y="165749"/>
                  </a:lnTo>
                  <a:lnTo>
                    <a:pt x="628316" y="145202"/>
                  </a:lnTo>
                  <a:lnTo>
                    <a:pt x="587325" y="125903"/>
                  </a:lnTo>
                  <a:lnTo>
                    <a:pt x="545636" y="107878"/>
                  </a:lnTo>
                  <a:lnTo>
                    <a:pt x="503274" y="91151"/>
                  </a:lnTo>
                  <a:lnTo>
                    <a:pt x="460263" y="75748"/>
                  </a:lnTo>
                  <a:lnTo>
                    <a:pt x="416629" y="61693"/>
                  </a:lnTo>
                  <a:lnTo>
                    <a:pt x="372396" y="49012"/>
                  </a:lnTo>
                  <a:lnTo>
                    <a:pt x="327591" y="37728"/>
                  </a:lnTo>
                  <a:lnTo>
                    <a:pt x="282237" y="27869"/>
                  </a:lnTo>
                  <a:lnTo>
                    <a:pt x="236359" y="19457"/>
                  </a:lnTo>
                  <a:lnTo>
                    <a:pt x="189984" y="12519"/>
                  </a:lnTo>
                  <a:lnTo>
                    <a:pt x="143135" y="7079"/>
                  </a:lnTo>
                  <a:lnTo>
                    <a:pt x="95838" y="3163"/>
                  </a:lnTo>
                  <a:lnTo>
                    <a:pt x="48118" y="7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C5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13" name="object 25">
              <a:extLst>
                <a:ext uri="{FF2B5EF4-FFF2-40B4-BE49-F238E27FC236}">
                  <a16:creationId xmlns:a16="http://schemas.microsoft.com/office/drawing/2014/main" id="{E3F003BC-339D-70D7-1D33-A31C8C13980B}"/>
                </a:ext>
              </a:extLst>
            </p:cNvPr>
            <p:cNvSpPr/>
            <p:nvPr/>
          </p:nvSpPr>
          <p:spPr>
            <a:xfrm>
              <a:off x="1752568" y="3135121"/>
              <a:ext cx="1870710" cy="1870710"/>
            </a:xfrm>
            <a:custGeom>
              <a:avLst/>
              <a:gdLst/>
              <a:ahLst/>
              <a:cxnLst/>
              <a:rect l="l" t="t" r="r" b="b"/>
              <a:pathLst>
                <a:path w="1870710" h="1870710">
                  <a:moveTo>
                    <a:pt x="70008" y="0"/>
                  </a:moveTo>
                  <a:lnTo>
                    <a:pt x="55315" y="48032"/>
                  </a:lnTo>
                  <a:lnTo>
                    <a:pt x="42350" y="96426"/>
                  </a:lnTo>
                  <a:lnTo>
                    <a:pt x="31115" y="145137"/>
                  </a:lnTo>
                  <a:lnTo>
                    <a:pt x="21607" y="194119"/>
                  </a:lnTo>
                  <a:lnTo>
                    <a:pt x="13828" y="243327"/>
                  </a:lnTo>
                  <a:lnTo>
                    <a:pt x="7778" y="292716"/>
                  </a:lnTo>
                  <a:lnTo>
                    <a:pt x="3457" y="342240"/>
                  </a:lnTo>
                  <a:lnTo>
                    <a:pt x="864" y="391855"/>
                  </a:lnTo>
                  <a:lnTo>
                    <a:pt x="0" y="441515"/>
                  </a:lnTo>
                  <a:lnTo>
                    <a:pt x="864" y="491175"/>
                  </a:lnTo>
                  <a:lnTo>
                    <a:pt x="3457" y="540790"/>
                  </a:lnTo>
                  <a:lnTo>
                    <a:pt x="7778" y="590314"/>
                  </a:lnTo>
                  <a:lnTo>
                    <a:pt x="13828" y="639703"/>
                  </a:lnTo>
                  <a:lnTo>
                    <a:pt x="21607" y="688911"/>
                  </a:lnTo>
                  <a:lnTo>
                    <a:pt x="31115" y="737893"/>
                  </a:lnTo>
                  <a:lnTo>
                    <a:pt x="42350" y="786604"/>
                  </a:lnTo>
                  <a:lnTo>
                    <a:pt x="55315" y="834998"/>
                  </a:lnTo>
                  <a:lnTo>
                    <a:pt x="70008" y="883030"/>
                  </a:lnTo>
                  <a:lnTo>
                    <a:pt x="85634" y="928549"/>
                  </a:lnTo>
                  <a:lnTo>
                    <a:pt x="102634" y="973202"/>
                  </a:lnTo>
                  <a:lnTo>
                    <a:pt x="120974" y="1016974"/>
                  </a:lnTo>
                  <a:lnTo>
                    <a:pt x="140626" y="1059850"/>
                  </a:lnTo>
                  <a:lnTo>
                    <a:pt x="161555" y="1101811"/>
                  </a:lnTo>
                  <a:lnTo>
                    <a:pt x="183732" y="1142844"/>
                  </a:lnTo>
                  <a:lnTo>
                    <a:pt x="207125" y="1182932"/>
                  </a:lnTo>
                  <a:lnTo>
                    <a:pt x="231702" y="1222058"/>
                  </a:lnTo>
                  <a:lnTo>
                    <a:pt x="257431" y="1260206"/>
                  </a:lnTo>
                  <a:lnTo>
                    <a:pt x="284282" y="1297361"/>
                  </a:lnTo>
                  <a:lnTo>
                    <a:pt x="312222" y="1333507"/>
                  </a:lnTo>
                  <a:lnTo>
                    <a:pt x="341221" y="1368627"/>
                  </a:lnTo>
                  <a:lnTo>
                    <a:pt x="371246" y="1402706"/>
                  </a:lnTo>
                  <a:lnTo>
                    <a:pt x="402267" y="1435726"/>
                  </a:lnTo>
                  <a:lnTo>
                    <a:pt x="434251" y="1467673"/>
                  </a:lnTo>
                  <a:lnTo>
                    <a:pt x="467168" y="1498531"/>
                  </a:lnTo>
                  <a:lnTo>
                    <a:pt x="500985" y="1528282"/>
                  </a:lnTo>
                  <a:lnTo>
                    <a:pt x="535671" y="1556911"/>
                  </a:lnTo>
                  <a:lnTo>
                    <a:pt x="571195" y="1584403"/>
                  </a:lnTo>
                  <a:lnTo>
                    <a:pt x="607526" y="1610740"/>
                  </a:lnTo>
                  <a:lnTo>
                    <a:pt x="644631" y="1635908"/>
                  </a:lnTo>
                  <a:lnTo>
                    <a:pt x="682479" y="1659889"/>
                  </a:lnTo>
                  <a:lnTo>
                    <a:pt x="721039" y="1682668"/>
                  </a:lnTo>
                  <a:lnTo>
                    <a:pt x="760279" y="1704229"/>
                  </a:lnTo>
                  <a:lnTo>
                    <a:pt x="800168" y="1724555"/>
                  </a:lnTo>
                  <a:lnTo>
                    <a:pt x="840674" y="1743631"/>
                  </a:lnTo>
                  <a:lnTo>
                    <a:pt x="881766" y="1761441"/>
                  </a:lnTo>
                  <a:lnTo>
                    <a:pt x="923413" y="1777968"/>
                  </a:lnTo>
                  <a:lnTo>
                    <a:pt x="965582" y="1793197"/>
                  </a:lnTo>
                  <a:lnTo>
                    <a:pt x="1008242" y="1807111"/>
                  </a:lnTo>
                  <a:lnTo>
                    <a:pt x="1051362" y="1819694"/>
                  </a:lnTo>
                  <a:lnTo>
                    <a:pt x="1094910" y="1830931"/>
                  </a:lnTo>
                  <a:lnTo>
                    <a:pt x="1138855" y="1840805"/>
                  </a:lnTo>
                  <a:lnTo>
                    <a:pt x="1183165" y="1849300"/>
                  </a:lnTo>
                  <a:lnTo>
                    <a:pt x="1227809" y="1856400"/>
                  </a:lnTo>
                  <a:lnTo>
                    <a:pt x="1272756" y="1862090"/>
                  </a:lnTo>
                  <a:lnTo>
                    <a:pt x="1317973" y="1866352"/>
                  </a:lnTo>
                  <a:lnTo>
                    <a:pt x="1363429" y="1869171"/>
                  </a:lnTo>
                  <a:lnTo>
                    <a:pt x="1409093" y="1870532"/>
                  </a:lnTo>
                  <a:lnTo>
                    <a:pt x="1454934" y="1870417"/>
                  </a:lnTo>
                  <a:lnTo>
                    <a:pt x="1500919" y="1868811"/>
                  </a:lnTo>
                  <a:lnTo>
                    <a:pt x="1547018" y="1865697"/>
                  </a:lnTo>
                  <a:lnTo>
                    <a:pt x="1593198" y="1861061"/>
                  </a:lnTo>
                  <a:lnTo>
                    <a:pt x="1639428" y="1854884"/>
                  </a:lnTo>
                  <a:lnTo>
                    <a:pt x="1685678" y="1847153"/>
                  </a:lnTo>
                  <a:lnTo>
                    <a:pt x="1731914" y="1837850"/>
                  </a:lnTo>
                  <a:lnTo>
                    <a:pt x="1778107" y="1826959"/>
                  </a:lnTo>
                  <a:lnTo>
                    <a:pt x="1824224" y="1814465"/>
                  </a:lnTo>
                  <a:lnTo>
                    <a:pt x="1870233" y="1800352"/>
                  </a:lnTo>
                  <a:lnTo>
                    <a:pt x="1428781" y="441578"/>
                  </a:lnTo>
                  <a:lnTo>
                    <a:pt x="70008" y="0"/>
                  </a:lnTo>
                  <a:close/>
                </a:path>
              </a:pathLst>
            </a:custGeom>
            <a:solidFill>
              <a:srgbClr val="1F5A92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4"/>
                </a:solidFill>
              </a:endParaRPr>
            </a:p>
          </p:txBody>
        </p:sp>
        <p:sp>
          <p:nvSpPr>
            <p:cNvPr id="14" name="object 26">
              <a:extLst>
                <a:ext uri="{FF2B5EF4-FFF2-40B4-BE49-F238E27FC236}">
                  <a16:creationId xmlns:a16="http://schemas.microsoft.com/office/drawing/2014/main" id="{6040676F-7D41-BFF5-5191-FDAF699D5635}"/>
                </a:ext>
              </a:extLst>
            </p:cNvPr>
            <p:cNvSpPr/>
            <p:nvPr/>
          </p:nvSpPr>
          <p:spPr>
            <a:xfrm>
              <a:off x="1822576" y="2147823"/>
              <a:ext cx="1358900" cy="1429385"/>
            </a:xfrm>
            <a:custGeom>
              <a:avLst/>
              <a:gdLst/>
              <a:ahLst/>
              <a:cxnLst/>
              <a:rect l="l" t="t" r="r" b="b"/>
              <a:pathLst>
                <a:path w="1358900" h="1429385">
                  <a:moveTo>
                    <a:pt x="1358773" y="0"/>
                  </a:moveTo>
                  <a:lnTo>
                    <a:pt x="1310056" y="824"/>
                  </a:lnTo>
                  <a:lnTo>
                    <a:pt x="1261664" y="3282"/>
                  </a:lnTo>
                  <a:lnTo>
                    <a:pt x="1213627" y="7351"/>
                  </a:lnTo>
                  <a:lnTo>
                    <a:pt x="1165977" y="13008"/>
                  </a:lnTo>
                  <a:lnTo>
                    <a:pt x="1118745" y="20230"/>
                  </a:lnTo>
                  <a:lnTo>
                    <a:pt x="1071963" y="28994"/>
                  </a:lnTo>
                  <a:lnTo>
                    <a:pt x="1025663" y="39278"/>
                  </a:lnTo>
                  <a:lnTo>
                    <a:pt x="979874" y="51059"/>
                  </a:lnTo>
                  <a:lnTo>
                    <a:pt x="934629" y="64314"/>
                  </a:lnTo>
                  <a:lnTo>
                    <a:pt x="889960" y="79019"/>
                  </a:lnTo>
                  <a:lnTo>
                    <a:pt x="845896" y="95154"/>
                  </a:lnTo>
                  <a:lnTo>
                    <a:pt x="802471" y="112693"/>
                  </a:lnTo>
                  <a:lnTo>
                    <a:pt x="759715" y="131615"/>
                  </a:lnTo>
                  <a:lnTo>
                    <a:pt x="717659" y="151897"/>
                  </a:lnTo>
                  <a:lnTo>
                    <a:pt x="676335" y="173516"/>
                  </a:lnTo>
                  <a:lnTo>
                    <a:pt x="635774" y="196450"/>
                  </a:lnTo>
                  <a:lnTo>
                    <a:pt x="596008" y="220674"/>
                  </a:lnTo>
                  <a:lnTo>
                    <a:pt x="557068" y="246168"/>
                  </a:lnTo>
                  <a:lnTo>
                    <a:pt x="518985" y="272907"/>
                  </a:lnTo>
                  <a:lnTo>
                    <a:pt x="481791" y="300869"/>
                  </a:lnTo>
                  <a:lnTo>
                    <a:pt x="445516" y="330031"/>
                  </a:lnTo>
                  <a:lnTo>
                    <a:pt x="410194" y="360370"/>
                  </a:lnTo>
                  <a:lnTo>
                    <a:pt x="375853" y="391864"/>
                  </a:lnTo>
                  <a:lnTo>
                    <a:pt x="342527" y="424490"/>
                  </a:lnTo>
                  <a:lnTo>
                    <a:pt x="310247" y="458224"/>
                  </a:lnTo>
                  <a:lnTo>
                    <a:pt x="279043" y="493045"/>
                  </a:lnTo>
                  <a:lnTo>
                    <a:pt x="248947" y="528928"/>
                  </a:lnTo>
                  <a:lnTo>
                    <a:pt x="219991" y="565852"/>
                  </a:lnTo>
                  <a:lnTo>
                    <a:pt x="192205" y="603794"/>
                  </a:lnTo>
                  <a:lnTo>
                    <a:pt x="165622" y="642731"/>
                  </a:lnTo>
                  <a:lnTo>
                    <a:pt x="140273" y="682639"/>
                  </a:lnTo>
                  <a:lnTo>
                    <a:pt x="116188" y="723497"/>
                  </a:lnTo>
                  <a:lnTo>
                    <a:pt x="93400" y="765281"/>
                  </a:lnTo>
                  <a:lnTo>
                    <a:pt x="71939" y="807969"/>
                  </a:lnTo>
                  <a:lnTo>
                    <a:pt x="51837" y="851537"/>
                  </a:lnTo>
                  <a:lnTo>
                    <a:pt x="33126" y="895963"/>
                  </a:lnTo>
                  <a:lnTo>
                    <a:pt x="15836" y="941224"/>
                  </a:lnTo>
                  <a:lnTo>
                    <a:pt x="0" y="987298"/>
                  </a:lnTo>
                  <a:lnTo>
                    <a:pt x="1358773" y="1428877"/>
                  </a:lnTo>
                  <a:lnTo>
                    <a:pt x="1358773" y="0"/>
                  </a:lnTo>
                  <a:close/>
                </a:path>
              </a:pathLst>
            </a:custGeom>
            <a:solidFill>
              <a:srgbClr val="A1C1E8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chemeClr val="accent4"/>
                </a:solidFill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6088BB4-FB0E-1865-004D-8AE7332E4FA5}"/>
              </a:ext>
            </a:extLst>
          </p:cNvPr>
          <p:cNvSpPr txBox="1"/>
          <p:nvPr/>
        </p:nvSpPr>
        <p:spPr>
          <a:xfrm>
            <a:off x="1704043" y="928847"/>
            <a:ext cx="2641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DISTRIBUCIÓN DEL USO DEL GLP</a:t>
            </a:r>
            <a:endParaRPr lang="es-PE" sz="1400" b="1" dirty="0"/>
          </a:p>
        </p:txBody>
      </p:sp>
      <p:sp>
        <p:nvSpPr>
          <p:cNvPr id="16" name="object 27">
            <a:extLst>
              <a:ext uri="{FF2B5EF4-FFF2-40B4-BE49-F238E27FC236}">
                <a16:creationId xmlns:a16="http://schemas.microsoft.com/office/drawing/2014/main" id="{CEF0F189-834E-2A19-0B37-15D8B6D8B01A}"/>
              </a:ext>
            </a:extLst>
          </p:cNvPr>
          <p:cNvSpPr txBox="1"/>
          <p:nvPr/>
        </p:nvSpPr>
        <p:spPr>
          <a:xfrm>
            <a:off x="3446557" y="2097947"/>
            <a:ext cx="39560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25" dirty="0">
                <a:solidFill>
                  <a:srgbClr val="FFFFFF"/>
                </a:solidFill>
                <a:cs typeface="Calibri" panose="020F0502020204030204" pitchFamily="34" charset="0"/>
              </a:rPr>
              <a:t>45%</a:t>
            </a:r>
            <a:endParaRPr sz="1600" b="1" dirty="0">
              <a:cs typeface="Calibri" panose="020F0502020204030204" pitchFamily="34" charset="0"/>
            </a:endParaRPr>
          </a:p>
        </p:txBody>
      </p:sp>
      <p:sp>
        <p:nvSpPr>
          <p:cNvPr id="17" name="object 28">
            <a:extLst>
              <a:ext uri="{FF2B5EF4-FFF2-40B4-BE49-F238E27FC236}">
                <a16:creationId xmlns:a16="http://schemas.microsoft.com/office/drawing/2014/main" id="{73A057F4-D522-C67D-A186-82A3B2E33B68}"/>
              </a:ext>
            </a:extLst>
          </p:cNvPr>
          <p:cNvSpPr txBox="1"/>
          <p:nvPr/>
        </p:nvSpPr>
        <p:spPr>
          <a:xfrm>
            <a:off x="2566378" y="3329436"/>
            <a:ext cx="3956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PE" sz="1600" b="1" spc="-25" dirty="0">
                <a:solidFill>
                  <a:srgbClr val="FFFFFF"/>
                </a:solidFill>
                <a:cs typeface="Calibri" panose="020F0502020204030204" pitchFamily="34" charset="0"/>
              </a:rPr>
              <a:t>40</a:t>
            </a:r>
            <a:r>
              <a:rPr sz="1600" b="1" spc="-25" dirty="0">
                <a:solidFill>
                  <a:srgbClr val="FFFFFF"/>
                </a:solidFill>
                <a:cs typeface="Calibri" panose="020F0502020204030204" pitchFamily="34" charset="0"/>
              </a:rPr>
              <a:t>%</a:t>
            </a:r>
            <a:endParaRPr sz="1600" b="1" dirty="0">
              <a:cs typeface="Calibri" panose="020F0502020204030204" pitchFamily="34" charset="0"/>
            </a:endParaRPr>
          </a:p>
        </p:txBody>
      </p:sp>
      <p:sp>
        <p:nvSpPr>
          <p:cNvPr id="18" name="object 29">
            <a:extLst>
              <a:ext uri="{FF2B5EF4-FFF2-40B4-BE49-F238E27FC236}">
                <a16:creationId xmlns:a16="http://schemas.microsoft.com/office/drawing/2014/main" id="{86DBF7A1-6A6F-999A-43D2-AF3C93694758}"/>
              </a:ext>
            </a:extLst>
          </p:cNvPr>
          <p:cNvSpPr txBox="1"/>
          <p:nvPr/>
        </p:nvSpPr>
        <p:spPr>
          <a:xfrm>
            <a:off x="2424235" y="1712010"/>
            <a:ext cx="39560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s-PE" sz="1600" b="1" spc="-25" dirty="0">
                <a:cs typeface="Calibri" panose="020F0502020204030204" pitchFamily="34" charset="0"/>
              </a:rPr>
              <a:t>15</a:t>
            </a:r>
            <a:r>
              <a:rPr sz="1600" b="1" spc="-25" dirty="0">
                <a:cs typeface="Calibri" panose="020F0502020204030204" pitchFamily="34" charset="0"/>
              </a:rPr>
              <a:t>%</a:t>
            </a:r>
            <a:endParaRPr sz="1600" b="1" dirty="0">
              <a:cs typeface="Calibri" panose="020F0502020204030204" pitchFamily="34" charset="0"/>
            </a:endParaRPr>
          </a:p>
        </p:txBody>
      </p:sp>
      <p:sp>
        <p:nvSpPr>
          <p:cNvPr id="19" name="object 30">
            <a:extLst>
              <a:ext uri="{FF2B5EF4-FFF2-40B4-BE49-F238E27FC236}">
                <a16:creationId xmlns:a16="http://schemas.microsoft.com/office/drawing/2014/main" id="{61C9B1E9-C104-BC98-C39E-495C6A67D885}"/>
              </a:ext>
            </a:extLst>
          </p:cNvPr>
          <p:cNvSpPr/>
          <p:nvPr/>
        </p:nvSpPr>
        <p:spPr>
          <a:xfrm>
            <a:off x="843756" y="440680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213360" h="161925">
                <a:moveTo>
                  <a:pt x="213360" y="0"/>
                </a:moveTo>
                <a:lnTo>
                  <a:pt x="0" y="0"/>
                </a:lnTo>
                <a:lnTo>
                  <a:pt x="0" y="161543"/>
                </a:lnTo>
                <a:lnTo>
                  <a:pt x="213360" y="161543"/>
                </a:lnTo>
                <a:lnTo>
                  <a:pt x="213360" y="0"/>
                </a:lnTo>
                <a:close/>
              </a:path>
            </a:pathLst>
          </a:custGeom>
          <a:solidFill>
            <a:srgbClr val="002C53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0" name="object 31">
            <a:extLst>
              <a:ext uri="{FF2B5EF4-FFF2-40B4-BE49-F238E27FC236}">
                <a16:creationId xmlns:a16="http://schemas.microsoft.com/office/drawing/2014/main" id="{3499BEAD-6C8A-BF7C-04A3-B9C0008C692B}"/>
              </a:ext>
            </a:extLst>
          </p:cNvPr>
          <p:cNvSpPr/>
          <p:nvPr/>
        </p:nvSpPr>
        <p:spPr>
          <a:xfrm>
            <a:off x="1820639" y="4406800"/>
            <a:ext cx="216000" cy="216000"/>
          </a:xfrm>
          <a:custGeom>
            <a:avLst/>
            <a:gdLst/>
            <a:ahLst/>
            <a:cxnLst/>
            <a:rect l="l" t="t" r="r" b="b"/>
            <a:pathLst>
              <a:path w="215264" h="161925">
                <a:moveTo>
                  <a:pt x="214884" y="0"/>
                </a:moveTo>
                <a:lnTo>
                  <a:pt x="0" y="0"/>
                </a:lnTo>
                <a:lnTo>
                  <a:pt x="0" y="161543"/>
                </a:lnTo>
                <a:lnTo>
                  <a:pt x="214884" y="161543"/>
                </a:lnTo>
                <a:lnTo>
                  <a:pt x="214884" y="0"/>
                </a:lnTo>
                <a:close/>
              </a:path>
            </a:pathLst>
          </a:custGeom>
          <a:solidFill>
            <a:srgbClr val="1F5A92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1" name="object 32">
            <a:extLst>
              <a:ext uri="{FF2B5EF4-FFF2-40B4-BE49-F238E27FC236}">
                <a16:creationId xmlns:a16="http://schemas.microsoft.com/office/drawing/2014/main" id="{B6E2E0A5-FE39-52A8-8AA4-DFFD8794CE1C}"/>
              </a:ext>
            </a:extLst>
          </p:cNvPr>
          <p:cNvSpPr/>
          <p:nvPr/>
        </p:nvSpPr>
        <p:spPr>
          <a:xfrm>
            <a:off x="3053556" y="4406800"/>
            <a:ext cx="215265" cy="216000"/>
          </a:xfrm>
          <a:custGeom>
            <a:avLst/>
            <a:gdLst/>
            <a:ahLst/>
            <a:cxnLst/>
            <a:rect l="l" t="t" r="r" b="b"/>
            <a:pathLst>
              <a:path w="215264" h="161925">
                <a:moveTo>
                  <a:pt x="214884" y="0"/>
                </a:moveTo>
                <a:lnTo>
                  <a:pt x="0" y="0"/>
                </a:lnTo>
                <a:lnTo>
                  <a:pt x="0" y="161543"/>
                </a:lnTo>
                <a:lnTo>
                  <a:pt x="214884" y="161543"/>
                </a:lnTo>
                <a:lnTo>
                  <a:pt x="214884" y="0"/>
                </a:lnTo>
                <a:close/>
              </a:path>
            </a:pathLst>
          </a:custGeom>
          <a:solidFill>
            <a:srgbClr val="A1C1E8"/>
          </a:solid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2" name="object 33">
            <a:extLst>
              <a:ext uri="{FF2B5EF4-FFF2-40B4-BE49-F238E27FC236}">
                <a16:creationId xmlns:a16="http://schemas.microsoft.com/office/drawing/2014/main" id="{4EF8D3FF-E2EB-ABC6-4C4D-58708E094EB4}"/>
              </a:ext>
            </a:extLst>
          </p:cNvPr>
          <p:cNvSpPr txBox="1"/>
          <p:nvPr/>
        </p:nvSpPr>
        <p:spPr>
          <a:xfrm>
            <a:off x="1147352" y="4407376"/>
            <a:ext cx="62992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cs typeface="Tahoma"/>
              </a:rPr>
              <a:t>Hogares</a:t>
            </a:r>
            <a:endParaRPr sz="1300" b="1" dirty="0">
              <a:cs typeface="Tahoma"/>
            </a:endParaRPr>
          </a:p>
        </p:txBody>
      </p:sp>
      <p:sp>
        <p:nvSpPr>
          <p:cNvPr id="23" name="object 34">
            <a:extLst>
              <a:ext uri="{FF2B5EF4-FFF2-40B4-BE49-F238E27FC236}">
                <a16:creationId xmlns:a16="http://schemas.microsoft.com/office/drawing/2014/main" id="{AC99BDE7-26E9-3622-6E35-10AE46892ACD}"/>
              </a:ext>
            </a:extLst>
          </p:cNvPr>
          <p:cNvSpPr txBox="1"/>
          <p:nvPr/>
        </p:nvSpPr>
        <p:spPr>
          <a:xfrm>
            <a:off x="2124804" y="4407376"/>
            <a:ext cx="852552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cs typeface="Tahoma"/>
              </a:rPr>
              <a:t>Transporte</a:t>
            </a:r>
            <a:endParaRPr sz="1300" b="1" dirty="0">
              <a:cs typeface="Tahoma"/>
            </a:endParaRPr>
          </a:p>
        </p:txBody>
      </p:sp>
      <p:sp>
        <p:nvSpPr>
          <p:cNvPr id="24" name="object 35">
            <a:extLst>
              <a:ext uri="{FF2B5EF4-FFF2-40B4-BE49-F238E27FC236}">
                <a16:creationId xmlns:a16="http://schemas.microsoft.com/office/drawing/2014/main" id="{B08C2DE3-3F30-B5E4-2CDD-8986EA77DD75}"/>
              </a:ext>
            </a:extLst>
          </p:cNvPr>
          <p:cNvSpPr txBox="1"/>
          <p:nvPr/>
        </p:nvSpPr>
        <p:spPr>
          <a:xfrm>
            <a:off x="3344386" y="4407376"/>
            <a:ext cx="169037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cs typeface="Tahoma"/>
              </a:rPr>
              <a:t>Industrias y </a:t>
            </a:r>
            <a:r>
              <a:rPr sz="1300" b="1" spc="-10" dirty="0">
                <a:cs typeface="Tahoma"/>
              </a:rPr>
              <a:t>comercios</a:t>
            </a:r>
            <a:endParaRPr sz="1300" b="1" dirty="0">
              <a:cs typeface="Tahoma"/>
            </a:endParaRPr>
          </a:p>
        </p:txBody>
      </p:sp>
      <p:grpSp>
        <p:nvGrpSpPr>
          <p:cNvPr id="25" name="object 36">
            <a:extLst>
              <a:ext uri="{FF2B5EF4-FFF2-40B4-BE49-F238E27FC236}">
                <a16:creationId xmlns:a16="http://schemas.microsoft.com/office/drawing/2014/main" id="{FB0107A3-486E-F908-B4CF-A32D2F4DFF6E}"/>
              </a:ext>
            </a:extLst>
          </p:cNvPr>
          <p:cNvGrpSpPr/>
          <p:nvPr/>
        </p:nvGrpSpPr>
        <p:grpSpPr>
          <a:xfrm>
            <a:off x="2369918" y="2071624"/>
            <a:ext cx="1380515" cy="1170028"/>
            <a:chOff x="2464307" y="2791967"/>
            <a:chExt cx="1490980" cy="1263650"/>
          </a:xfrm>
        </p:grpSpPr>
        <p:pic>
          <p:nvPicPr>
            <p:cNvPr id="26" name="object 37">
              <a:extLst>
                <a:ext uri="{FF2B5EF4-FFF2-40B4-BE49-F238E27FC236}">
                  <a16:creationId xmlns:a16="http://schemas.microsoft.com/office/drawing/2014/main" id="{2A36C782-216D-B0F4-DC47-E11CCBA15A37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3299" y="3371087"/>
              <a:ext cx="411479" cy="411480"/>
            </a:xfrm>
            <a:prstGeom prst="rect">
              <a:avLst/>
            </a:prstGeom>
          </p:spPr>
        </p:pic>
        <p:pic>
          <p:nvPicPr>
            <p:cNvPr id="27" name="object 38">
              <a:extLst>
                <a:ext uri="{FF2B5EF4-FFF2-40B4-BE49-F238E27FC236}">
                  <a16:creationId xmlns:a16="http://schemas.microsoft.com/office/drawing/2014/main" id="{5AE06868-54C3-B999-46C8-A3503EC0DD8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2699" y="3727703"/>
              <a:ext cx="327660" cy="327660"/>
            </a:xfrm>
            <a:prstGeom prst="rect">
              <a:avLst/>
            </a:prstGeom>
          </p:spPr>
        </p:pic>
        <p:pic>
          <p:nvPicPr>
            <p:cNvPr id="28" name="object 39">
              <a:extLst>
                <a:ext uri="{FF2B5EF4-FFF2-40B4-BE49-F238E27FC236}">
                  <a16:creationId xmlns:a16="http://schemas.microsoft.com/office/drawing/2014/main" id="{40A5548A-0F9D-D445-BE2F-E43334A4DF8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64307" y="2904743"/>
              <a:ext cx="256031" cy="254508"/>
            </a:xfrm>
            <a:prstGeom prst="rect">
              <a:avLst/>
            </a:prstGeom>
          </p:spPr>
        </p:pic>
        <p:pic>
          <p:nvPicPr>
            <p:cNvPr id="29" name="object 40">
              <a:extLst>
                <a:ext uri="{FF2B5EF4-FFF2-40B4-BE49-F238E27FC236}">
                  <a16:creationId xmlns:a16="http://schemas.microsoft.com/office/drawing/2014/main" id="{10C5BC8C-CA2D-C3A6-1450-04F735C434A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8063" y="2791967"/>
              <a:ext cx="327660" cy="327660"/>
            </a:xfrm>
            <a:prstGeom prst="rect">
              <a:avLst/>
            </a:prstGeom>
          </p:spPr>
        </p:pic>
      </p:grpSp>
      <p:sp>
        <p:nvSpPr>
          <p:cNvPr id="30" name="object 4">
            <a:extLst>
              <a:ext uri="{FF2B5EF4-FFF2-40B4-BE49-F238E27FC236}">
                <a16:creationId xmlns:a16="http://schemas.microsoft.com/office/drawing/2014/main" id="{E745AA92-2204-8BAC-B480-3AE3E642EAC1}"/>
              </a:ext>
            </a:extLst>
          </p:cNvPr>
          <p:cNvSpPr/>
          <p:nvPr/>
        </p:nvSpPr>
        <p:spPr>
          <a:xfrm>
            <a:off x="5544915" y="1220179"/>
            <a:ext cx="328041" cy="4179763"/>
          </a:xfrm>
          <a:custGeom>
            <a:avLst/>
            <a:gdLst/>
            <a:ahLst/>
            <a:cxnLst/>
            <a:rect l="l" t="t" r="r" b="b"/>
            <a:pathLst>
              <a:path w="274320" h="4514215">
                <a:moveTo>
                  <a:pt x="0" y="0"/>
                </a:moveTo>
                <a:lnTo>
                  <a:pt x="0" y="4514088"/>
                </a:lnTo>
                <a:lnTo>
                  <a:pt x="274320" y="224053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667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6C77122C-81B3-9F6B-FC27-253094630F57}"/>
              </a:ext>
            </a:extLst>
          </p:cNvPr>
          <p:cNvGrpSpPr/>
          <p:nvPr/>
        </p:nvGrpSpPr>
        <p:grpSpPr>
          <a:xfrm>
            <a:off x="6101484" y="1167379"/>
            <a:ext cx="1512000" cy="4320000"/>
            <a:chOff x="5940000" y="1152000"/>
            <a:chExt cx="1512000" cy="4320000"/>
          </a:xfrm>
        </p:grpSpPr>
        <p:pic>
          <p:nvPicPr>
            <p:cNvPr id="36" name="object 15">
              <a:extLst>
                <a:ext uri="{FF2B5EF4-FFF2-40B4-BE49-F238E27FC236}">
                  <a16:creationId xmlns:a16="http://schemas.microsoft.com/office/drawing/2014/main" id="{79585372-09DF-BD60-F64F-037B851A5DB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40000" y="2016000"/>
              <a:ext cx="1512000" cy="864000"/>
            </a:xfrm>
            <a:prstGeom prst="rect">
              <a:avLst/>
            </a:prstGeom>
          </p:spPr>
        </p:pic>
        <p:pic>
          <p:nvPicPr>
            <p:cNvPr id="37" name="object 18">
              <a:extLst>
                <a:ext uri="{FF2B5EF4-FFF2-40B4-BE49-F238E27FC236}">
                  <a16:creationId xmlns:a16="http://schemas.microsoft.com/office/drawing/2014/main" id="{2C94442A-667A-A2B6-FAD6-25958B61D5B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0000" y="1152000"/>
              <a:ext cx="1512000" cy="864000"/>
            </a:xfrm>
            <a:prstGeom prst="rect">
              <a:avLst/>
            </a:prstGeom>
          </p:spPr>
        </p:pic>
        <p:pic>
          <p:nvPicPr>
            <p:cNvPr id="38" name="object 16">
              <a:extLst>
                <a:ext uri="{FF2B5EF4-FFF2-40B4-BE49-F238E27FC236}">
                  <a16:creationId xmlns:a16="http://schemas.microsoft.com/office/drawing/2014/main" id="{DEB8A2B4-1ED4-0C0D-4F8F-45529021A398}"/>
                </a:ext>
              </a:extLst>
            </p:cNvPr>
            <p:cNvPicPr/>
            <p:nvPr/>
          </p:nvPicPr>
          <p:blipFill rotWithShape="1">
            <a:blip r:embed="rId9" cstate="print"/>
            <a:srcRect b="66040"/>
            <a:stretch/>
          </p:blipFill>
          <p:spPr>
            <a:xfrm>
              <a:off x="5940000" y="2880000"/>
              <a:ext cx="1512000" cy="864000"/>
            </a:xfrm>
            <a:prstGeom prst="rect">
              <a:avLst/>
            </a:prstGeom>
          </p:spPr>
        </p:pic>
        <p:pic>
          <p:nvPicPr>
            <p:cNvPr id="39" name="object 16">
              <a:extLst>
                <a:ext uri="{FF2B5EF4-FFF2-40B4-BE49-F238E27FC236}">
                  <a16:creationId xmlns:a16="http://schemas.microsoft.com/office/drawing/2014/main" id="{1757B046-1B3F-21A5-B335-2493D044A1CC}"/>
                </a:ext>
              </a:extLst>
            </p:cNvPr>
            <p:cNvPicPr/>
            <p:nvPr/>
          </p:nvPicPr>
          <p:blipFill rotWithShape="1">
            <a:blip r:embed="rId9" cstate="print"/>
            <a:srcRect l="1135" t="33777" r="-1135" b="32263"/>
            <a:stretch/>
          </p:blipFill>
          <p:spPr>
            <a:xfrm>
              <a:off x="5940000" y="3744000"/>
              <a:ext cx="1512000" cy="864000"/>
            </a:xfrm>
            <a:prstGeom prst="rect">
              <a:avLst/>
            </a:prstGeom>
          </p:spPr>
        </p:pic>
        <p:pic>
          <p:nvPicPr>
            <p:cNvPr id="40" name="object 16">
              <a:extLst>
                <a:ext uri="{FF2B5EF4-FFF2-40B4-BE49-F238E27FC236}">
                  <a16:creationId xmlns:a16="http://schemas.microsoft.com/office/drawing/2014/main" id="{028BA465-43DE-CAC3-74C1-E335D49A6047}"/>
                </a:ext>
              </a:extLst>
            </p:cNvPr>
            <p:cNvPicPr/>
            <p:nvPr/>
          </p:nvPicPr>
          <p:blipFill rotWithShape="1">
            <a:blip r:embed="rId9" cstate="print"/>
            <a:srcRect l="498" t="67144" r="-498" b="-1104"/>
            <a:stretch/>
          </p:blipFill>
          <p:spPr>
            <a:xfrm>
              <a:off x="5940000" y="4608000"/>
              <a:ext cx="1512000" cy="864000"/>
            </a:xfrm>
            <a:prstGeom prst="rect">
              <a:avLst/>
            </a:prstGeom>
          </p:spPr>
        </p:pic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id="{6D98D9A8-7F40-3BB6-AFE7-9D695C78477D}"/>
              </a:ext>
            </a:extLst>
          </p:cNvPr>
          <p:cNvGrpSpPr/>
          <p:nvPr/>
        </p:nvGrpSpPr>
        <p:grpSpPr>
          <a:xfrm>
            <a:off x="7721484" y="1209379"/>
            <a:ext cx="3168000" cy="4155217"/>
            <a:chOff x="7560000" y="1083400"/>
            <a:chExt cx="3168000" cy="4155217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42" name="Rectángulo: esquinas redondeadas 41">
              <a:extLst>
                <a:ext uri="{FF2B5EF4-FFF2-40B4-BE49-F238E27FC236}">
                  <a16:creationId xmlns:a16="http://schemas.microsoft.com/office/drawing/2014/main" id="{48C38D6F-DDDA-720D-71D2-8BC0A75ADB01}"/>
                </a:ext>
              </a:extLst>
            </p:cNvPr>
            <p:cNvSpPr/>
            <p:nvPr/>
          </p:nvSpPr>
          <p:spPr>
            <a:xfrm>
              <a:off x="7560000" y="1083400"/>
              <a:ext cx="3168000" cy="72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+7</a:t>
              </a:r>
              <a:r>
                <a:rPr lang="es-ES" sz="1300" b="1" spc="-10" dirty="0">
                  <a:solidFill>
                    <a:sysClr val="windowText" lastClr="000000"/>
                  </a:solidFill>
                  <a:cs typeface="Tahoma"/>
                </a:rPr>
                <a:t> </a:t>
              </a:r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millones</a:t>
              </a:r>
              <a:r>
                <a:rPr lang="es-ES" sz="1300" b="1" spc="-10" dirty="0">
                  <a:solidFill>
                    <a:sysClr val="windowText" lastClr="000000"/>
                  </a:solidFill>
                  <a:cs typeface="Tahoma"/>
                </a:rPr>
                <a:t> </a:t>
              </a:r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de</a:t>
              </a:r>
              <a:r>
                <a:rPr lang="es-ES" sz="1300" b="1" spc="-15" dirty="0">
                  <a:solidFill>
                    <a:sysClr val="windowText" lastClr="000000"/>
                  </a:solidFill>
                  <a:cs typeface="Tahoma"/>
                </a:rPr>
                <a:t> </a:t>
              </a:r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hogares</a:t>
              </a:r>
              <a:r>
                <a:rPr lang="es-ES" sz="1300" b="1" spc="-30" dirty="0">
                  <a:solidFill>
                    <a:sysClr val="windowText" lastClr="000000"/>
                  </a:solidFill>
                  <a:cs typeface="Tahoma"/>
                </a:rPr>
                <a:t> </a:t>
              </a:r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utilizan</a:t>
              </a:r>
              <a:r>
                <a:rPr lang="es-ES" sz="1300" b="1" spc="-35" dirty="0">
                  <a:solidFill>
                    <a:sysClr val="windowText" lastClr="000000"/>
                  </a:solidFill>
                  <a:cs typeface="Tahoma"/>
                </a:rPr>
                <a:t> </a:t>
              </a:r>
              <a:r>
                <a:rPr lang="es-ES" sz="1300" b="1" spc="-25" dirty="0">
                  <a:solidFill>
                    <a:sysClr val="windowText" lastClr="000000"/>
                  </a:solidFill>
                  <a:cs typeface="Tahoma"/>
                </a:rPr>
                <a:t>GLP </a:t>
              </a:r>
            </a:p>
            <a:p>
              <a:pPr algn="ctr"/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como</a:t>
              </a:r>
              <a:r>
                <a:rPr lang="es-ES" sz="1300" b="1" spc="-15" dirty="0">
                  <a:solidFill>
                    <a:sysClr val="windowText" lastClr="000000"/>
                  </a:solidFill>
                  <a:cs typeface="Tahoma"/>
                </a:rPr>
                <a:t> </a:t>
              </a:r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combustible para</a:t>
              </a:r>
              <a:r>
                <a:rPr lang="es-ES" sz="1300" b="1" spc="-25" dirty="0">
                  <a:solidFill>
                    <a:sysClr val="windowText" lastClr="000000"/>
                  </a:solidFill>
                  <a:cs typeface="Tahoma"/>
                </a:rPr>
                <a:t> </a:t>
              </a:r>
              <a:r>
                <a:rPr lang="es-ES" sz="1300" b="1" spc="-10" dirty="0">
                  <a:solidFill>
                    <a:sysClr val="windowText" lastClr="000000"/>
                  </a:solidFill>
                  <a:cs typeface="Tahoma"/>
                </a:rPr>
                <a:t>cocinar</a:t>
              </a:r>
              <a:endParaRPr lang="es-PE" sz="13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DA0C9837-97F3-34FA-8861-A2268CAA9615}"/>
                </a:ext>
              </a:extLst>
            </p:cNvPr>
            <p:cNvSpPr/>
            <p:nvPr/>
          </p:nvSpPr>
          <p:spPr>
            <a:xfrm>
              <a:off x="7560000" y="1955800"/>
              <a:ext cx="3168000" cy="72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Aproximadamente 20% del parque automotor convertido a GLP </a:t>
              </a:r>
            </a:p>
            <a:p>
              <a:pPr algn="ctr"/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(650,000 vehículos)</a:t>
              </a:r>
            </a:p>
          </p:txBody>
        </p:sp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AFD75754-B090-D282-177C-9B7E5E463ED0}"/>
                </a:ext>
              </a:extLst>
            </p:cNvPr>
            <p:cNvSpPr/>
            <p:nvPr/>
          </p:nvSpPr>
          <p:spPr>
            <a:xfrm>
              <a:off x="7560000" y="2828200"/>
              <a:ext cx="3168000" cy="72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+1,611 grifos con oferta GLP</a:t>
              </a:r>
            </a:p>
          </p:txBody>
        </p:sp>
        <p:sp>
          <p:nvSpPr>
            <p:cNvPr id="45" name="Rectángulo: esquinas redondeadas 44">
              <a:extLst>
                <a:ext uri="{FF2B5EF4-FFF2-40B4-BE49-F238E27FC236}">
                  <a16:creationId xmlns:a16="http://schemas.microsoft.com/office/drawing/2014/main" id="{281A5463-5C55-1C2F-FD03-EA357DCBF0B9}"/>
                </a:ext>
              </a:extLst>
            </p:cNvPr>
            <p:cNvSpPr/>
            <p:nvPr/>
          </p:nvSpPr>
          <p:spPr>
            <a:xfrm>
              <a:off x="7560000" y="3649104"/>
              <a:ext cx="3168000" cy="72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+200,000 restaurantes, +20,000 hoteles y +20,000 centros de salud a nivel nacional</a:t>
              </a:r>
            </a:p>
          </p:txBody>
        </p:sp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899B957D-41EA-F9C5-A430-5E7E1A023EF4}"/>
                </a:ext>
              </a:extLst>
            </p:cNvPr>
            <p:cNvSpPr/>
            <p:nvPr/>
          </p:nvSpPr>
          <p:spPr>
            <a:xfrm>
              <a:off x="7560000" y="4518617"/>
              <a:ext cx="3168000" cy="7200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00" b="1" dirty="0">
                  <a:solidFill>
                    <a:sysClr val="windowText" lastClr="000000"/>
                  </a:solidFill>
                  <a:cs typeface="Tahoma"/>
                </a:rPr>
                <a:t>El sector pesquero, agroindustrial, textil y las avícolas utilizan GLP y representan más del 6% del PBI nacional</a:t>
              </a:r>
            </a:p>
          </p:txBody>
        </p:sp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4B89030-FD34-7628-E5A0-905BF5BDE593}"/>
              </a:ext>
            </a:extLst>
          </p:cNvPr>
          <p:cNvSpPr txBox="1"/>
          <p:nvPr/>
        </p:nvSpPr>
        <p:spPr>
          <a:xfrm>
            <a:off x="7127061" y="839179"/>
            <a:ext cx="3069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/>
              <a:t>USUARIOS DEPENDIENTES DEL GLP</a:t>
            </a:r>
            <a:endParaRPr lang="es-PE" sz="1400" b="1" dirty="0"/>
          </a:p>
        </p:txBody>
      </p:sp>
      <p:sp>
        <p:nvSpPr>
          <p:cNvPr id="50" name="Abrir llave 49">
            <a:extLst>
              <a:ext uri="{FF2B5EF4-FFF2-40B4-BE49-F238E27FC236}">
                <a16:creationId xmlns:a16="http://schemas.microsoft.com/office/drawing/2014/main" id="{22C73F4D-855E-9DF1-2A7F-12285F50A36E}"/>
              </a:ext>
            </a:extLst>
          </p:cNvPr>
          <p:cNvSpPr/>
          <p:nvPr/>
        </p:nvSpPr>
        <p:spPr>
          <a:xfrm>
            <a:off x="1529556" y="1621623"/>
            <a:ext cx="216000" cy="2340000"/>
          </a:xfrm>
          <a:prstGeom prst="leftBrace">
            <a:avLst/>
          </a:prstGeom>
          <a:ln w="254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574FE646-FC7F-44EA-EC3B-054025FDEBA2}"/>
              </a:ext>
            </a:extLst>
          </p:cNvPr>
          <p:cNvSpPr/>
          <p:nvPr/>
        </p:nvSpPr>
        <p:spPr>
          <a:xfrm>
            <a:off x="404389" y="2487510"/>
            <a:ext cx="972000" cy="6872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s-PE" sz="1200" b="1" dirty="0"/>
              <a:t>GLP a Granel 90% taxistas y PYMES</a:t>
            </a:r>
            <a:endParaRPr lang="en-US" sz="1200" b="1" dirty="0"/>
          </a:p>
        </p:txBody>
      </p:sp>
      <p:grpSp>
        <p:nvGrpSpPr>
          <p:cNvPr id="54" name="Grupo 53">
            <a:extLst>
              <a:ext uri="{FF2B5EF4-FFF2-40B4-BE49-F238E27FC236}">
                <a16:creationId xmlns:a16="http://schemas.microsoft.com/office/drawing/2014/main" id="{5C49113F-DD47-2B41-F6F6-18AC0B660D48}"/>
              </a:ext>
            </a:extLst>
          </p:cNvPr>
          <p:cNvGrpSpPr/>
          <p:nvPr/>
        </p:nvGrpSpPr>
        <p:grpSpPr>
          <a:xfrm>
            <a:off x="4673384" y="2065322"/>
            <a:ext cx="361372" cy="540000"/>
            <a:chOff x="7172363" y="1880078"/>
            <a:chExt cx="1097877" cy="1758263"/>
          </a:xfrm>
        </p:grpSpPr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BE7275A3-7134-8D2B-C3F6-EBC97DE5ED32}"/>
                </a:ext>
              </a:extLst>
            </p:cNvPr>
            <p:cNvGrpSpPr/>
            <p:nvPr/>
          </p:nvGrpSpPr>
          <p:grpSpPr>
            <a:xfrm>
              <a:off x="7397965" y="1880078"/>
              <a:ext cx="679235" cy="1758263"/>
              <a:chOff x="187117" y="-56403"/>
              <a:chExt cx="577850" cy="1884310"/>
            </a:xfrm>
          </p:grpSpPr>
          <p:grpSp>
            <p:nvGrpSpPr>
              <p:cNvPr id="58" name="Grupo 57">
                <a:extLst>
                  <a:ext uri="{FF2B5EF4-FFF2-40B4-BE49-F238E27FC236}">
                    <a16:creationId xmlns:a16="http://schemas.microsoft.com/office/drawing/2014/main" id="{848795FD-D6AF-8D9C-A87C-E3F7ACB822B1}"/>
                  </a:ext>
                </a:extLst>
              </p:cNvPr>
              <p:cNvGrpSpPr/>
              <p:nvPr/>
            </p:nvGrpSpPr>
            <p:grpSpPr>
              <a:xfrm>
                <a:off x="187117" y="-56403"/>
                <a:ext cx="577850" cy="1884310"/>
                <a:chOff x="187117" y="-56403"/>
                <a:chExt cx="577850" cy="1884310"/>
              </a:xfrm>
            </p:grpSpPr>
            <p:sp>
              <p:nvSpPr>
                <p:cNvPr id="60" name="Rectángulo 59">
                  <a:extLst>
                    <a:ext uri="{FF2B5EF4-FFF2-40B4-BE49-F238E27FC236}">
                      <a16:creationId xmlns:a16="http://schemas.microsoft.com/office/drawing/2014/main" id="{6C0EEECD-F6C0-C106-6EB8-816836875802}"/>
                    </a:ext>
                  </a:extLst>
                </p:cNvPr>
                <p:cNvSpPr/>
                <p:nvPr/>
              </p:nvSpPr>
              <p:spPr>
                <a:xfrm>
                  <a:off x="208300" y="-56403"/>
                  <a:ext cx="520700" cy="31040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tángulo 60">
                  <a:extLst>
                    <a:ext uri="{FF2B5EF4-FFF2-40B4-BE49-F238E27FC236}">
                      <a16:creationId xmlns:a16="http://schemas.microsoft.com/office/drawing/2014/main" id="{736B42DB-34C4-E7F0-09EB-FF24549A065A}"/>
                    </a:ext>
                  </a:extLst>
                </p:cNvPr>
                <p:cNvSpPr/>
                <p:nvPr/>
              </p:nvSpPr>
              <p:spPr>
                <a:xfrm>
                  <a:off x="187117" y="1690217"/>
                  <a:ext cx="577850" cy="1376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Trapecio 61">
                  <a:extLst>
                    <a:ext uri="{FF2B5EF4-FFF2-40B4-BE49-F238E27FC236}">
                      <a16:creationId xmlns:a16="http://schemas.microsoft.com/office/drawing/2014/main" id="{6C4383C4-5A3B-A79F-DE0E-28621765BF22}"/>
                    </a:ext>
                  </a:extLst>
                </p:cNvPr>
                <p:cNvSpPr/>
                <p:nvPr/>
              </p:nvSpPr>
              <p:spPr>
                <a:xfrm>
                  <a:off x="430721" y="116506"/>
                  <a:ext cx="76200" cy="133350"/>
                </a:xfrm>
                <a:prstGeom prst="trapezoid">
                  <a:avLst>
                    <a:gd name="adj" fmla="val 10075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9" name="Trapecio 58">
                <a:extLst>
                  <a:ext uri="{FF2B5EF4-FFF2-40B4-BE49-F238E27FC236}">
                    <a16:creationId xmlns:a16="http://schemas.microsoft.com/office/drawing/2014/main" id="{51F1BAE8-ABC3-C39C-8498-2874325F2440}"/>
                  </a:ext>
                </a:extLst>
              </p:cNvPr>
              <p:cNvSpPr/>
              <p:nvPr/>
            </p:nvSpPr>
            <p:spPr>
              <a:xfrm rot="10800000">
                <a:off x="430721" y="187116"/>
                <a:ext cx="76200" cy="133350"/>
              </a:xfrm>
              <a:prstGeom prst="trapezoid">
                <a:avLst>
                  <a:gd name="adj" fmla="val 10075"/>
                </a:avLst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8755" tIns="49378" rIns="98755" bIns="49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1728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6" name="Rectángulo 55">
              <a:extLst>
                <a:ext uri="{FF2B5EF4-FFF2-40B4-BE49-F238E27FC236}">
                  <a16:creationId xmlns:a16="http://schemas.microsoft.com/office/drawing/2014/main" id="{FF39A854-3B12-F29C-5043-5CBB79FE3248}"/>
                </a:ext>
              </a:extLst>
            </p:cNvPr>
            <p:cNvSpPr/>
            <p:nvPr/>
          </p:nvSpPr>
          <p:spPr>
            <a:xfrm>
              <a:off x="7662860" y="2106477"/>
              <a:ext cx="138225" cy="426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8755" tIns="49378" rIns="98755" bIns="49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1728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Rectángulo: esquinas redondeadas 56">
              <a:extLst>
                <a:ext uri="{FF2B5EF4-FFF2-40B4-BE49-F238E27FC236}">
                  <a16:creationId xmlns:a16="http://schemas.microsoft.com/office/drawing/2014/main" id="{15CFA16F-7EFE-39F1-B3DB-7F1CD579EF9B}"/>
                </a:ext>
              </a:extLst>
            </p:cNvPr>
            <p:cNvSpPr/>
            <p:nvPr/>
          </p:nvSpPr>
          <p:spPr>
            <a:xfrm>
              <a:off x="7172363" y="2165850"/>
              <a:ext cx="1097877" cy="1336373"/>
            </a:xfrm>
            <a:prstGeom prst="roundRect">
              <a:avLst>
                <a:gd name="adj" fmla="val 2573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8755" tIns="49378" rIns="98755" bIns="49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172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FCA18C92-7600-E1E0-A9ED-EF1DFF88A77E}"/>
              </a:ext>
            </a:extLst>
          </p:cNvPr>
          <p:cNvSpPr/>
          <p:nvPr/>
        </p:nvSpPr>
        <p:spPr>
          <a:xfrm>
            <a:off x="4378042" y="3137043"/>
            <a:ext cx="1044000" cy="68720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es-PE" sz="1200" b="1" dirty="0"/>
              <a:t>GLP Envasado 75% hogares NSE D y E</a:t>
            </a:r>
            <a:endParaRPr lang="en-US" sz="1200" b="1" dirty="0"/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A329E633-1A92-6B0A-C771-D8A81FA2CB07}"/>
              </a:ext>
            </a:extLst>
          </p:cNvPr>
          <p:cNvGrpSpPr/>
          <p:nvPr/>
        </p:nvGrpSpPr>
        <p:grpSpPr>
          <a:xfrm>
            <a:off x="4825784" y="2217722"/>
            <a:ext cx="361372" cy="540000"/>
            <a:chOff x="7172363" y="1880078"/>
            <a:chExt cx="1097877" cy="1758263"/>
          </a:xfrm>
        </p:grpSpPr>
        <p:grpSp>
          <p:nvGrpSpPr>
            <p:cNvPr id="83" name="Grupo 82">
              <a:extLst>
                <a:ext uri="{FF2B5EF4-FFF2-40B4-BE49-F238E27FC236}">
                  <a16:creationId xmlns:a16="http://schemas.microsoft.com/office/drawing/2014/main" id="{56C99D34-5C97-2D2D-EA1A-2E9D5C28CFAD}"/>
                </a:ext>
              </a:extLst>
            </p:cNvPr>
            <p:cNvGrpSpPr/>
            <p:nvPr/>
          </p:nvGrpSpPr>
          <p:grpSpPr>
            <a:xfrm>
              <a:off x="7397965" y="1880078"/>
              <a:ext cx="679235" cy="1758263"/>
              <a:chOff x="187117" y="-56403"/>
              <a:chExt cx="577850" cy="1884310"/>
            </a:xfrm>
          </p:grpSpPr>
          <p:grpSp>
            <p:nvGrpSpPr>
              <p:cNvPr id="86" name="Grupo 85">
                <a:extLst>
                  <a:ext uri="{FF2B5EF4-FFF2-40B4-BE49-F238E27FC236}">
                    <a16:creationId xmlns:a16="http://schemas.microsoft.com/office/drawing/2014/main" id="{0158A092-0858-8575-0C74-1895AAD2BCD7}"/>
                  </a:ext>
                </a:extLst>
              </p:cNvPr>
              <p:cNvGrpSpPr/>
              <p:nvPr/>
            </p:nvGrpSpPr>
            <p:grpSpPr>
              <a:xfrm>
                <a:off x="187117" y="-56403"/>
                <a:ext cx="577850" cy="1884310"/>
                <a:chOff x="187117" y="-56403"/>
                <a:chExt cx="577850" cy="1884310"/>
              </a:xfrm>
            </p:grpSpPr>
            <p:sp>
              <p:nvSpPr>
                <p:cNvPr id="88" name="Rectángulo 87">
                  <a:extLst>
                    <a:ext uri="{FF2B5EF4-FFF2-40B4-BE49-F238E27FC236}">
                      <a16:creationId xmlns:a16="http://schemas.microsoft.com/office/drawing/2014/main" id="{32C7D705-676A-2F7F-FE07-D7005F10C88C}"/>
                    </a:ext>
                  </a:extLst>
                </p:cNvPr>
                <p:cNvSpPr/>
                <p:nvPr/>
              </p:nvSpPr>
              <p:spPr>
                <a:xfrm>
                  <a:off x="208300" y="-56403"/>
                  <a:ext cx="520700" cy="31040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9" name="Rectángulo 88">
                  <a:extLst>
                    <a:ext uri="{FF2B5EF4-FFF2-40B4-BE49-F238E27FC236}">
                      <a16:creationId xmlns:a16="http://schemas.microsoft.com/office/drawing/2014/main" id="{5154349F-A8EF-5678-CCF1-376C98C5E7C0}"/>
                    </a:ext>
                  </a:extLst>
                </p:cNvPr>
                <p:cNvSpPr/>
                <p:nvPr/>
              </p:nvSpPr>
              <p:spPr>
                <a:xfrm>
                  <a:off x="187117" y="1690217"/>
                  <a:ext cx="577850" cy="1376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0" name="Trapecio 89">
                  <a:extLst>
                    <a:ext uri="{FF2B5EF4-FFF2-40B4-BE49-F238E27FC236}">
                      <a16:creationId xmlns:a16="http://schemas.microsoft.com/office/drawing/2014/main" id="{BEAEEAD0-C8E4-B1D3-966F-3D3BCD9D0AA5}"/>
                    </a:ext>
                  </a:extLst>
                </p:cNvPr>
                <p:cNvSpPr/>
                <p:nvPr/>
              </p:nvSpPr>
              <p:spPr>
                <a:xfrm>
                  <a:off x="430721" y="116506"/>
                  <a:ext cx="76200" cy="133350"/>
                </a:xfrm>
                <a:prstGeom prst="trapezoid">
                  <a:avLst>
                    <a:gd name="adj" fmla="val 10075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Trapecio 86">
                <a:extLst>
                  <a:ext uri="{FF2B5EF4-FFF2-40B4-BE49-F238E27FC236}">
                    <a16:creationId xmlns:a16="http://schemas.microsoft.com/office/drawing/2014/main" id="{33BCDE21-F2DF-2136-913E-8CCE027D4A1B}"/>
                  </a:ext>
                </a:extLst>
              </p:cNvPr>
              <p:cNvSpPr/>
              <p:nvPr/>
            </p:nvSpPr>
            <p:spPr>
              <a:xfrm rot="10800000">
                <a:off x="430721" y="187116"/>
                <a:ext cx="76200" cy="133350"/>
              </a:xfrm>
              <a:prstGeom prst="trapezoid">
                <a:avLst>
                  <a:gd name="adj" fmla="val 10075"/>
                </a:avLst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8755" tIns="49378" rIns="98755" bIns="49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1728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4" name="Rectángulo 83">
              <a:extLst>
                <a:ext uri="{FF2B5EF4-FFF2-40B4-BE49-F238E27FC236}">
                  <a16:creationId xmlns:a16="http://schemas.microsoft.com/office/drawing/2014/main" id="{7632ACDF-8CBC-CC65-64C3-DFA559F01042}"/>
                </a:ext>
              </a:extLst>
            </p:cNvPr>
            <p:cNvSpPr/>
            <p:nvPr/>
          </p:nvSpPr>
          <p:spPr>
            <a:xfrm>
              <a:off x="7662860" y="2106477"/>
              <a:ext cx="138225" cy="426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8755" tIns="49378" rIns="98755" bIns="49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1728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Rectángulo: esquinas redondeadas 84">
              <a:extLst>
                <a:ext uri="{FF2B5EF4-FFF2-40B4-BE49-F238E27FC236}">
                  <a16:creationId xmlns:a16="http://schemas.microsoft.com/office/drawing/2014/main" id="{32727123-98AA-EF82-E64B-84702A0A6E29}"/>
                </a:ext>
              </a:extLst>
            </p:cNvPr>
            <p:cNvSpPr/>
            <p:nvPr/>
          </p:nvSpPr>
          <p:spPr>
            <a:xfrm>
              <a:off x="7172363" y="2165850"/>
              <a:ext cx="1097877" cy="1336373"/>
            </a:xfrm>
            <a:prstGeom prst="roundRect">
              <a:avLst>
                <a:gd name="adj" fmla="val 2573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8755" tIns="49378" rIns="98755" bIns="49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172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1" name="Grupo 90">
            <a:extLst>
              <a:ext uri="{FF2B5EF4-FFF2-40B4-BE49-F238E27FC236}">
                <a16:creationId xmlns:a16="http://schemas.microsoft.com/office/drawing/2014/main" id="{D2C2FB06-6B85-9282-39D5-D30260918F2D}"/>
              </a:ext>
            </a:extLst>
          </p:cNvPr>
          <p:cNvGrpSpPr/>
          <p:nvPr/>
        </p:nvGrpSpPr>
        <p:grpSpPr>
          <a:xfrm>
            <a:off x="4555493" y="2330200"/>
            <a:ext cx="361372" cy="540000"/>
            <a:chOff x="7172363" y="1880078"/>
            <a:chExt cx="1097877" cy="1758263"/>
          </a:xfrm>
        </p:grpSpPr>
        <p:grpSp>
          <p:nvGrpSpPr>
            <p:cNvPr id="92" name="Grupo 91">
              <a:extLst>
                <a:ext uri="{FF2B5EF4-FFF2-40B4-BE49-F238E27FC236}">
                  <a16:creationId xmlns:a16="http://schemas.microsoft.com/office/drawing/2014/main" id="{BBBD5039-94C0-FAD5-0E11-276A86F6AE1E}"/>
                </a:ext>
              </a:extLst>
            </p:cNvPr>
            <p:cNvGrpSpPr/>
            <p:nvPr/>
          </p:nvGrpSpPr>
          <p:grpSpPr>
            <a:xfrm>
              <a:off x="7397965" y="1880078"/>
              <a:ext cx="679235" cy="1758263"/>
              <a:chOff x="187117" y="-56403"/>
              <a:chExt cx="577850" cy="1884310"/>
            </a:xfrm>
          </p:grpSpPr>
          <p:grpSp>
            <p:nvGrpSpPr>
              <p:cNvPr id="95" name="Grupo 94">
                <a:extLst>
                  <a:ext uri="{FF2B5EF4-FFF2-40B4-BE49-F238E27FC236}">
                    <a16:creationId xmlns:a16="http://schemas.microsoft.com/office/drawing/2014/main" id="{489386BF-5487-9E6B-564D-D16BDB547477}"/>
                  </a:ext>
                </a:extLst>
              </p:cNvPr>
              <p:cNvGrpSpPr/>
              <p:nvPr/>
            </p:nvGrpSpPr>
            <p:grpSpPr>
              <a:xfrm>
                <a:off x="187117" y="-56403"/>
                <a:ext cx="577850" cy="1884310"/>
                <a:chOff x="187117" y="-56403"/>
                <a:chExt cx="577850" cy="1884310"/>
              </a:xfrm>
            </p:grpSpPr>
            <p:sp>
              <p:nvSpPr>
                <p:cNvPr id="97" name="Rectángulo 96">
                  <a:extLst>
                    <a:ext uri="{FF2B5EF4-FFF2-40B4-BE49-F238E27FC236}">
                      <a16:creationId xmlns:a16="http://schemas.microsoft.com/office/drawing/2014/main" id="{A34B600F-8FA7-5E36-33AB-3070FD1B6F5A}"/>
                    </a:ext>
                  </a:extLst>
                </p:cNvPr>
                <p:cNvSpPr/>
                <p:nvPr/>
              </p:nvSpPr>
              <p:spPr>
                <a:xfrm>
                  <a:off x="208300" y="-56403"/>
                  <a:ext cx="520700" cy="310403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8" name="Rectángulo 97">
                  <a:extLst>
                    <a:ext uri="{FF2B5EF4-FFF2-40B4-BE49-F238E27FC236}">
                      <a16:creationId xmlns:a16="http://schemas.microsoft.com/office/drawing/2014/main" id="{7056AF16-1B7E-6145-68B2-F3B298630502}"/>
                    </a:ext>
                  </a:extLst>
                </p:cNvPr>
                <p:cNvSpPr/>
                <p:nvPr/>
              </p:nvSpPr>
              <p:spPr>
                <a:xfrm>
                  <a:off x="187117" y="1690217"/>
                  <a:ext cx="577850" cy="13769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Trapecio 98">
                  <a:extLst>
                    <a:ext uri="{FF2B5EF4-FFF2-40B4-BE49-F238E27FC236}">
                      <a16:creationId xmlns:a16="http://schemas.microsoft.com/office/drawing/2014/main" id="{A6C3B3CF-3389-B2A3-9E1E-1AD5232C74BA}"/>
                    </a:ext>
                  </a:extLst>
                </p:cNvPr>
                <p:cNvSpPr/>
                <p:nvPr/>
              </p:nvSpPr>
              <p:spPr>
                <a:xfrm>
                  <a:off x="430721" y="116506"/>
                  <a:ext cx="76200" cy="133350"/>
                </a:xfrm>
                <a:prstGeom prst="trapezoid">
                  <a:avLst>
                    <a:gd name="adj" fmla="val 10075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8755" tIns="49378" rIns="98755" bIns="49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s-PE" sz="1728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6" name="Trapecio 95">
                <a:extLst>
                  <a:ext uri="{FF2B5EF4-FFF2-40B4-BE49-F238E27FC236}">
                    <a16:creationId xmlns:a16="http://schemas.microsoft.com/office/drawing/2014/main" id="{73406AA4-E051-39FA-6C2D-8A4BDC8062F8}"/>
                  </a:ext>
                </a:extLst>
              </p:cNvPr>
              <p:cNvSpPr/>
              <p:nvPr/>
            </p:nvSpPr>
            <p:spPr>
              <a:xfrm rot="10800000">
                <a:off x="430721" y="187116"/>
                <a:ext cx="76200" cy="133350"/>
              </a:xfrm>
              <a:prstGeom prst="trapezoid">
                <a:avLst>
                  <a:gd name="adj" fmla="val 10075"/>
                </a:avLst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8755" tIns="49378" rIns="98755" bIns="49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s-PE" sz="1728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Rectángulo 92">
              <a:extLst>
                <a:ext uri="{FF2B5EF4-FFF2-40B4-BE49-F238E27FC236}">
                  <a16:creationId xmlns:a16="http://schemas.microsoft.com/office/drawing/2014/main" id="{D2868A71-066F-3C1D-54AC-B7CA3996648D}"/>
                </a:ext>
              </a:extLst>
            </p:cNvPr>
            <p:cNvSpPr/>
            <p:nvPr/>
          </p:nvSpPr>
          <p:spPr>
            <a:xfrm>
              <a:off x="7662860" y="2106477"/>
              <a:ext cx="138225" cy="4266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8755" tIns="49378" rIns="98755" bIns="49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1728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Rectángulo: esquinas redondeadas 93">
              <a:extLst>
                <a:ext uri="{FF2B5EF4-FFF2-40B4-BE49-F238E27FC236}">
                  <a16:creationId xmlns:a16="http://schemas.microsoft.com/office/drawing/2014/main" id="{A2CD1CC0-3ADC-9355-08C4-30DB4BE9A3B3}"/>
                </a:ext>
              </a:extLst>
            </p:cNvPr>
            <p:cNvSpPr/>
            <p:nvPr/>
          </p:nvSpPr>
          <p:spPr>
            <a:xfrm>
              <a:off x="7172363" y="2165850"/>
              <a:ext cx="1097877" cy="1336373"/>
            </a:xfrm>
            <a:prstGeom prst="roundRect">
              <a:avLst>
                <a:gd name="adj" fmla="val 25733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8755" tIns="49378" rIns="98755" bIns="49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PE" sz="1728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494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FD46E-B2A7-516E-6F28-F4AFC766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156" y="2032000"/>
            <a:ext cx="9736515" cy="1227373"/>
          </a:xfrm>
        </p:spPr>
        <p:txBody>
          <a:bodyPr/>
          <a:lstStyle/>
          <a:p>
            <a:pPr algn="ctr"/>
            <a:r>
              <a:rPr lang="es-PE" dirty="0">
                <a:solidFill>
                  <a:schemeClr val="accent4"/>
                </a:solidFill>
                <a:latin typeface="+mn-lt"/>
              </a:rPr>
              <a:t>Desafíos del Sector GLP</a:t>
            </a:r>
          </a:p>
        </p:txBody>
      </p:sp>
    </p:spTree>
    <p:extLst>
      <p:ext uri="{BB962C8B-B14F-4D97-AF65-F5344CB8AC3E}">
        <p14:creationId xmlns:p14="http://schemas.microsoft.com/office/powerpoint/2010/main" val="150081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25D98EB9-93DD-1A37-A2A1-1A321DBDBB8C}"/>
              </a:ext>
            </a:extLst>
          </p:cNvPr>
          <p:cNvSpPr/>
          <p:nvPr/>
        </p:nvSpPr>
        <p:spPr>
          <a:xfrm>
            <a:off x="1453356" y="180299"/>
            <a:ext cx="828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chemeClr val="accent4"/>
                </a:solidFill>
              </a:rPr>
              <a:t>Actividades Ilegales en el Mercado del GLP</a:t>
            </a: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A91D8961-D389-6C09-D669-1272C47A0189}"/>
              </a:ext>
            </a:extLst>
          </p:cNvPr>
          <p:cNvSpPr txBox="1">
            <a:spLocks/>
          </p:cNvSpPr>
          <p:nvPr/>
        </p:nvSpPr>
        <p:spPr>
          <a:xfrm>
            <a:off x="3739356" y="508000"/>
            <a:ext cx="4419600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466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b="1" dirty="0">
                <a:latin typeface="+mn-lt"/>
                <a:cs typeface="Tahoma"/>
              </a:rPr>
              <a:t>+ 40% de actividades ilegales/informales</a:t>
            </a:r>
          </a:p>
          <a:p>
            <a:r>
              <a:rPr lang="es-ES" sz="18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  <a:cs typeface="Tahoma"/>
              </a:rPr>
              <a:t>A pesar que Osinergmin tiene en SCOP</a:t>
            </a:r>
            <a:endParaRPr lang="es-PE" sz="1800" dirty="0">
              <a:solidFill>
                <a:schemeClr val="accent4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85E56D-CA9A-5DF1-D309-0EDAE444D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156" y="1498600"/>
            <a:ext cx="9296400" cy="44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3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53256DA-1530-EC70-EB6E-161D87972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358"/>
            <a:ext cx="4633588" cy="3083442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ACD29B10-032C-9B56-E10F-E726E8D3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756" y="358036"/>
            <a:ext cx="5943600" cy="2043765"/>
          </a:xfrm>
        </p:spPr>
        <p:txBody>
          <a:bodyPr>
            <a:noAutofit/>
          </a:bodyPr>
          <a:lstStyle/>
          <a:p>
            <a:r>
              <a:rPr lang="es-ES" sz="2000" b="1" dirty="0">
                <a:solidFill>
                  <a:schemeClr val="accent4"/>
                </a:solidFill>
                <a:latin typeface="+mn-lt"/>
                <a:cs typeface="Tahoma"/>
              </a:rPr>
              <a:t>+7</a:t>
            </a:r>
            <a:r>
              <a:rPr lang="es-ES" sz="2000" b="1" spc="-10" dirty="0">
                <a:solidFill>
                  <a:schemeClr val="accent4"/>
                </a:solidFill>
                <a:latin typeface="+mn-lt"/>
                <a:cs typeface="Tahoma"/>
              </a:rPr>
              <a:t> </a:t>
            </a:r>
            <a:r>
              <a:rPr lang="es-ES" sz="2000" b="1" dirty="0">
                <a:solidFill>
                  <a:schemeClr val="accent4"/>
                </a:solidFill>
                <a:latin typeface="+mn-lt"/>
                <a:cs typeface="Tahoma"/>
              </a:rPr>
              <a:t>millones</a:t>
            </a:r>
            <a:r>
              <a:rPr lang="es-ES" sz="2000" b="1" spc="-10" dirty="0">
                <a:solidFill>
                  <a:schemeClr val="accent4"/>
                </a:solidFill>
                <a:latin typeface="+mn-lt"/>
                <a:cs typeface="Tahoma"/>
              </a:rPr>
              <a:t> </a:t>
            </a:r>
            <a:r>
              <a:rPr lang="es-ES" sz="2000" b="1" dirty="0">
                <a:solidFill>
                  <a:schemeClr val="accent4"/>
                </a:solidFill>
                <a:latin typeface="+mn-lt"/>
                <a:cs typeface="Tahoma"/>
              </a:rPr>
              <a:t>de</a:t>
            </a:r>
            <a:r>
              <a:rPr lang="es-ES" sz="2000" b="1" spc="-15" dirty="0">
                <a:solidFill>
                  <a:schemeClr val="accent4"/>
                </a:solidFill>
                <a:latin typeface="+mn-lt"/>
                <a:cs typeface="Tahoma"/>
              </a:rPr>
              <a:t> </a:t>
            </a:r>
            <a:r>
              <a:rPr lang="es-ES" sz="2000" b="1" dirty="0">
                <a:solidFill>
                  <a:schemeClr val="accent4"/>
                </a:solidFill>
                <a:latin typeface="+mn-lt"/>
                <a:cs typeface="Tahoma"/>
              </a:rPr>
              <a:t>hogares</a:t>
            </a:r>
            <a:r>
              <a:rPr lang="es-ES" sz="2000" b="1" spc="-30" dirty="0">
                <a:solidFill>
                  <a:schemeClr val="accent4"/>
                </a:solidFill>
                <a:latin typeface="+mn-lt"/>
                <a:cs typeface="Tahoma"/>
              </a:rPr>
              <a:t> </a:t>
            </a:r>
            <a:r>
              <a:rPr lang="es-ES" sz="2000" b="1" dirty="0">
                <a:solidFill>
                  <a:schemeClr val="accent4"/>
                </a:solidFill>
                <a:latin typeface="+mn-lt"/>
                <a:cs typeface="Tahoma"/>
              </a:rPr>
              <a:t>utilizan</a:t>
            </a:r>
            <a:r>
              <a:rPr lang="es-ES" sz="2000" b="1" spc="-35" dirty="0">
                <a:solidFill>
                  <a:schemeClr val="accent4"/>
                </a:solidFill>
                <a:latin typeface="+mn-lt"/>
                <a:cs typeface="Tahoma"/>
              </a:rPr>
              <a:t> </a:t>
            </a:r>
            <a:r>
              <a:rPr lang="es-ES" sz="2000" b="1" spc="-25" dirty="0">
                <a:solidFill>
                  <a:schemeClr val="accent4"/>
                </a:solidFill>
                <a:latin typeface="+mn-lt"/>
                <a:cs typeface="Tahoma"/>
              </a:rPr>
              <a:t>GLP </a:t>
            </a:r>
            <a:r>
              <a:rPr lang="es-ES" sz="2000" b="1" dirty="0">
                <a:latin typeface="+mn-lt"/>
                <a:cs typeface="Tahoma"/>
              </a:rPr>
              <a:t>como</a:t>
            </a:r>
            <a:r>
              <a:rPr lang="es-ES" sz="2000" b="1" spc="-15" dirty="0">
                <a:latin typeface="+mn-lt"/>
                <a:cs typeface="Tahoma"/>
              </a:rPr>
              <a:t> </a:t>
            </a:r>
            <a:r>
              <a:rPr lang="es-ES" sz="2000" b="1" dirty="0">
                <a:latin typeface="+mn-lt"/>
                <a:cs typeface="Tahoma"/>
              </a:rPr>
              <a:t>combustible para</a:t>
            </a:r>
            <a:r>
              <a:rPr lang="es-ES" sz="2000" b="1" spc="-25" dirty="0">
                <a:latin typeface="+mn-lt"/>
                <a:cs typeface="Tahoma"/>
              </a:rPr>
              <a:t> </a:t>
            </a:r>
            <a:r>
              <a:rPr lang="es-ES" sz="2000" b="1" spc="-10" dirty="0">
                <a:latin typeface="+mn-lt"/>
                <a:cs typeface="Tahoma"/>
              </a:rPr>
              <a:t>cocinar - 70% de los hogares peruanos</a:t>
            </a:r>
            <a:br>
              <a:rPr lang="es-ES" sz="2000" b="1" spc="-10" dirty="0">
                <a:latin typeface="+mn-lt"/>
                <a:cs typeface="Tahoma"/>
              </a:rPr>
            </a:br>
            <a:r>
              <a:rPr lang="es-ES" sz="2000" b="1" dirty="0">
                <a:latin typeface="+mn-lt"/>
                <a:cs typeface="Tahoma"/>
              </a:rPr>
              <a:t>(+75%</a:t>
            </a:r>
            <a:r>
              <a:rPr lang="es-ES" sz="2000" b="1" spc="-20" dirty="0">
                <a:latin typeface="+mn-lt"/>
                <a:cs typeface="Tahoma"/>
              </a:rPr>
              <a:t> </a:t>
            </a:r>
            <a:r>
              <a:rPr lang="es-ES" sz="2000" b="1" dirty="0">
                <a:latin typeface="+mn-lt"/>
                <a:cs typeface="Tahoma"/>
              </a:rPr>
              <a:t>pertenecen</a:t>
            </a:r>
            <a:r>
              <a:rPr lang="es-ES" sz="2000" b="1" spc="-5" dirty="0">
                <a:latin typeface="+mn-lt"/>
                <a:cs typeface="Tahoma"/>
              </a:rPr>
              <a:t> </a:t>
            </a:r>
            <a:r>
              <a:rPr lang="es-ES" sz="2000" b="1" dirty="0">
                <a:latin typeface="+mn-lt"/>
                <a:cs typeface="Tahoma"/>
              </a:rPr>
              <a:t>al</a:t>
            </a:r>
            <a:r>
              <a:rPr lang="es-ES" sz="2000" b="1" spc="-15" dirty="0">
                <a:latin typeface="+mn-lt"/>
                <a:cs typeface="Tahoma"/>
              </a:rPr>
              <a:t> </a:t>
            </a:r>
            <a:r>
              <a:rPr lang="es-ES" sz="2000" b="1" dirty="0">
                <a:latin typeface="+mn-lt"/>
                <a:cs typeface="Tahoma"/>
              </a:rPr>
              <a:t>NSE</a:t>
            </a:r>
            <a:r>
              <a:rPr lang="es-ES" sz="2000" b="1" spc="-5" dirty="0">
                <a:latin typeface="+mn-lt"/>
                <a:cs typeface="Tahoma"/>
              </a:rPr>
              <a:t> </a:t>
            </a:r>
            <a:r>
              <a:rPr lang="es-ES" sz="2000" b="1" dirty="0">
                <a:latin typeface="+mn-lt"/>
                <a:cs typeface="Tahoma"/>
              </a:rPr>
              <a:t>D</a:t>
            </a:r>
            <a:r>
              <a:rPr lang="es-ES" sz="2000" b="1" spc="-15" dirty="0">
                <a:latin typeface="+mn-lt"/>
                <a:cs typeface="Tahoma"/>
              </a:rPr>
              <a:t> </a:t>
            </a:r>
            <a:r>
              <a:rPr lang="es-ES" sz="2000" b="1" dirty="0">
                <a:latin typeface="+mn-lt"/>
                <a:cs typeface="Tahoma"/>
              </a:rPr>
              <a:t>y</a:t>
            </a:r>
            <a:r>
              <a:rPr lang="es-ES" sz="2000" b="1" spc="-5" dirty="0">
                <a:latin typeface="+mn-lt"/>
                <a:cs typeface="Tahoma"/>
              </a:rPr>
              <a:t> </a:t>
            </a:r>
            <a:r>
              <a:rPr lang="es-ES" sz="2000" b="1" spc="-25" dirty="0">
                <a:latin typeface="+mn-lt"/>
                <a:cs typeface="Tahoma"/>
              </a:rPr>
              <a:t>E)</a:t>
            </a:r>
            <a:br>
              <a:rPr lang="es-ES" sz="2000" b="1" spc="-25" dirty="0">
                <a:latin typeface="+mn-lt"/>
                <a:cs typeface="Tahoma"/>
              </a:rPr>
            </a:br>
            <a:br>
              <a:rPr lang="es-ES" sz="2000" b="1" spc="-25" dirty="0">
                <a:latin typeface="+mn-lt"/>
                <a:cs typeface="Tahoma"/>
              </a:rPr>
            </a:br>
            <a:r>
              <a:rPr lang="es-ES" sz="2000" b="1" spc="-25" dirty="0">
                <a:latin typeface="+mn-lt"/>
                <a:cs typeface="Tahoma"/>
              </a:rPr>
              <a:t>Beneficiados con </a:t>
            </a:r>
            <a:r>
              <a:rPr lang="es-PE" sz="2000" b="1" spc="-10" dirty="0">
                <a:latin typeface="+mn-lt"/>
                <a:cs typeface="Tahoma"/>
              </a:rPr>
              <a:t>Vale de Descuento FISE:</a:t>
            </a:r>
            <a:br>
              <a:rPr lang="es-PE" sz="2000" b="1" spc="-10" dirty="0">
                <a:latin typeface="+mn-lt"/>
                <a:cs typeface="Tahoma"/>
              </a:rPr>
            </a:br>
            <a:r>
              <a:rPr lang="es-PE" sz="2000" b="1" spc="-10" dirty="0">
                <a:latin typeface="+mn-lt"/>
                <a:cs typeface="Tahoma"/>
              </a:rPr>
              <a:t> </a:t>
            </a:r>
            <a:r>
              <a:rPr lang="es-PE" sz="2000" b="1" spc="-10" dirty="0">
                <a:solidFill>
                  <a:schemeClr val="accent4"/>
                </a:solidFill>
                <a:latin typeface="+mn-lt"/>
                <a:cs typeface="Tahoma"/>
              </a:rPr>
              <a:t>1 millón 300 mil hogares</a:t>
            </a:r>
            <a:br>
              <a:rPr lang="es-PE" sz="2000" b="1" spc="-10" dirty="0">
                <a:solidFill>
                  <a:schemeClr val="accent4"/>
                </a:solidFill>
                <a:latin typeface="+mn-lt"/>
                <a:cs typeface="Tahoma"/>
              </a:rPr>
            </a:br>
            <a:r>
              <a:rPr lang="es-PE" sz="2000" b="1" spc="-10" dirty="0">
                <a:solidFill>
                  <a:schemeClr val="accent4"/>
                </a:solidFill>
                <a:latin typeface="+mn-lt"/>
                <a:cs typeface="Tahoma"/>
              </a:rPr>
              <a:t>+ 50 mil Programas Sociales</a:t>
            </a:r>
            <a:br>
              <a:rPr lang="es-PE" sz="2000" b="1" dirty="0"/>
            </a:br>
            <a:endParaRPr lang="es-PE" sz="2000" dirty="0">
              <a:latin typeface="+mn-lt"/>
            </a:endParaRP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77FFD9-2166-9BCD-B1BC-29A2C19EE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56" y="3748567"/>
            <a:ext cx="5410200" cy="2362200"/>
          </a:xfrm>
        </p:spPr>
        <p:txBody>
          <a:bodyPr>
            <a:normAutofit/>
          </a:bodyPr>
          <a:lstStyle/>
          <a:p>
            <a:pPr algn="just"/>
            <a:r>
              <a:rPr lang="es-PE" sz="1800" b="1" dirty="0">
                <a:solidFill>
                  <a:schemeClr val="accent4"/>
                </a:solidFill>
              </a:rPr>
              <a:t>2 millones 500 mil hogares</a:t>
            </a:r>
            <a:r>
              <a:rPr lang="es-PE" sz="1800" b="1" dirty="0"/>
              <a:t> – 25% de los hogares peruanos, </a:t>
            </a:r>
            <a:r>
              <a:rPr lang="es-PE" sz="1800" b="1" dirty="0">
                <a:solidFill>
                  <a:schemeClr val="accent4"/>
                </a:solidFill>
              </a:rPr>
              <a:t>en pobreza energética</a:t>
            </a:r>
            <a:endParaRPr lang="es-PE" sz="1800" b="1" dirty="0"/>
          </a:p>
          <a:p>
            <a:pPr algn="just"/>
            <a:r>
              <a:rPr lang="es-PE" sz="1800" b="1" dirty="0"/>
              <a:t>Consecuencias:</a:t>
            </a:r>
            <a:endParaRPr lang="es-PE" sz="1600" b="1" dirty="0"/>
          </a:p>
          <a:p>
            <a:pPr marL="538163" indent="-268288" algn="just">
              <a:buFont typeface="Wingdings" panose="05000000000000000000" pitchFamily="2" charset="2"/>
              <a:buChar char="v"/>
            </a:pPr>
            <a:r>
              <a:rPr lang="es-PE" sz="1600" b="1" dirty="0"/>
              <a:t>Afectación grave a la salud e incremento de tasa de mortandad</a:t>
            </a:r>
          </a:p>
          <a:p>
            <a:pPr marL="538163" indent="-268288" algn="just">
              <a:buFont typeface="Wingdings" panose="05000000000000000000" pitchFamily="2" charset="2"/>
              <a:buChar char="v"/>
            </a:pPr>
            <a:r>
              <a:rPr lang="es-PE" sz="1600" b="1" dirty="0"/>
              <a:t>Deforestación y afectación al medio ambiente</a:t>
            </a:r>
          </a:p>
          <a:p>
            <a:pPr marL="538163" indent="-268288" algn="just">
              <a:buFont typeface="Wingdings" panose="05000000000000000000" pitchFamily="2" charset="2"/>
              <a:buChar char="v"/>
            </a:pPr>
            <a:r>
              <a:rPr lang="es-PE" sz="1600" b="1" dirty="0"/>
              <a:t>Acentúa la inequidad de género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A8F737-207A-6D0B-7E5B-62DDD7020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157" y="2260600"/>
            <a:ext cx="5289958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6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87770-3950-4110-A84E-BADF47693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ángulo 2">
            <a:extLst>
              <a:ext uri="{FF2B5EF4-FFF2-40B4-BE49-F238E27FC236}">
                <a16:creationId xmlns:a16="http://schemas.microsoft.com/office/drawing/2014/main" id="{83719BF2-5FB5-E402-B079-2E61FF4B601A}"/>
              </a:ext>
            </a:extLst>
          </p:cNvPr>
          <p:cNvSpPr/>
          <p:nvPr/>
        </p:nvSpPr>
        <p:spPr>
          <a:xfrm>
            <a:off x="899318" y="254343"/>
            <a:ext cx="828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chemeClr val="accent4"/>
                </a:solidFill>
              </a:rPr>
              <a:t>Relevancia del GLP – Transición Energética en las cocinas residenciales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B41C6224-0F79-920F-10C5-5EAC496E4B7B}"/>
              </a:ext>
            </a:extLst>
          </p:cNvPr>
          <p:cNvGrpSpPr/>
          <p:nvPr/>
        </p:nvGrpSpPr>
        <p:grpSpPr>
          <a:xfrm>
            <a:off x="9682499" y="152064"/>
            <a:ext cx="1372513" cy="570151"/>
            <a:chOff x="6505057" y="22015"/>
            <a:chExt cx="1372513" cy="570151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F30ED9B6-7903-4303-E89F-B5F186299A75}"/>
                </a:ext>
              </a:extLst>
            </p:cNvPr>
            <p:cNvSpPr txBox="1"/>
            <p:nvPr/>
          </p:nvSpPr>
          <p:spPr>
            <a:xfrm>
              <a:off x="6505057" y="22015"/>
              <a:ext cx="10015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SPGL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6F9FA21-FDAB-9EE6-801F-620E0E689A80}"/>
                </a:ext>
              </a:extLst>
            </p:cNvPr>
            <p:cNvSpPr txBox="1"/>
            <p:nvPr/>
          </p:nvSpPr>
          <p:spPr>
            <a:xfrm>
              <a:off x="6706813" y="250598"/>
              <a:ext cx="1170757" cy="341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s-MX" sz="13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Sociedad Peruana de GLP</a:t>
              </a:r>
            </a:p>
          </p:txBody>
        </p:sp>
      </p:grpSp>
      <p:sp useBgFill="1"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38BB149A-B47A-D0C9-3FA6-0188CD673D6E}"/>
              </a:ext>
            </a:extLst>
          </p:cNvPr>
          <p:cNvSpPr/>
          <p:nvPr/>
        </p:nvSpPr>
        <p:spPr>
          <a:xfrm>
            <a:off x="157956" y="965200"/>
            <a:ext cx="4241400" cy="4176000"/>
          </a:xfrm>
          <a:prstGeom prst="roundRect">
            <a:avLst>
              <a:gd name="adj" fmla="val 4633"/>
            </a:avLst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44000" tIns="252000" rIns="288000" rtlCol="0" anchor="t" anchorCtr="0"/>
          <a:lstStyle/>
          <a:p>
            <a:pPr marL="265113" lvl="0" indent="-265113" algn="just">
              <a:spcAft>
                <a:spcPts val="1800"/>
              </a:spcAft>
              <a:buFont typeface="+mj-lt"/>
              <a:buAutoNum type="arabicPeriod"/>
            </a:pPr>
            <a:r>
              <a:rPr lang="es-PE" sz="1600" dirty="0">
                <a:solidFill>
                  <a:schemeClr val="tx1"/>
                </a:solidFill>
              </a:rPr>
              <a:t>Entre las </a:t>
            </a:r>
            <a:r>
              <a:rPr lang="es-PE" sz="1600" b="1" dirty="0">
                <a:solidFill>
                  <a:schemeClr val="tx1"/>
                </a:solidFill>
              </a:rPr>
              <a:t>opciones que se presentan para migrar a consumir combustibles limpios tenemos el gas natural y el gas licuado -GLP </a:t>
            </a:r>
            <a:r>
              <a:rPr lang="es-PE" sz="1600" dirty="0">
                <a:solidFill>
                  <a:schemeClr val="tx1"/>
                </a:solidFill>
              </a:rPr>
              <a:t>dado su bajo índice de nocividad. </a:t>
            </a:r>
          </a:p>
          <a:p>
            <a:pPr marL="265113" lvl="0" indent="-265113" algn="just">
              <a:spcAft>
                <a:spcPts val="1800"/>
              </a:spcAft>
              <a:buFont typeface="+mj-lt"/>
              <a:buAutoNum type="arabicPeriod"/>
            </a:pPr>
            <a:r>
              <a:rPr lang="es-PE" sz="1600" dirty="0">
                <a:solidFill>
                  <a:schemeClr val="tx1"/>
                </a:solidFill>
              </a:rPr>
              <a:t>Esta complementariedad entre el GLP y el GN ha permitido que </a:t>
            </a:r>
            <a:r>
              <a:rPr lang="es-PE" sz="1600" b="1" dirty="0">
                <a:solidFill>
                  <a:schemeClr val="tx1"/>
                </a:solidFill>
              </a:rPr>
              <a:t>el porcentaje de hogares que utilizan gas para cocinar haya aumentado considerablemente, de 48% </a:t>
            </a:r>
            <a:r>
              <a:rPr lang="es-PE" sz="1600" dirty="0">
                <a:solidFill>
                  <a:schemeClr val="tx1"/>
                </a:solidFill>
              </a:rPr>
              <a:t>en el 2005 </a:t>
            </a:r>
            <a:r>
              <a:rPr lang="es-PE" sz="1600" b="1" dirty="0">
                <a:solidFill>
                  <a:schemeClr val="tx1"/>
                </a:solidFill>
              </a:rPr>
              <a:t>a 72%</a:t>
            </a:r>
            <a:r>
              <a:rPr lang="es-PE" sz="1600" dirty="0">
                <a:solidFill>
                  <a:schemeClr val="tx1"/>
                </a:solidFill>
              </a:rPr>
              <a:t> en 2023. </a:t>
            </a:r>
          </a:p>
          <a:p>
            <a:pPr marL="265113" lvl="0" indent="-265113" algn="just">
              <a:spcAft>
                <a:spcPts val="1800"/>
              </a:spcAft>
              <a:buFont typeface="+mj-lt"/>
              <a:buAutoNum type="arabicPeriod"/>
            </a:pPr>
            <a:r>
              <a:rPr lang="es-PE" sz="1600" b="1" dirty="0">
                <a:solidFill>
                  <a:schemeClr val="tx1"/>
                </a:solidFill>
              </a:rPr>
              <a:t>Esto a su vez ha logrado que disminuya la proporción de leña, carbón y otros de 47% a 25% </a:t>
            </a:r>
            <a:r>
              <a:rPr lang="es-PE" sz="1600" dirty="0">
                <a:solidFill>
                  <a:schemeClr val="tx1"/>
                </a:solidFill>
              </a:rPr>
              <a:t>en el mismo periodo.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CB2B26-BF48-A88A-4F32-F0E39F885BBC}"/>
              </a:ext>
            </a:extLst>
          </p:cNvPr>
          <p:cNvSpPr txBox="1"/>
          <p:nvPr/>
        </p:nvSpPr>
        <p:spPr>
          <a:xfrm>
            <a:off x="538956" y="5994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/>
              <a:t>Fuente : </a:t>
            </a:r>
            <a:r>
              <a:rPr lang="es-PE" sz="1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INEI – ENAHO 2005, 2013 y 2023. </a:t>
            </a:r>
            <a:endParaRPr lang="es-PE" sz="1200" dirty="0"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D88A983-DBCA-ACAE-83AE-2E4D50E9C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2509120"/>
              </p:ext>
            </p:extLst>
          </p:nvPr>
        </p:nvGraphicFramePr>
        <p:xfrm>
          <a:off x="4704155" y="1270000"/>
          <a:ext cx="4876801" cy="3893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 useBgFill="1">
        <p:nvSpPr>
          <p:cNvPr id="6" name="CuadroTexto 5">
            <a:extLst>
              <a:ext uri="{FF2B5EF4-FFF2-40B4-BE49-F238E27FC236}">
                <a16:creationId xmlns:a16="http://schemas.microsoft.com/office/drawing/2014/main" id="{116DD611-F42F-543E-80BB-E30990067EEA}"/>
              </a:ext>
            </a:extLst>
          </p:cNvPr>
          <p:cNvSpPr txBox="1"/>
          <p:nvPr/>
        </p:nvSpPr>
        <p:spPr>
          <a:xfrm>
            <a:off x="4704155" y="812800"/>
            <a:ext cx="4876801" cy="3077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s-ES" sz="1400" b="1" dirty="0"/>
              <a:t>Tipo de Combustible más frecuente para cocinar, 2005 – 2023</a:t>
            </a:r>
            <a:endParaRPr lang="es-PE" sz="1400" dirty="0"/>
          </a:p>
        </p:txBody>
      </p:sp>
      <p:sp useBgFill="1">
        <p:nvSpPr>
          <p:cNvPr id="11" name="Cerrar llave 10">
            <a:extLst>
              <a:ext uri="{FF2B5EF4-FFF2-40B4-BE49-F238E27FC236}">
                <a16:creationId xmlns:a16="http://schemas.microsoft.com/office/drawing/2014/main" id="{EB494764-E216-A00B-DDD4-836518C3A94A}"/>
              </a:ext>
            </a:extLst>
          </p:cNvPr>
          <p:cNvSpPr/>
          <p:nvPr/>
        </p:nvSpPr>
        <p:spPr>
          <a:xfrm>
            <a:off x="9019956" y="1982454"/>
            <a:ext cx="180000" cy="6480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 useBgFill="1">
        <p:nvSpPr>
          <p:cNvPr id="12" name="Cerrar llave 11">
            <a:extLst>
              <a:ext uri="{FF2B5EF4-FFF2-40B4-BE49-F238E27FC236}">
                <a16:creationId xmlns:a16="http://schemas.microsoft.com/office/drawing/2014/main" id="{87CF223D-1FB5-8AEB-552B-3E2C0721CE78}"/>
              </a:ext>
            </a:extLst>
          </p:cNvPr>
          <p:cNvSpPr/>
          <p:nvPr/>
        </p:nvSpPr>
        <p:spPr>
          <a:xfrm>
            <a:off x="9019956" y="2663815"/>
            <a:ext cx="180000" cy="1872000"/>
          </a:xfrm>
          <a:prstGeom prst="rightBrac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4654634-0E0E-4EFA-4D92-FE4DCD2CC03B}"/>
              </a:ext>
            </a:extLst>
          </p:cNvPr>
          <p:cNvSpPr txBox="1"/>
          <p:nvPr/>
        </p:nvSpPr>
        <p:spPr>
          <a:xfrm>
            <a:off x="9225756" y="2152565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C00000"/>
                </a:solidFill>
              </a:rPr>
              <a:t>2.5 Millones</a:t>
            </a:r>
            <a:endParaRPr lang="es-PE" sz="1400" dirty="0">
              <a:solidFill>
                <a:srgbClr val="C00000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EB9391F-720A-18D9-DEC2-1392E275509B}"/>
              </a:ext>
            </a:extLst>
          </p:cNvPr>
          <p:cNvSpPr txBox="1"/>
          <p:nvPr/>
        </p:nvSpPr>
        <p:spPr>
          <a:xfrm>
            <a:off x="9252756" y="3445926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0070C0"/>
                </a:solidFill>
              </a:rPr>
              <a:t>7.5 Millones</a:t>
            </a:r>
            <a:endParaRPr lang="es-PE" sz="1400" dirty="0">
              <a:solidFill>
                <a:srgbClr val="0070C0"/>
              </a:solidFill>
            </a:endParaRPr>
          </a:p>
        </p:txBody>
      </p:sp>
      <p:sp>
        <p:nvSpPr>
          <p:cNvPr id="7" name="Marco 6">
            <a:extLst>
              <a:ext uri="{FF2B5EF4-FFF2-40B4-BE49-F238E27FC236}">
                <a16:creationId xmlns:a16="http://schemas.microsoft.com/office/drawing/2014/main" id="{1E9B5402-3DEA-3AC6-2F61-BD6FDBDFEB38}"/>
              </a:ext>
            </a:extLst>
          </p:cNvPr>
          <p:cNvSpPr/>
          <p:nvPr/>
        </p:nvSpPr>
        <p:spPr>
          <a:xfrm>
            <a:off x="5491956" y="1982454"/>
            <a:ext cx="838200" cy="1344946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Marco 13">
            <a:extLst>
              <a:ext uri="{FF2B5EF4-FFF2-40B4-BE49-F238E27FC236}">
                <a16:creationId xmlns:a16="http://schemas.microsoft.com/office/drawing/2014/main" id="{95F980B9-27A9-BC2D-A01F-39800B60DB00}"/>
              </a:ext>
            </a:extLst>
          </p:cNvPr>
          <p:cNvSpPr/>
          <p:nvPr/>
        </p:nvSpPr>
        <p:spPr>
          <a:xfrm>
            <a:off x="8006556" y="1955800"/>
            <a:ext cx="762000" cy="708015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  <p:sp>
        <p:nvSpPr>
          <p:cNvPr id="16" name="Marco 15">
            <a:extLst>
              <a:ext uri="{FF2B5EF4-FFF2-40B4-BE49-F238E27FC236}">
                <a16:creationId xmlns:a16="http://schemas.microsoft.com/office/drawing/2014/main" id="{1B5635AD-713D-2D2F-E6C0-8287680CCF28}"/>
              </a:ext>
            </a:extLst>
          </p:cNvPr>
          <p:cNvSpPr/>
          <p:nvPr/>
        </p:nvSpPr>
        <p:spPr>
          <a:xfrm>
            <a:off x="6787356" y="1955800"/>
            <a:ext cx="762000" cy="838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3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73796-D9DA-B228-1224-0D7A19C39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596A9EB5-E427-A4D1-1339-2BD877799968}"/>
              </a:ext>
            </a:extLst>
          </p:cNvPr>
          <p:cNvSpPr/>
          <p:nvPr/>
        </p:nvSpPr>
        <p:spPr>
          <a:xfrm>
            <a:off x="1477762" y="9249"/>
            <a:ext cx="8579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dirty="0">
                <a:solidFill>
                  <a:schemeClr val="accent4"/>
                </a:solidFill>
              </a:rPr>
              <a:t>Sólo el 24% de los hogares vulnerables, </a:t>
            </a:r>
            <a:r>
              <a:rPr lang="en-US" sz="2000" b="1" dirty="0" err="1">
                <a:solidFill>
                  <a:schemeClr val="accent4"/>
                </a:solidFill>
                <a:sym typeface="Roboto Bold"/>
              </a:rPr>
              <a:t>pobres</a:t>
            </a:r>
            <a:r>
              <a:rPr lang="en-US" sz="2000" b="1" dirty="0">
                <a:solidFill>
                  <a:schemeClr val="accent4"/>
                </a:solidFill>
                <a:sym typeface="Roboto Bold"/>
              </a:rPr>
              <a:t> y </a:t>
            </a:r>
            <a:r>
              <a:rPr lang="en-US" sz="2000" b="1" dirty="0" err="1">
                <a:solidFill>
                  <a:schemeClr val="accent4"/>
                </a:solidFill>
                <a:sym typeface="Roboto Bold"/>
              </a:rPr>
              <a:t>pobres</a:t>
            </a:r>
            <a:r>
              <a:rPr lang="en-US" sz="2000" b="1" dirty="0">
                <a:solidFill>
                  <a:schemeClr val="accent4"/>
                </a:solidFill>
                <a:sym typeface="Roboto Bold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sym typeface="Roboto Bold"/>
              </a:rPr>
              <a:t>extremos</a:t>
            </a:r>
            <a:r>
              <a:rPr lang="en-US" sz="2000" b="1" dirty="0">
                <a:solidFill>
                  <a:schemeClr val="accent4"/>
                </a:solidFill>
                <a:sym typeface="Roboto Bold"/>
              </a:rPr>
              <a:t> </a:t>
            </a:r>
          </a:p>
          <a:p>
            <a:pPr algn="ctr"/>
            <a:r>
              <a:rPr lang="en-US" sz="2000" b="1" dirty="0" err="1">
                <a:solidFill>
                  <a:schemeClr val="accent4"/>
                </a:solidFill>
                <a:sym typeface="Roboto Bold"/>
              </a:rPr>
              <a:t>forman</a:t>
            </a:r>
            <a:r>
              <a:rPr lang="en-US" sz="2000" b="1" dirty="0">
                <a:solidFill>
                  <a:schemeClr val="accent4"/>
                </a:solidFill>
                <a:sym typeface="Roboto Bold"/>
              </a:rPr>
              <a:t> </a:t>
            </a:r>
            <a:r>
              <a:rPr lang="en-US" sz="2000" b="1" dirty="0" err="1">
                <a:solidFill>
                  <a:schemeClr val="accent4"/>
                </a:solidFill>
                <a:sym typeface="Roboto Bold"/>
              </a:rPr>
              <a:t>parte</a:t>
            </a:r>
            <a:r>
              <a:rPr lang="en-US" sz="2000" b="1" dirty="0">
                <a:solidFill>
                  <a:schemeClr val="accent4"/>
                </a:solidFill>
                <a:sym typeface="Roboto Bold"/>
              </a:rPr>
              <a:t> del </a:t>
            </a:r>
            <a:r>
              <a:rPr lang="en-US" sz="2000" b="1" dirty="0" err="1">
                <a:solidFill>
                  <a:schemeClr val="accent4"/>
                </a:solidFill>
                <a:sym typeface="Roboto Bold"/>
              </a:rPr>
              <a:t>programa</a:t>
            </a:r>
            <a:r>
              <a:rPr lang="en-US" sz="2000" b="1" dirty="0">
                <a:solidFill>
                  <a:schemeClr val="accent4"/>
                </a:solidFill>
                <a:sym typeface="Roboto Bold"/>
              </a:rPr>
              <a:t> Vale FISE </a:t>
            </a:r>
            <a:endParaRPr lang="es-PE" sz="2000" b="1" dirty="0">
              <a:solidFill>
                <a:schemeClr val="accent4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CAE5BEDC-0DBC-78B6-8B69-4B9C17731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5974753"/>
              </p:ext>
            </p:extLst>
          </p:nvPr>
        </p:nvGraphicFramePr>
        <p:xfrm>
          <a:off x="5415756" y="878874"/>
          <a:ext cx="4641245" cy="5049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2B52F430-9061-450E-B35A-838506CE7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433635"/>
              </p:ext>
            </p:extLst>
          </p:nvPr>
        </p:nvGraphicFramePr>
        <p:xfrm>
          <a:off x="947473" y="812798"/>
          <a:ext cx="4011084" cy="5181613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138281">
                  <a:extLst>
                    <a:ext uri="{9D8B030D-6E8A-4147-A177-3AD203B41FA5}">
                      <a16:colId xmlns:a16="http://schemas.microsoft.com/office/drawing/2014/main" val="222703730"/>
                    </a:ext>
                  </a:extLst>
                </a:gridCol>
                <a:gridCol w="1002771">
                  <a:extLst>
                    <a:ext uri="{9D8B030D-6E8A-4147-A177-3AD203B41FA5}">
                      <a16:colId xmlns:a16="http://schemas.microsoft.com/office/drawing/2014/main" val="2830822718"/>
                    </a:ext>
                  </a:extLst>
                </a:gridCol>
                <a:gridCol w="1002771">
                  <a:extLst>
                    <a:ext uri="{9D8B030D-6E8A-4147-A177-3AD203B41FA5}">
                      <a16:colId xmlns:a16="http://schemas.microsoft.com/office/drawing/2014/main" val="3332974122"/>
                    </a:ext>
                  </a:extLst>
                </a:gridCol>
                <a:gridCol w="867261">
                  <a:extLst>
                    <a:ext uri="{9D8B030D-6E8A-4147-A177-3AD203B41FA5}">
                      <a16:colId xmlns:a16="http://schemas.microsoft.com/office/drawing/2014/main" val="1783650647"/>
                    </a:ext>
                  </a:extLst>
                </a:gridCol>
              </a:tblGrid>
              <a:tr h="189034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1100" u="none" strike="noStrike" dirty="0">
                          <a:effectLst/>
                        </a:rPr>
                        <a:t>Fuente: ENAHO 2023, FISE</a:t>
                      </a:r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00584" marR="100584" marT="498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P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451709266"/>
                  </a:ext>
                </a:extLst>
              </a:tr>
              <a:tr h="33923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Beneficiarios Activos FISE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Hogares vulnerables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Hogares con cobertura</a:t>
                      </a:r>
                      <a:endParaRPr lang="es-PE" sz="1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686404736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AMAZONAS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51,118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81,503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63%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910650605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SAN MARTIN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88,353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155,427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57%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676764105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APURIMAC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51,270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104,864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49%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4234028617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LAMBAYEQUE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64,260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135,863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47%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658261220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CUSCO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109,067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244,805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45%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4177675931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CAJAMARCA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166,024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385,389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43%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521761813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AYACUCHO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60,323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168,286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36%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572532655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PIURA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101,389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291,200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35%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461748810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HUANCAVELICA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44,885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130,127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34%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11636847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LA LIBERTAD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92,035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296,622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31%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19902652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HUANUCO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61,538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203,815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30%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741404598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JUNIN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70,488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253,998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28%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823169071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UCAYALI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24,967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90,316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28%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320007889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ANCASH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54,189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196,543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28%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89402119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LORETO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51,686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193,423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27%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708461026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PUNO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101,892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398,016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26%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4130210257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PASCO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17,266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68,849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25%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900929146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MOQUEGUA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4,594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24,811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19%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3753591034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TUMBES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5,790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36,321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16%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352995466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AREQUIPA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18,898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157,732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12%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334199590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TACNA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4,581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60,334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8%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504950232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MADRE DE DIOS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1,303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24,248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5%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117050993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ICA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2,320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75,779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3%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3813109754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LIMA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24,121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1,410,455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2%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2484691457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CALLAO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>
                          <a:effectLst/>
                        </a:rPr>
                        <a:t>402</a:t>
                      </a:r>
                      <a:endParaRPr lang="es-PE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173,921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u="none" strike="noStrike" dirty="0">
                          <a:effectLst/>
                        </a:rPr>
                        <a:t>0%</a:t>
                      </a:r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765939294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l" fontAlgn="ctr"/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s-PE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319177612"/>
                  </a:ext>
                </a:extLst>
              </a:tr>
              <a:tr h="17234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effectLst/>
                        </a:rPr>
                        <a:t>TOTAL NACIONAL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effectLst/>
                        </a:rPr>
                        <a:t>1,272,759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effectLst/>
                        </a:rPr>
                        <a:t>5,362,647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000" b="1" u="none" strike="noStrike" dirty="0">
                          <a:effectLst/>
                        </a:rPr>
                        <a:t>24%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478" marR="5478" marT="4980" marB="0" anchor="ctr"/>
                </a:tc>
                <a:extLst>
                  <a:ext uri="{0D108BD9-81ED-4DB2-BD59-A6C34878D82A}">
                    <a16:rowId xmlns:a16="http://schemas.microsoft.com/office/drawing/2014/main" val="1665411007"/>
                  </a:ext>
                </a:extLst>
              </a:tr>
            </a:tbl>
          </a:graphicData>
        </a:graphic>
      </p:graphicFrame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9802AC90-F55D-C3B8-C4A0-A34F883335D1}"/>
              </a:ext>
            </a:extLst>
          </p:cNvPr>
          <p:cNvSpPr/>
          <p:nvPr/>
        </p:nvSpPr>
        <p:spPr>
          <a:xfrm>
            <a:off x="5796756" y="5216798"/>
            <a:ext cx="1141660" cy="549002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A92364A4-EE36-A85B-90CC-25287C8940AD}"/>
              </a:ext>
            </a:extLst>
          </p:cNvPr>
          <p:cNvSpPr/>
          <p:nvPr/>
        </p:nvSpPr>
        <p:spPr>
          <a:xfrm>
            <a:off x="4132253" y="5696109"/>
            <a:ext cx="685800" cy="3048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4B03D25-85F5-BB34-9B5E-889FBBD43446}"/>
              </a:ext>
            </a:extLst>
          </p:cNvPr>
          <p:cNvGrpSpPr/>
          <p:nvPr/>
        </p:nvGrpSpPr>
        <p:grpSpPr>
          <a:xfrm>
            <a:off x="9682956" y="127000"/>
            <a:ext cx="1372513" cy="570151"/>
            <a:chOff x="6505057" y="22015"/>
            <a:chExt cx="1372513" cy="570151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3F27C33-E309-982D-4D3B-D70C765FF59F}"/>
                </a:ext>
              </a:extLst>
            </p:cNvPr>
            <p:cNvSpPr txBox="1"/>
            <p:nvPr/>
          </p:nvSpPr>
          <p:spPr>
            <a:xfrm>
              <a:off x="6505057" y="22015"/>
              <a:ext cx="1001529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s-MX" sz="2800" b="1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SPGL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7E644F7-4C2A-9782-58E2-61E641E00573}"/>
                </a:ext>
              </a:extLst>
            </p:cNvPr>
            <p:cNvSpPr txBox="1"/>
            <p:nvPr/>
          </p:nvSpPr>
          <p:spPr>
            <a:xfrm>
              <a:off x="6706813" y="250598"/>
              <a:ext cx="1170757" cy="3415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s-MX" sz="1300" dirty="0">
                  <a:solidFill>
                    <a:schemeClr val="accent4">
                      <a:lumMod val="40000"/>
                      <a:lumOff val="6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Sociedad Peruana de GLP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44476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6A4BA1-6546-44B1-9B5A-88119EE48339}">
  <we:reference id="wa200005566" version="3.0.0.2" store="es-E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62806</TotalTime>
  <Words>998</Words>
  <Application>Microsoft Office PowerPoint</Application>
  <PresentationFormat>Personalizado</PresentationFormat>
  <Paragraphs>205</Paragraphs>
  <Slides>11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Roboto Bold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Desafíos del Sector GLP</vt:lpstr>
      <vt:lpstr>Presentación de PowerPoint</vt:lpstr>
      <vt:lpstr>+7 millones de hogares utilizan GLP como combustible para cocinar - 70% de los hogares peruanos (+75% pertenecen al NSE D y E)  Beneficiados con Vale de Descuento FISE:  1 millón 300 mil hogares + 50 mil Programas Sociales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ppt_SG</dc:title>
  <dc:creator>GCASARETTOA@solgas.com.pe</dc:creator>
  <cp:lastModifiedBy>Janinne Delgado</cp:lastModifiedBy>
  <cp:revision>227</cp:revision>
  <dcterms:created xsi:type="dcterms:W3CDTF">2023-03-10T23:08:29Z</dcterms:created>
  <dcterms:modified xsi:type="dcterms:W3CDTF">2025-06-05T04:11:21Z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2023-03-10T00:00:00Z</vt:filetime>
  </property>
  <property fmtid="{D5CDD505-2E9C-101B-9397-08002B2CF9AE}" pid="3" name="Creator">
    <vt:lpwstr>Adobe Illustrator CC 23.0 (Macintosh)</vt:lpwstr>
  </property>
  <property fmtid="{D5CDD505-2E9C-101B-9397-08002B2CF9AE}" pid="4" name="LastSaved">
    <vt:filetime>2023-03-10T00:00:00Z</vt:filetime>
  </property>
</Properties>
</file>