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571" r:id="rId4"/>
    <p:sldMasterId id="2147484997" r:id="rId5"/>
  </p:sldMasterIdLst>
  <p:notesMasterIdLst>
    <p:notesMasterId r:id="rId16"/>
  </p:notesMasterIdLst>
  <p:handoutMasterIdLst>
    <p:handoutMasterId r:id="rId17"/>
  </p:handoutMasterIdLst>
  <p:sldIdLst>
    <p:sldId id="2617" r:id="rId6"/>
    <p:sldId id="2664" r:id="rId7"/>
    <p:sldId id="2666" r:id="rId8"/>
    <p:sldId id="2646" r:id="rId9"/>
    <p:sldId id="2667" r:id="rId10"/>
    <p:sldId id="2671" r:id="rId11"/>
    <p:sldId id="2674" r:id="rId12"/>
    <p:sldId id="2623" r:id="rId13"/>
    <p:sldId id="294" r:id="rId14"/>
    <p:sldId id="295" r:id="rId15"/>
  </p:sldIdLst>
  <p:sldSz cx="12192000" cy="6858000"/>
  <p:notesSz cx="6792913" cy="992505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122D43-C297-443F-E7F2-BF75646DBA52}" name="Lilian Faria" initials="LF" userId="S::lilian@sindigas.org.br::9039cdb0-4cbb-46d7-87c5-b669f76ffac9" providerId="AD"/>
  <p188:author id="{1FACE051-CC1F-7178-13B5-6BB7D970CF7A}" name="Adriano Horta" initials="AH" userId="S::adriano@sindigas.org.br::5a7585af-8ff2-4405-b54e-8b899e51c195" providerId="AD"/>
  <p188:author id="{BB65C279-4AAE-1927-A0D0-68061B50786B}" name="Cristiane Caravana" initials="CC" userId="S-1-5-21-1341567227-2742574754-2994304008-111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e Caravana" initials="CC" lastIdx="2" clrIdx="0">
    <p:extLst>
      <p:ext uri="{19B8F6BF-5375-455C-9EA6-DF929625EA0E}">
        <p15:presenceInfo xmlns:p15="http://schemas.microsoft.com/office/powerpoint/2012/main" userId="S::ccaravana@sindigas.org.br::eaf0b7e3-93c3-4c42-b2cd-43c05ce13a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7F7F7F"/>
    <a:srgbClr val="33CCCC"/>
    <a:srgbClr val="5C739C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900" autoAdjust="0"/>
  </p:normalViewPr>
  <p:slideViewPr>
    <p:cSldViewPr>
      <p:cViewPr varScale="1">
        <p:scale>
          <a:sx n="84" d="100"/>
          <a:sy n="84" d="100"/>
        </p:scale>
        <p:origin x="393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66" d="100"/>
        <a:sy n="166" d="100"/>
      </p:scale>
      <p:origin x="0" y="-3736"/>
    </p:cViewPr>
  </p:sorterViewPr>
  <p:notesViewPr>
    <p:cSldViewPr>
      <p:cViewPr varScale="1">
        <p:scale>
          <a:sx n="70" d="100"/>
          <a:sy n="70" d="100"/>
        </p:scale>
        <p:origin x="-1476" y="-102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rício Fernando Nazareth Duarte" userId="fd5f21b1-bc59-458f-8c64-31764c9c0e2e" providerId="ADAL" clId="{07F33888-AE69-4061-97BD-65F5D63ED769}"/>
    <pc:docChg chg="modSld">
      <pc:chgData name="Fabrício Fernando Nazareth Duarte" userId="fd5f21b1-bc59-458f-8c64-31764c9c0e2e" providerId="ADAL" clId="{07F33888-AE69-4061-97BD-65F5D63ED769}" dt="2025-05-30T16:53:25.702" v="1" actId="20577"/>
      <pc:docMkLst>
        <pc:docMk/>
      </pc:docMkLst>
      <pc:sldChg chg="modSp mod">
        <pc:chgData name="Fabrício Fernando Nazareth Duarte" userId="fd5f21b1-bc59-458f-8c64-31764c9c0e2e" providerId="ADAL" clId="{07F33888-AE69-4061-97BD-65F5D63ED769}" dt="2025-05-30T16:53:25.702" v="1" actId="20577"/>
        <pc:sldMkLst>
          <pc:docMk/>
          <pc:sldMk cId="3601147392" sldId="2667"/>
        </pc:sldMkLst>
        <pc:spChg chg="mod">
          <ac:chgData name="Fabrício Fernando Nazareth Duarte" userId="fd5f21b1-bc59-458f-8c64-31764c9c0e2e" providerId="ADAL" clId="{07F33888-AE69-4061-97BD-65F5D63ED769}" dt="2025-05-30T16:53:25.702" v="1" actId="20577"/>
          <ac:spMkLst>
            <pc:docMk/>
            <pc:sldMk cId="3601147392" sldId="2667"/>
            <ac:spMk id="12" creationId="{E4B00AE2-7306-44B6-7AAA-2AB98C1607E8}"/>
          </ac:spMkLst>
        </pc:spChg>
      </pc:sldChg>
    </pc:docChg>
  </pc:docChgLst>
  <pc:docChgLst>
    <pc:chgData name="Sergio Bandeira de Mello" userId="d229f356-fe2b-48eb-ac0f-c8c77c67bcad" providerId="ADAL" clId="{6F2787CC-A34F-4FD7-9807-75DEDAA42B44}"/>
    <pc:docChg chg="modSld">
      <pc:chgData name="Sergio Bandeira de Mello" userId="d229f356-fe2b-48eb-ac0f-c8c77c67bcad" providerId="ADAL" clId="{6F2787CC-A34F-4FD7-9807-75DEDAA42B44}" dt="2025-05-30T19:37:59.767" v="22" actId="1036"/>
      <pc:docMkLst>
        <pc:docMk/>
      </pc:docMkLst>
      <pc:sldChg chg="modSp mod">
        <pc:chgData name="Sergio Bandeira de Mello" userId="d229f356-fe2b-48eb-ac0f-c8c77c67bcad" providerId="ADAL" clId="{6F2787CC-A34F-4FD7-9807-75DEDAA42B44}" dt="2025-05-30T19:37:59.767" v="22" actId="1036"/>
        <pc:sldMkLst>
          <pc:docMk/>
          <pc:sldMk cId="354662782" sldId="2646"/>
        </pc:sldMkLst>
        <pc:spChg chg="mod">
          <ac:chgData name="Sergio Bandeira de Mello" userId="d229f356-fe2b-48eb-ac0f-c8c77c67bcad" providerId="ADAL" clId="{6F2787CC-A34F-4FD7-9807-75DEDAA42B44}" dt="2025-05-30T19:37:49.190" v="16" actId="20577"/>
          <ac:spMkLst>
            <pc:docMk/>
            <pc:sldMk cId="354662782" sldId="2646"/>
            <ac:spMk id="25" creationId="{5C622434-6349-72D7-AF3F-FDDDF1D9135B}"/>
          </ac:spMkLst>
        </pc:spChg>
        <pc:graphicFrameChg chg="mod">
          <ac:chgData name="Sergio Bandeira de Mello" userId="d229f356-fe2b-48eb-ac0f-c8c77c67bcad" providerId="ADAL" clId="{6F2787CC-A34F-4FD7-9807-75DEDAA42B44}" dt="2025-05-30T19:37:59.767" v="22" actId="1036"/>
          <ac:graphicFrameMkLst>
            <pc:docMk/>
            <pc:sldMk cId="354662782" sldId="2646"/>
            <ac:graphicFrameMk id="43" creationId="{7876A909-5B3F-B1E6-06D0-EA195A99CA0D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366927585315256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5F-4E7D-9599-9074360235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5F-4E7D-9599-9074360235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Independentes</c:v>
                </c:pt>
                <c:pt idx="1">
                  <c:v>Vinculadas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16053</c:v>
                </c:pt>
                <c:pt idx="1">
                  <c:v>42530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5F-4E7D-9599-907436023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78502801855694E-2"/>
          <c:y val="5.0640364188163881E-2"/>
          <c:w val="0.80821491870461981"/>
          <c:h val="0.8216327769347495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D1-4346-AFA9-06E9D5E697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D1-4346-AFA9-06E9D5E697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Petrobras</c:v>
                </c:pt>
                <c:pt idx="1">
                  <c:v>Outros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D1-4346-AFA9-06E9D5E69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66101934552018"/>
          <c:y val="0.1080420188106526"/>
          <c:w val="0.53857569398426131"/>
          <c:h val="0.858690529600303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42-420C-A76C-E62ED9C0BB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42-420C-A76C-E62ED9C0BB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42-420C-A76C-E62ED9C0BB00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D42-420C-A76C-E62ED9C0BB00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D42-420C-A76C-E62ED9C0BB0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D42-420C-A76C-E62ED9C0BB0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rgbClr val="0070C0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D42-420C-A76C-E62ED9C0BB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Outras</c:v>
                </c:pt>
                <c:pt idx="1">
                  <c:v>Supergasbras</c:v>
                </c:pt>
                <c:pt idx="2">
                  <c:v>Nacional Gás</c:v>
                </c:pt>
                <c:pt idx="3">
                  <c:v>Ultragaz</c:v>
                </c:pt>
                <c:pt idx="4">
                  <c:v>Copa Energia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0.111</c:v>
                </c:pt>
                <c:pt idx="1">
                  <c:v>0.20499999999999999</c:v>
                </c:pt>
                <c:pt idx="2">
                  <c:v>0.21199999999999999</c:v>
                </c:pt>
                <c:pt idx="3">
                  <c:v>0.22900000000000001</c:v>
                </c:pt>
                <c:pt idx="4">
                  <c:v>0.24199999999999999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42-420C-A76C-E62ED9C0B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505E110-76D4-3340-A2A8-4BD26A1690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3798" cy="497253"/>
          </a:xfrm>
          <a:prstGeom prst="rect">
            <a:avLst/>
          </a:prstGeom>
        </p:spPr>
        <p:txBody>
          <a:bodyPr vert="horz" wrap="square" lIns="91377" tIns="45689" rIns="91377" bIns="45689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EEAC3C-6950-C745-AA73-3341E67926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7597" y="3"/>
            <a:ext cx="2943798" cy="497253"/>
          </a:xfrm>
          <a:prstGeom prst="rect">
            <a:avLst/>
          </a:prstGeom>
        </p:spPr>
        <p:txBody>
          <a:bodyPr vert="horz" wrap="square" lIns="91377" tIns="45689" rIns="91377" bIns="45689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CF9F6D2-5AF0-F14A-BB9A-D47A0796657B}" type="datetimeFigureOut">
              <a:rPr lang="pt-BR" altLang="pt-BR"/>
              <a:pPr>
                <a:defRPr/>
              </a:pPr>
              <a:t>30/05/2025</a:t>
            </a:fld>
            <a:endParaRPr lang="pt-BR" alt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4D430EA-6ED3-6B43-B425-B03DD43A64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6258"/>
            <a:ext cx="2943798" cy="497252"/>
          </a:xfrm>
          <a:prstGeom prst="rect">
            <a:avLst/>
          </a:prstGeom>
        </p:spPr>
        <p:txBody>
          <a:bodyPr vert="horz" wrap="square" lIns="91377" tIns="45689" rIns="91377" bIns="45689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6DC1922-E26F-ED48-9F92-A04A84B04E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7597" y="9426258"/>
            <a:ext cx="2943798" cy="497252"/>
          </a:xfrm>
          <a:prstGeom prst="rect">
            <a:avLst/>
          </a:prstGeom>
        </p:spPr>
        <p:txBody>
          <a:bodyPr vert="horz" wrap="square" lIns="91377" tIns="45689" rIns="91377" bIns="45689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908533D0-BDA0-FA47-AD2F-573E9C3807DF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A4E9E1A-B0B1-A442-ACA8-EA1E942EBB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3798" cy="497253"/>
          </a:xfrm>
          <a:prstGeom prst="rect">
            <a:avLst/>
          </a:prstGeom>
        </p:spPr>
        <p:txBody>
          <a:bodyPr vert="horz" wrap="square" lIns="91377" tIns="45689" rIns="91377" bIns="45689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94AABB2-F5E1-114D-B5D0-72A286A00B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7597" y="3"/>
            <a:ext cx="2943798" cy="497253"/>
          </a:xfrm>
          <a:prstGeom prst="rect">
            <a:avLst/>
          </a:prstGeom>
        </p:spPr>
        <p:txBody>
          <a:bodyPr vert="horz" wrap="square" lIns="91377" tIns="45689" rIns="91377" bIns="45689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4DB3BCFD-1E50-B448-9B84-AF606C2EAE92}" type="datetimeFigureOut">
              <a:rPr lang="pt-BR" altLang="pt-BR"/>
              <a:pPr>
                <a:defRPr/>
              </a:pPr>
              <a:t>30/05/2025</a:t>
            </a:fld>
            <a:endParaRPr lang="pt-BR" altLang="pt-BR" dirty="0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5AD1BC31-5CE1-4046-A860-2B62F4AD87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7" tIns="45689" rIns="91377" bIns="45689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E9B39D13-8661-8C4D-85AC-550CD4ECC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988" y="4715438"/>
            <a:ext cx="5434938" cy="4464502"/>
          </a:xfrm>
          <a:prstGeom prst="rect">
            <a:avLst/>
          </a:prstGeom>
        </p:spPr>
        <p:txBody>
          <a:bodyPr vert="horz" wrap="square" lIns="91377" tIns="45689" rIns="91377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/>
              <a:t>Clique para editar o texto mestre</a:t>
            </a:r>
          </a:p>
          <a:p>
            <a:pPr lvl="1"/>
            <a:r>
              <a:rPr lang="pt-BR" altLang="pt-BR" noProof="0"/>
              <a:t>Segundo nível</a:t>
            </a:r>
          </a:p>
          <a:p>
            <a:pPr lvl="2"/>
            <a:r>
              <a:rPr lang="pt-BR" altLang="pt-BR" noProof="0"/>
              <a:t>Terceiro nível</a:t>
            </a:r>
          </a:p>
          <a:p>
            <a:pPr lvl="3"/>
            <a:r>
              <a:rPr lang="pt-BR" altLang="pt-BR" noProof="0"/>
              <a:t>Quarto nível</a:t>
            </a:r>
          </a:p>
          <a:p>
            <a:pPr lvl="4"/>
            <a:r>
              <a:rPr lang="pt-BR" alt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F1D28D-A008-854D-9A5E-99469D4AA7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6258"/>
            <a:ext cx="2943798" cy="497252"/>
          </a:xfrm>
          <a:prstGeom prst="rect">
            <a:avLst/>
          </a:prstGeom>
        </p:spPr>
        <p:txBody>
          <a:bodyPr vert="horz" wrap="square" lIns="91377" tIns="45689" rIns="91377" bIns="45689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B75C57-9C85-224D-B0EE-D32DA0C29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7597" y="9426258"/>
            <a:ext cx="2943798" cy="497252"/>
          </a:xfrm>
          <a:prstGeom prst="rect">
            <a:avLst/>
          </a:prstGeom>
        </p:spPr>
        <p:txBody>
          <a:bodyPr vert="horz" wrap="square" lIns="91377" tIns="45689" rIns="91377" bIns="45689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EE25F496-DA99-BB43-9A1E-686E6955BD55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CAPA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314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FINAL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293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INSTRUÇÕES DE USO 1/2</a:t>
            </a:r>
          </a:p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240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02C0B-29BF-B863-DCFA-43B17A439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>
            <a:extLst>
              <a:ext uri="{FF2B5EF4-FFF2-40B4-BE49-F238E27FC236}">
                <a16:creationId xmlns:a16="http://schemas.microsoft.com/office/drawing/2014/main" id="{B5B7A2B8-EFD4-A44B-FE34-D553CDB80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05FCA71-44FB-ACDC-938E-C6B295934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INSTRUÇÕES DE USO 1/2</a:t>
            </a:r>
          </a:p>
          <a:p>
            <a:pPr rtl="0"/>
            <a:endParaRPr lang="pt-BR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C7ADD7EC-BDFE-FDDE-095F-F27209E9E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5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GRÁFICO PIZZA DISTRIBUÍDA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8EC616-C518-4358-9496-6C33B2F5FA5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77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1A26F-6F72-0F90-FF3D-8E0CF361F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>
            <a:extLst>
              <a:ext uri="{FF2B5EF4-FFF2-40B4-BE49-F238E27FC236}">
                <a16:creationId xmlns:a16="http://schemas.microsoft.com/office/drawing/2014/main" id="{12BD5F7C-C0B3-C789-BFB4-4997F33FC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2FA9EAA-8617-EAA9-972C-FE27ABF4C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INSTRUÇÕES DE USO 1/2</a:t>
            </a:r>
          </a:p>
          <a:p>
            <a:pPr rtl="0"/>
            <a:endParaRPr lang="pt-BR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361BE802-619B-8C0B-D3CB-10357B2B9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940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54DCC-E2DC-42BF-ED10-33FFB7926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>
            <a:extLst>
              <a:ext uri="{FF2B5EF4-FFF2-40B4-BE49-F238E27FC236}">
                <a16:creationId xmlns:a16="http://schemas.microsoft.com/office/drawing/2014/main" id="{7CBA719F-DEE0-1AEF-AC75-95DCA308E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23EE7C-F2C7-6D24-CCD1-DDB71A93B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INSTRUÇÕES DE USO 1/2</a:t>
            </a:r>
          </a:p>
          <a:p>
            <a:pPr rtl="0"/>
            <a:endParaRPr lang="pt-BR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6D738609-C90E-8CB7-52F4-E59001645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4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0EFA1-5306-1423-3654-E6B3C2581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>
            <a:extLst>
              <a:ext uri="{FF2B5EF4-FFF2-40B4-BE49-F238E27FC236}">
                <a16:creationId xmlns:a16="http://schemas.microsoft.com/office/drawing/2014/main" id="{A4302227-1545-E035-D64A-547F2A972D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4CC31A4-9684-B197-538F-088C0FA68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INSTRUÇÕES DE USO 1/2</a:t>
            </a:r>
          </a:p>
          <a:p>
            <a:pPr rtl="0"/>
            <a:endParaRPr lang="pt-BR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E57BED83-E44E-142D-9C38-A3C49FABB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99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PÁGINA COM CITAÇÃO E FOTO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460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MARCAS INTITUCIONAIS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92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0F6872-F06A-984C-9C05-68988CAE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6452E9-14DE-744B-9837-99F78446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2135D0-C3C4-0147-A94D-7154ED5E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CEF87-C4D0-5644-9A2C-D5D07B849F9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240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969350-23AF-A147-8C41-4B44DFA99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5807F8-A948-8B4C-9329-AB4B975F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DD4B81-C478-3E48-B9E4-B98E7842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70EB1-C162-FD47-A9BE-C03ADC69BFF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730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B6E972-CBEB-3C45-AB71-CFF076F0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3B0193-1ED8-D04E-BC95-FB3057C2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6F8972-9C56-A743-9433-0488E269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20706-E8D6-4A47-AA21-E41AAF4B3DF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8058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g com tit em 2 linh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FE7FC22E-3C6D-D4E5-4794-F26ABAC91BAD}"/>
              </a:ext>
            </a:extLst>
          </p:cNvPr>
          <p:cNvGrpSpPr/>
          <p:nvPr userDrawn="1"/>
        </p:nvGrpSpPr>
        <p:grpSpPr>
          <a:xfrm>
            <a:off x="0" y="1588"/>
            <a:ext cx="12192000" cy="6854825"/>
            <a:chOff x="0" y="1588"/>
            <a:chExt cx="12192000" cy="685482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BDC272AA-20F8-744E-904A-D219BB6CAC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12192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41094825-65CF-CBB2-3233-EAC64D899387}"/>
                </a:ext>
              </a:extLst>
            </p:cNvPr>
            <p:cNvSpPr/>
            <p:nvPr userDrawn="1"/>
          </p:nvSpPr>
          <p:spPr>
            <a:xfrm>
              <a:off x="10216416" y="6022740"/>
              <a:ext cx="180020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9257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AA95CC4-24F7-254B-9E7C-5DFC34100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552"/>
          <a:stretch/>
        </p:blipFill>
        <p:spPr bwMode="auto">
          <a:xfrm>
            <a:off x="3481064" y="-1"/>
            <a:ext cx="8710936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D4333A-DE1B-5206-D51D-8147176CC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" t="185" r="92322" b="87394"/>
          <a:stretch/>
        </p:blipFill>
        <p:spPr bwMode="auto">
          <a:xfrm>
            <a:off x="0" y="-2"/>
            <a:ext cx="372509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DFB66F7-F4B6-817E-4199-F3C530430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>
            <a:off x="3841104" y="188640"/>
            <a:ext cx="266429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062A4A1-4A7A-C51E-C5EB-4806EFA5C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 rot="17895441">
            <a:off x="3161722" y="1261521"/>
            <a:ext cx="266429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C5475D3-1DB5-3E56-A527-FB08C7761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>
            <a:off x="3697088" y="1700808"/>
            <a:ext cx="122413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4B06017-8A8F-B767-B671-35C1F07C0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>
            <a:off x="4057128" y="1091596"/>
            <a:ext cx="24482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10919F8-D79D-B68F-B51A-462A5BC6F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 rot="18995605">
            <a:off x="4197019" y="1989171"/>
            <a:ext cx="24482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6E98F09-AAB9-B0B1-495D-DB6EA415A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>
            <a:off x="4590594" y="835821"/>
            <a:ext cx="122413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4A5D165-C60B-487C-3338-717478C2E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 rot="2404433">
            <a:off x="3607518" y="2840184"/>
            <a:ext cx="1010495" cy="75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DD665A4-270F-2626-26E1-43D988428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 rot="2404433">
            <a:off x="3669675" y="3389895"/>
            <a:ext cx="580305" cy="75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75D3A14-D08B-064E-EDD8-9BFFEB5774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 rot="18995605" flipV="1">
            <a:off x="5277080" y="2101506"/>
            <a:ext cx="1448131" cy="1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14A9364-6E4A-2C56-308D-0F4063BA2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 rot="18995605" flipV="1">
            <a:off x="5656051" y="2235002"/>
            <a:ext cx="832758" cy="5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CA8D8616-2485-E300-A3EC-93B3F45B5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 rot="19185182" flipV="1">
            <a:off x="4875167" y="2854923"/>
            <a:ext cx="812192" cy="8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A00E7C2-FAEB-EEAC-5A8D-00C8A0386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" t="185" r="92322" b="87394"/>
          <a:stretch/>
        </p:blipFill>
        <p:spPr bwMode="auto">
          <a:xfrm rot="18884176" flipV="1">
            <a:off x="4195814" y="3434258"/>
            <a:ext cx="812192" cy="8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628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D4333A-DE1B-5206-D51D-8147176CC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" t="185" r="92322" b="87394"/>
          <a:stretch/>
        </p:blipFill>
        <p:spPr bwMode="auto">
          <a:xfrm>
            <a:off x="-1" y="3175"/>
            <a:ext cx="6203416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E1ACB1EB-45CB-E4F4-2B09-C479C64DE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552"/>
          <a:stretch/>
        </p:blipFill>
        <p:spPr bwMode="auto">
          <a:xfrm>
            <a:off x="6170642" y="1587"/>
            <a:ext cx="2016224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C22C9D0-A0BA-FB8A-FF9C-92CE6F99E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" t="185" r="92322" b="87394"/>
          <a:stretch/>
        </p:blipFill>
        <p:spPr bwMode="auto">
          <a:xfrm>
            <a:off x="5848441" y="431727"/>
            <a:ext cx="98343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4A01F49-94B0-EEBF-D698-94E6490BD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" t="185" r="92322" b="87394"/>
          <a:stretch/>
        </p:blipFill>
        <p:spPr bwMode="auto">
          <a:xfrm>
            <a:off x="6226860" y="1696836"/>
            <a:ext cx="471900" cy="85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A98F8C72-A930-61A9-BD6F-00C3E0411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" t="185" r="92322" b="87394"/>
          <a:stretch/>
        </p:blipFill>
        <p:spPr bwMode="auto">
          <a:xfrm rot="898326">
            <a:off x="5964986" y="2373234"/>
            <a:ext cx="555111" cy="163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58AEA5AC-5DDE-7F12-5D56-8FC889749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" t="185" r="92322" b="87394"/>
          <a:stretch/>
        </p:blipFill>
        <p:spPr bwMode="auto">
          <a:xfrm rot="758917">
            <a:off x="6514414" y="1984890"/>
            <a:ext cx="239272" cy="52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8FED24D6-5DF6-E002-000C-53EE63735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" t="185" r="92322" b="87394"/>
          <a:stretch/>
        </p:blipFill>
        <p:spPr bwMode="auto">
          <a:xfrm>
            <a:off x="6244592" y="1810997"/>
            <a:ext cx="274499" cy="125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11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671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dap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13198399-7575-D4B2-9049-7B75002D77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473" y="6215015"/>
            <a:ext cx="1147747" cy="45157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0BF00258-E85B-8281-9145-665080E1F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87" t="-50" r="-1241" b="24302"/>
          <a:stretch/>
        </p:blipFill>
        <p:spPr>
          <a:xfrm>
            <a:off x="-5" y="4500978"/>
            <a:ext cx="772355" cy="23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84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dap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13198399-7575-D4B2-9049-7B75002D77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473" y="6215015"/>
            <a:ext cx="1147747" cy="45157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0BF00258-E85B-8281-9145-665080E1F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87" t="-50" r="-1241" b="24302"/>
          <a:stretch/>
        </p:blipFill>
        <p:spPr>
          <a:xfrm>
            <a:off x="-5" y="4500978"/>
            <a:ext cx="772355" cy="23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68D714-A4D3-0340-84F8-10FC5EC22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2AD2AF-F1E1-8043-B928-338376E3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9E63CB-BB05-874B-86B0-98C85209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B0F79-254E-1D48-A4BB-9BA31FEA08C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196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4EEAEA-BEA2-D54D-9F80-DE9AD199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DF74A3-33AC-5141-A849-A26D29114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616066-3FBA-954B-AE0E-FB29D985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F1B9-6D98-634A-BF8E-8F5EB45E59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074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AA4E7C52-0DDF-4649-B7EF-7A2A4715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9DCAF855-611B-7049-BF19-CFAC53BA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D5218C3-52E8-754F-BF6B-DADA6947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C8C37-ED70-D647-8F6A-43009B8FF02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694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37F9A405-649E-0F46-BCFB-5CE279D76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0F9948E-3D64-844E-9C7E-207715316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0C8703B6-FB2F-6B4B-A183-F5D867F4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861ED-A462-904F-897E-9F0FCAE962D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349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B001C258-4D22-C744-B198-576D6FDBC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3FAB2DE1-EC2C-3345-AE12-60046BD1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29168594-7159-564F-9915-6F3F1955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AE61-1DD9-D248-A075-A4C49246DB7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301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F601F663-5EE7-2248-B0E5-95335620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E07D0DB7-461E-7645-96BB-9AB9412FB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55713646-AA50-DA49-BE8C-56DF5549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127DB-08B5-C34E-BBB2-5F52259365F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538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01B5610A-19A3-D24B-8A3D-6E238537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FBBDC40-55AE-3C4F-BDB5-610ACAD0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4DE8330-B66B-B748-AE87-48CBEAA5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E0BDD-4508-1045-B47F-EB8D660090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280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6F8A63D-9919-F746-9DF6-8C18904A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5D6E8CB5-8715-C340-8B37-CEF37C2E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0F9B91D-061B-CE49-8215-24F722524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47AAE-8F2A-6244-B556-E34945C2B9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619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D7C42F56-C628-004A-8107-2130FC6BB7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6B6F3B27-BA51-3847-AEDA-D18D99707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CA0652-A9E4-DF4B-B4A2-D6702E631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B5AE34-10A9-7E48-8553-38553045C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BAD1AA-9ABD-5945-95D6-6E64A93ED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8BEF2B-66D8-8A43-8A2A-93D831009DC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9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  <p:sldLayoutId id="2147484988" r:id="rId10"/>
    <p:sldLayoutId id="2147484989" r:id="rId11"/>
    <p:sldLayoutId id="2147484992" r:id="rId12"/>
    <p:sldLayoutId id="2147484994" r:id="rId13"/>
    <p:sldLayoutId id="2147484993" r:id="rId14"/>
    <p:sldLayoutId id="2147484995" r:id="rId15"/>
    <p:sldLayoutId id="2147484996" r:id="rId1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12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8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t-BR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26" Type="http://schemas.openxmlformats.org/officeDocument/2006/relationships/image" Target="../media/image43.png"/><Relationship Id="rId21" Type="http://schemas.openxmlformats.org/officeDocument/2006/relationships/image" Target="../media/image40.svg"/><Relationship Id="rId34" Type="http://schemas.openxmlformats.org/officeDocument/2006/relationships/image" Target="../media/image51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5" Type="http://schemas.openxmlformats.org/officeDocument/2006/relationships/image" Target="../media/image42.svg"/><Relationship Id="rId33" Type="http://schemas.openxmlformats.org/officeDocument/2006/relationships/image" Target="../media/image50.png"/><Relationship Id="rId38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24" Type="http://schemas.openxmlformats.org/officeDocument/2006/relationships/image" Target="../media/image41.png"/><Relationship Id="rId32" Type="http://schemas.openxmlformats.org/officeDocument/2006/relationships/image" Target="../media/image49.svg"/><Relationship Id="rId37" Type="http://schemas.openxmlformats.org/officeDocument/2006/relationships/image" Target="../media/image54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18.sv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31" Type="http://schemas.openxmlformats.org/officeDocument/2006/relationships/image" Target="../media/image4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17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52.svg"/><Relationship Id="rId8" Type="http://schemas.openxmlformats.org/officeDocument/2006/relationships/image" Target="../media/image27.png"/><Relationship Id="rId3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1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3" Type="http://schemas.openxmlformats.org/officeDocument/2006/relationships/image" Target="../media/image56.jp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22.png"/><Relationship Id="rId10" Type="http://schemas.openxmlformats.org/officeDocument/2006/relationships/image" Target="../media/image64.jpg"/><Relationship Id="rId4" Type="http://schemas.openxmlformats.org/officeDocument/2006/relationships/image" Target="../media/image11.jp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1.jp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56.jpg"/><Relationship Id="rId10" Type="http://schemas.openxmlformats.org/officeDocument/2006/relationships/image" Target="../media/image73.png"/><Relationship Id="rId4" Type="http://schemas.openxmlformats.org/officeDocument/2006/relationships/image" Target="../media/image22.png"/><Relationship Id="rId9" Type="http://schemas.openxmlformats.org/officeDocument/2006/relationships/image" Target="../media/image7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DD27BF31-934F-D649-46A2-C737618212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030"/>
            <a:ext cx="12192000" cy="686216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8ECDBDA-DFC8-5194-B5FE-A790A31E3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8370" y="841386"/>
            <a:ext cx="2203271" cy="85862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90B39C3-259B-3519-38D0-96E91653F9D2}"/>
              </a:ext>
            </a:extLst>
          </p:cNvPr>
          <p:cNvSpPr txBox="1"/>
          <p:nvPr/>
        </p:nvSpPr>
        <p:spPr>
          <a:xfrm>
            <a:off x="3963643" y="4215002"/>
            <a:ext cx="7620126" cy="137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pt-BR" sz="4400" dirty="0">
                <a:solidFill>
                  <a:schemeClr val="bg1"/>
                </a:solidFill>
                <a:latin typeface="+mj-lt"/>
                <a:cs typeface="Biome" panose="020B0502040204020203" pitchFamily="34" charset="0"/>
              </a:rPr>
              <a:t>Mercado </a:t>
            </a:r>
            <a:r>
              <a:rPr lang="pt-BR" sz="4400" dirty="0" err="1">
                <a:solidFill>
                  <a:schemeClr val="bg1"/>
                </a:solidFill>
                <a:latin typeface="+mj-lt"/>
                <a:cs typeface="Biome" panose="020B0502040204020203" pitchFamily="34" charset="0"/>
              </a:rPr>
              <a:t>Brasileño</a:t>
            </a:r>
            <a:r>
              <a:rPr lang="pt-BR" sz="4400" dirty="0">
                <a:solidFill>
                  <a:schemeClr val="bg1"/>
                </a:solidFill>
                <a:latin typeface="+mj-lt"/>
                <a:cs typeface="Biome" panose="020B0502040204020203" pitchFamily="34" charset="0"/>
              </a:rPr>
              <a:t> de GLP </a:t>
            </a:r>
          </a:p>
          <a:p>
            <a:pPr algn="r" eaLnBrk="1" hangingPunct="1">
              <a:lnSpc>
                <a:spcPct val="150000"/>
              </a:lnSpc>
            </a:pPr>
            <a:r>
              <a:rPr lang="es-ES" altLang="pt-BR" sz="4400" b="1" i="1" baseline="30000" dirty="0">
                <a:solidFill>
                  <a:schemeClr val="bg1"/>
                </a:solidFill>
              </a:rPr>
              <a:t>4º Summit Internacional de GLP  - </a:t>
            </a:r>
            <a:r>
              <a:rPr lang="es-ES" altLang="pt-BR" sz="4400" b="1" i="1" baseline="30000" dirty="0" err="1">
                <a:solidFill>
                  <a:schemeClr val="bg1"/>
                </a:solidFill>
              </a:rPr>
              <a:t>Agremgas</a:t>
            </a:r>
            <a:endParaRPr lang="es-ES" altLang="pt-BR" sz="4400" b="1" i="1" baseline="300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E08DD4-73DF-6C06-80DF-43225B2F03BE}"/>
              </a:ext>
            </a:extLst>
          </p:cNvPr>
          <p:cNvSpPr txBox="1"/>
          <p:nvPr/>
        </p:nvSpPr>
        <p:spPr>
          <a:xfrm>
            <a:off x="5519936" y="5503460"/>
            <a:ext cx="6094562" cy="1026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3200" i="1" baseline="30000" dirty="0">
                <a:solidFill>
                  <a:schemeClr val="bg1"/>
                </a:solidFill>
              </a:rPr>
              <a:t>5 y 6 de </a:t>
            </a:r>
            <a:r>
              <a:rPr lang="pt-BR" altLang="pt-BR" sz="3200" i="1" baseline="30000" dirty="0" err="1">
                <a:solidFill>
                  <a:schemeClr val="bg1"/>
                </a:solidFill>
              </a:rPr>
              <a:t>junio</a:t>
            </a:r>
            <a:r>
              <a:rPr lang="pt-BR" altLang="pt-BR" sz="3200" i="1" baseline="30000" dirty="0">
                <a:solidFill>
                  <a:schemeClr val="bg1"/>
                </a:solidFill>
              </a:rPr>
              <a:t> de 2025</a:t>
            </a: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3200" baseline="30000" dirty="0">
                <a:solidFill>
                  <a:schemeClr val="bg1"/>
                </a:solidFill>
              </a:rPr>
              <a:t>Sergio Bandeira de Mello</a:t>
            </a:r>
          </a:p>
        </p:txBody>
      </p:sp>
    </p:spTree>
    <p:extLst>
      <p:ext uri="{BB962C8B-B14F-4D97-AF65-F5344CB8AC3E}">
        <p14:creationId xmlns:p14="http://schemas.microsoft.com/office/powerpoint/2010/main" val="3735414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945F5A0C-184D-2189-B493-0BE93A1952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081"/>
            <a:ext cx="12188300" cy="686008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0425A8DB-B03C-4171-8077-622BEAA8AE88}"/>
              </a:ext>
            </a:extLst>
          </p:cNvPr>
          <p:cNvSpPr txBox="1">
            <a:spLocks/>
          </p:cNvSpPr>
          <p:nvPr/>
        </p:nvSpPr>
        <p:spPr>
          <a:xfrm>
            <a:off x="7517501" y="3557065"/>
            <a:ext cx="2596801" cy="1609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lnSpc>
                <a:spcPct val="140000"/>
              </a:lnSpc>
              <a:spcAft>
                <a:spcPts val="600"/>
              </a:spcAft>
            </a:pPr>
            <a:r>
              <a:rPr lang="pt-BR" sz="1400" b="1" spc="10">
                <a:solidFill>
                  <a:schemeClr val="bg1"/>
                </a:solidFill>
                <a:cs typeface="Segoe UI Semilight" panose="020B0402040204020203" pitchFamily="34" charset="0"/>
              </a:rPr>
              <a:t>+55 (21) 3078-2850</a:t>
            </a:r>
          </a:p>
          <a:p>
            <a:pPr lvl="0" algn="l">
              <a:lnSpc>
                <a:spcPct val="140000"/>
              </a:lnSpc>
              <a:spcAft>
                <a:spcPts val="600"/>
              </a:spcAft>
            </a:pPr>
            <a:r>
              <a:rPr lang="pt-BR" sz="1400" b="1" spc="10">
                <a:solidFill>
                  <a:schemeClr val="bg1"/>
                </a:solidFill>
                <a:cs typeface="Segoe UI Semilight" panose="020B0402040204020203" pitchFamily="34" charset="0"/>
              </a:rPr>
              <a:t>Rua da Assembleia, 66 • Centro</a:t>
            </a:r>
          </a:p>
          <a:p>
            <a:pPr lvl="0" algn="l">
              <a:lnSpc>
                <a:spcPct val="140000"/>
              </a:lnSpc>
              <a:spcAft>
                <a:spcPts val="600"/>
              </a:spcAft>
            </a:pPr>
            <a:r>
              <a:rPr lang="pt-BR" sz="1400" b="1" spc="10">
                <a:solidFill>
                  <a:schemeClr val="bg1"/>
                </a:solidFill>
                <a:cs typeface="Segoe UI Semilight" panose="020B0402040204020203" pitchFamily="34" charset="0"/>
              </a:rPr>
              <a:t>Rio de Janeiro/RJ • 20020-050</a:t>
            </a:r>
          </a:p>
          <a:p>
            <a:pPr lvl="0" algn="l">
              <a:lnSpc>
                <a:spcPct val="140000"/>
              </a:lnSpc>
              <a:spcAft>
                <a:spcPts val="600"/>
              </a:spcAft>
            </a:pPr>
            <a:r>
              <a:rPr lang="pt-BR" b="1" spc="10">
                <a:solidFill>
                  <a:schemeClr val="bg1"/>
                </a:solidFill>
                <a:cs typeface="Segoe UI Semilight" panose="020B0402040204020203" pitchFamily="34" charset="0"/>
              </a:rPr>
              <a:t>www.sindigas.org.br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106A524-3183-AE9A-E900-183A1CEF0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4822" y="2209383"/>
            <a:ext cx="2895507" cy="11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94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Superiores, Um Arredondado e Um Recortado 1">
            <a:extLst>
              <a:ext uri="{FF2B5EF4-FFF2-40B4-BE49-F238E27FC236}">
                <a16:creationId xmlns:a16="http://schemas.microsoft.com/office/drawing/2014/main" id="{2E0D5F37-B742-EB74-A58F-B586612EF682}"/>
              </a:ext>
            </a:extLst>
          </p:cNvPr>
          <p:cNvSpPr/>
          <p:nvPr/>
        </p:nvSpPr>
        <p:spPr>
          <a:xfrm flipV="1">
            <a:off x="985421" y="-1"/>
            <a:ext cx="11206579" cy="2238157"/>
          </a:xfrm>
          <a:prstGeom prst="snipRoundRect">
            <a:avLst>
              <a:gd name="adj1" fmla="val 16667"/>
              <a:gd name="adj2" fmla="val 0"/>
            </a:avLst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24D975DF-3582-15C1-B7D5-2425A695F519}"/>
              </a:ext>
            </a:extLst>
          </p:cNvPr>
          <p:cNvSpPr/>
          <p:nvPr/>
        </p:nvSpPr>
        <p:spPr>
          <a:xfrm>
            <a:off x="8269611" y="1329579"/>
            <a:ext cx="3683855" cy="5350602"/>
          </a:xfrm>
          <a:prstGeom prst="roundRect">
            <a:avLst>
              <a:gd name="adj" fmla="val 1136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altLang="zh-CN" b="1" dirty="0">
                <a:solidFill>
                  <a:schemeClr val="lt1"/>
                </a:solidFill>
                <a:latin typeface="+mn-lt"/>
              </a:rPr>
              <a:t>          </a:t>
            </a:r>
          </a:p>
        </p:txBody>
      </p:sp>
      <p:sp>
        <p:nvSpPr>
          <p:cNvPr id="4" name="圆角矩形 70">
            <a:extLst>
              <a:ext uri="{FF2B5EF4-FFF2-40B4-BE49-F238E27FC236}">
                <a16:creationId xmlns:a16="http://schemas.microsoft.com/office/drawing/2014/main" id="{DE98267B-1AD8-401D-D3CD-95C23271A58B}"/>
              </a:ext>
            </a:extLst>
          </p:cNvPr>
          <p:cNvSpPr/>
          <p:nvPr/>
        </p:nvSpPr>
        <p:spPr>
          <a:xfrm>
            <a:off x="4278332" y="1300370"/>
            <a:ext cx="3683855" cy="5379811"/>
          </a:xfrm>
          <a:prstGeom prst="roundRect">
            <a:avLst>
              <a:gd name="adj" fmla="val 1136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altLang="zh-CN" b="1" dirty="0">
                <a:solidFill>
                  <a:schemeClr val="lt1"/>
                </a:solidFill>
                <a:latin typeface="+mn-lt"/>
              </a:rPr>
              <a:t>          </a:t>
            </a:r>
          </a:p>
        </p:txBody>
      </p:sp>
      <p:sp>
        <p:nvSpPr>
          <p:cNvPr id="6" name="圆角矩形 70">
            <a:extLst>
              <a:ext uri="{FF2B5EF4-FFF2-40B4-BE49-F238E27FC236}">
                <a16:creationId xmlns:a16="http://schemas.microsoft.com/office/drawing/2014/main" id="{EB0B789C-ED7B-970D-EDDD-45476011D314}"/>
              </a:ext>
            </a:extLst>
          </p:cNvPr>
          <p:cNvSpPr/>
          <p:nvPr/>
        </p:nvSpPr>
        <p:spPr>
          <a:xfrm>
            <a:off x="269046" y="1315693"/>
            <a:ext cx="3683855" cy="5368826"/>
          </a:xfrm>
          <a:prstGeom prst="roundRect">
            <a:avLst>
              <a:gd name="adj" fmla="val 1136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altLang="zh-CN" b="1" dirty="0">
                <a:solidFill>
                  <a:schemeClr val="lt1"/>
                </a:solidFill>
                <a:latin typeface="+mn-lt"/>
              </a:rPr>
              <a:t>        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7E872F-9229-3A66-F6AD-04B921EA7109}"/>
              </a:ext>
            </a:extLst>
          </p:cNvPr>
          <p:cNvSpPr txBox="1"/>
          <p:nvPr/>
        </p:nvSpPr>
        <p:spPr>
          <a:xfrm>
            <a:off x="415686" y="3103537"/>
            <a:ext cx="3628588" cy="334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419" sz="2400" dirty="0">
                <a:solidFill>
                  <a:schemeClr val="bg1"/>
                </a:solidFill>
                <a:latin typeface="Aptos ExtraBold" panose="020B0004020202020204" pitchFamily="34" charset="0"/>
              </a:rPr>
              <a:t>100%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419" sz="1500" dirty="0">
                <a:solidFill>
                  <a:schemeClr val="bg1"/>
                </a:solidFill>
              </a:rPr>
              <a:t>de las 5,570 municipalidades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419" sz="7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419" sz="2400" dirty="0">
                <a:solidFill>
                  <a:schemeClr val="bg1"/>
                </a:solidFill>
                <a:latin typeface="Aptos ExtraBold" panose="020B0004020202020204" pitchFamily="34" charset="0"/>
              </a:rPr>
              <a:t>97%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419" sz="1400" dirty="0">
                <a:solidFill>
                  <a:schemeClr val="bg1"/>
                </a:solidFill>
              </a:rPr>
              <a:t>de </a:t>
            </a:r>
            <a:r>
              <a:rPr lang="es-ES" sz="1400" dirty="0">
                <a:solidFill>
                  <a:schemeClr val="bg1"/>
                </a:solidFill>
              </a:rPr>
              <a:t>las municipalidades cuentan con al menos un punto de venta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419" sz="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419" sz="2400" dirty="0">
                <a:solidFill>
                  <a:schemeClr val="bg1"/>
                </a:solidFill>
                <a:latin typeface="Aptos ExtraBold" panose="020B0004020202020204" pitchFamily="34" charset="0"/>
              </a:rPr>
              <a:t>89% </a:t>
            </a:r>
          </a:p>
          <a:p>
            <a:pPr>
              <a:lnSpc>
                <a:spcPct val="90000"/>
              </a:lnSpc>
            </a:pPr>
            <a:r>
              <a:rPr lang="es-419" sz="1400" dirty="0">
                <a:solidFill>
                  <a:schemeClr val="bg1"/>
                </a:solidFill>
              </a:rPr>
              <a:t>de las municipalidades cuentan con 2 o más puntos de venta</a:t>
            </a:r>
          </a:p>
          <a:p>
            <a:pPr>
              <a:lnSpc>
                <a:spcPct val="90000"/>
              </a:lnSpc>
            </a:pPr>
            <a:endParaRPr lang="es-419" sz="1400" dirty="0">
              <a:solidFill>
                <a:schemeClr val="bg1"/>
              </a:solidFill>
            </a:endParaRPr>
          </a:p>
          <a:p>
            <a:r>
              <a:rPr lang="es-419" sz="2400" dirty="0">
                <a:solidFill>
                  <a:schemeClr val="bg1"/>
                </a:solidFill>
                <a:latin typeface="Aptos ExtraBold" panose="020B0004020202020204" pitchFamily="34" charset="0"/>
              </a:rPr>
              <a:t>91%</a:t>
            </a:r>
            <a:r>
              <a:rPr lang="es-419" sz="14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s-419" sz="1400" dirty="0">
                <a:solidFill>
                  <a:schemeClr val="bg1"/>
                </a:solidFill>
              </a:rPr>
              <a:t>de las familias en Brasil declaran usar GLP</a:t>
            </a:r>
          </a:p>
        </p:txBody>
      </p:sp>
      <p:pic>
        <p:nvPicPr>
          <p:cNvPr id="8" name="Picture 2" descr="desenho de contorno do mapa do brasil. 15715270 PNG">
            <a:extLst>
              <a:ext uri="{FF2B5EF4-FFF2-40B4-BE49-F238E27FC236}">
                <a16:creationId xmlns:a16="http://schemas.microsoft.com/office/drawing/2014/main" id="{F37123D5-C15C-B3B1-E982-DBA7776C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415" y="1672701"/>
            <a:ext cx="950241" cy="94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F6F6AC3-40C9-395B-FBFB-6457F2F37CA1}"/>
              </a:ext>
            </a:extLst>
          </p:cNvPr>
          <p:cNvSpPr txBox="1"/>
          <p:nvPr/>
        </p:nvSpPr>
        <p:spPr>
          <a:xfrm>
            <a:off x="425989" y="1612333"/>
            <a:ext cx="2433983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419" sz="2800" b="1" dirty="0">
                <a:solidFill>
                  <a:schemeClr val="bg1">
                    <a:lumMod val="65000"/>
                  </a:schemeClr>
                </a:solidFill>
              </a:rPr>
              <a:t>Garantía de Suministro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0FD6B5-8524-C519-0DBF-2C404166D68D}"/>
              </a:ext>
            </a:extLst>
          </p:cNvPr>
          <p:cNvSpPr txBox="1"/>
          <p:nvPr/>
        </p:nvSpPr>
        <p:spPr>
          <a:xfrm>
            <a:off x="4497013" y="1672791"/>
            <a:ext cx="3228486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28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419" dirty="0">
                <a:solidFill>
                  <a:schemeClr val="bg1">
                    <a:lumMod val="65000"/>
                  </a:schemeClr>
                </a:solidFill>
              </a:rPr>
              <a:t>Papel Social y Contribuciones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1BBFBD6-2582-DA0A-F1E0-7F32AA8373A5}"/>
              </a:ext>
            </a:extLst>
          </p:cNvPr>
          <p:cNvSpPr txBox="1"/>
          <p:nvPr/>
        </p:nvSpPr>
        <p:spPr>
          <a:xfrm>
            <a:off x="8508769" y="1515253"/>
            <a:ext cx="2557706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419" sz="2800" b="1" dirty="0">
                <a:solidFill>
                  <a:schemeClr val="bg1">
                    <a:lumMod val="65000"/>
                  </a:schemeClr>
                </a:solidFill>
              </a:rPr>
              <a:t>Garantía de la seguridad en primer puesto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6413998-3FA0-5B6D-7B07-340640240A5E}"/>
              </a:ext>
            </a:extLst>
          </p:cNvPr>
          <p:cNvSpPr txBox="1"/>
          <p:nvPr/>
        </p:nvSpPr>
        <p:spPr>
          <a:xfrm flipH="1">
            <a:off x="9949183" y="3186585"/>
            <a:ext cx="16627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419" sz="1600" dirty="0">
                <a:solidFill>
                  <a:schemeClr val="bg1"/>
                </a:solidFill>
              </a:rPr>
              <a:t>de cilindros en circulación </a:t>
            </a:r>
            <a:r>
              <a:rPr lang="es-419" sz="1200" dirty="0">
                <a:solidFill>
                  <a:schemeClr val="bg1"/>
                </a:solidFill>
              </a:rPr>
              <a:t>(2024)</a:t>
            </a:r>
            <a:endParaRPr lang="es-419" sz="1600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297AC04-6C15-35B3-3F4B-DCA24BF0785C}"/>
              </a:ext>
            </a:extLst>
          </p:cNvPr>
          <p:cNvSpPr txBox="1"/>
          <p:nvPr/>
        </p:nvSpPr>
        <p:spPr>
          <a:xfrm>
            <a:off x="8832304" y="3088777"/>
            <a:ext cx="1144531" cy="64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419" sz="2400" spc="-150" dirty="0">
                <a:solidFill>
                  <a:schemeClr val="bg1"/>
                </a:solidFill>
                <a:latin typeface="Aptos ExtraBold" panose="020B0004020202020204" pitchFamily="34" charset="0"/>
              </a:rPr>
              <a:t>141</a:t>
            </a:r>
          </a:p>
          <a:p>
            <a:pPr algn="r">
              <a:lnSpc>
                <a:spcPct val="90000"/>
              </a:lnSpc>
            </a:pPr>
            <a:r>
              <a:rPr lang="es-419" sz="1600" dirty="0">
                <a:solidFill>
                  <a:schemeClr val="bg1"/>
                </a:solidFill>
                <a:latin typeface="Aptos ExtraBold" panose="020B0004020202020204" pitchFamily="34" charset="0"/>
              </a:rPr>
              <a:t>millones</a:t>
            </a:r>
            <a:endParaRPr lang="es-419" sz="1600" spc="-150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285CACF-AD45-8C46-AEC2-26F48DF177F2}"/>
              </a:ext>
            </a:extLst>
          </p:cNvPr>
          <p:cNvSpPr txBox="1"/>
          <p:nvPr/>
        </p:nvSpPr>
        <p:spPr>
          <a:xfrm>
            <a:off x="4875359" y="4248867"/>
            <a:ext cx="1181172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419" sz="2400" spc="-150" dirty="0">
                <a:solidFill>
                  <a:schemeClr val="bg1"/>
                </a:solidFill>
                <a:latin typeface="Aptos ExtraBold" panose="020B0004020202020204" pitchFamily="34" charset="0"/>
              </a:rPr>
              <a:t>1.9</a:t>
            </a:r>
            <a:r>
              <a:rPr lang="es-419" sz="2800" spc="-150" dirty="0">
                <a:solidFill>
                  <a:schemeClr val="bg1"/>
                </a:solidFill>
                <a:latin typeface="Aptos ExtraBold" panose="020B0004020202020204" pitchFamily="34" charset="0"/>
              </a:rPr>
              <a:t> </a:t>
            </a:r>
            <a:r>
              <a:rPr lang="es-419" spc="-150" dirty="0" err="1">
                <a:solidFill>
                  <a:schemeClr val="bg1"/>
                </a:solidFill>
                <a:latin typeface="Aptos ExtraBold" panose="020B0004020202020204" pitchFamily="34" charset="0"/>
              </a:rPr>
              <a:t>MMillones</a:t>
            </a:r>
            <a:r>
              <a:rPr lang="es-419" spc="-150" dirty="0">
                <a:solidFill>
                  <a:schemeClr val="bg1"/>
                </a:solidFill>
                <a:latin typeface="Aptos ExtraBold" panose="020B0004020202020204" pitchFamily="34" charset="0"/>
              </a:rPr>
              <a:t> USD</a:t>
            </a:r>
            <a:endParaRPr lang="es-419" sz="1600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062680B-0A86-B160-FF52-3BD1EC9C0FF7}"/>
              </a:ext>
            </a:extLst>
          </p:cNvPr>
          <p:cNvSpPr txBox="1"/>
          <p:nvPr/>
        </p:nvSpPr>
        <p:spPr>
          <a:xfrm>
            <a:off x="5081464" y="5537988"/>
            <a:ext cx="980976" cy="64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419" sz="2400" b="1" dirty="0">
                <a:solidFill>
                  <a:schemeClr val="bg1"/>
                </a:solidFill>
                <a:latin typeface="Aptos ExtraBold" panose="020B0004020202020204" pitchFamily="34" charset="0"/>
              </a:rPr>
              <a:t>330</a:t>
            </a:r>
          </a:p>
          <a:p>
            <a:pPr algn="r">
              <a:lnSpc>
                <a:spcPct val="90000"/>
              </a:lnSpc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</a:rPr>
              <a:t>mil</a:t>
            </a:r>
            <a:endParaRPr lang="es-419" sz="2000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691ADD9-7104-40ED-9516-BA910389B95E}"/>
              </a:ext>
            </a:extLst>
          </p:cNvPr>
          <p:cNvSpPr txBox="1"/>
          <p:nvPr/>
        </p:nvSpPr>
        <p:spPr>
          <a:xfrm>
            <a:off x="6147904" y="5534556"/>
            <a:ext cx="1742099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419" sz="1600" dirty="0">
                <a:solidFill>
                  <a:schemeClr val="bg1"/>
                </a:solidFill>
              </a:rPr>
              <a:t>Empleos directos e indirectos</a:t>
            </a:r>
          </a:p>
          <a:p>
            <a:pPr>
              <a:lnSpc>
                <a:spcPct val="90000"/>
              </a:lnSpc>
            </a:pPr>
            <a:r>
              <a:rPr lang="es-419" sz="1200" dirty="0">
                <a:solidFill>
                  <a:schemeClr val="bg1"/>
                </a:solidFill>
              </a:rPr>
              <a:t>(2024)</a:t>
            </a:r>
          </a:p>
        </p:txBody>
      </p:sp>
      <p:pic>
        <p:nvPicPr>
          <p:cNvPr id="18" name="Gráfico 17" descr="Funcionária de construção com preenchimento sólido">
            <a:extLst>
              <a:ext uri="{FF2B5EF4-FFF2-40B4-BE49-F238E27FC236}">
                <a16:creationId xmlns:a16="http://schemas.microsoft.com/office/drawing/2014/main" id="{5479B055-34F8-572C-338F-3CB9030C0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3006" y="5582791"/>
            <a:ext cx="584045" cy="58404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C57B9D4-D94F-27C6-3F15-20A832C1C722}"/>
              </a:ext>
            </a:extLst>
          </p:cNvPr>
          <p:cNvSpPr txBox="1"/>
          <p:nvPr/>
        </p:nvSpPr>
        <p:spPr>
          <a:xfrm>
            <a:off x="6147904" y="4338860"/>
            <a:ext cx="196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 dirty="0">
                <a:solidFill>
                  <a:schemeClr val="bg1"/>
                </a:solidFill>
              </a:rPr>
              <a:t>IVA por año</a:t>
            </a:r>
          </a:p>
          <a:p>
            <a:r>
              <a:rPr lang="es-419" sz="1200" dirty="0">
                <a:solidFill>
                  <a:schemeClr val="bg1"/>
                </a:solidFill>
              </a:rPr>
              <a:t>(2024) – solo Provinciales</a:t>
            </a:r>
            <a:endParaRPr lang="es-419" sz="1600" dirty="0">
              <a:solidFill>
                <a:schemeClr val="bg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9A59CDC-7D61-2E6B-BC85-9EAD567DB62C}"/>
              </a:ext>
            </a:extLst>
          </p:cNvPr>
          <p:cNvSpPr txBox="1"/>
          <p:nvPr/>
        </p:nvSpPr>
        <p:spPr>
          <a:xfrm flipH="1">
            <a:off x="9970736" y="4004880"/>
            <a:ext cx="181858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419" sz="1600" dirty="0">
                <a:solidFill>
                  <a:schemeClr val="bg1"/>
                </a:solidFill>
              </a:rPr>
              <a:t>Cilindros  recalificados </a:t>
            </a:r>
            <a:r>
              <a:rPr lang="es-419" sz="1200" dirty="0">
                <a:solidFill>
                  <a:schemeClr val="bg1"/>
                </a:solidFill>
              </a:rPr>
              <a:t>(2024)</a:t>
            </a:r>
            <a:endParaRPr lang="es-419" sz="1600" dirty="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E01F5B3-A95C-E593-DFB0-CB96D86EB66D}"/>
              </a:ext>
            </a:extLst>
          </p:cNvPr>
          <p:cNvSpPr txBox="1"/>
          <p:nvPr/>
        </p:nvSpPr>
        <p:spPr>
          <a:xfrm>
            <a:off x="8774301" y="3912253"/>
            <a:ext cx="1144531" cy="64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419" sz="2400" spc="-150" dirty="0">
                <a:solidFill>
                  <a:schemeClr val="bg1"/>
                </a:solidFill>
                <a:latin typeface="Aptos ExtraBold" panose="020B0004020202020204" pitchFamily="34" charset="0"/>
              </a:rPr>
              <a:t>15.4</a:t>
            </a:r>
          </a:p>
          <a:p>
            <a:pPr algn="r">
              <a:lnSpc>
                <a:spcPct val="90000"/>
              </a:lnSpc>
            </a:pPr>
            <a:r>
              <a:rPr lang="es-419" sz="1600" dirty="0">
                <a:solidFill>
                  <a:schemeClr val="bg1"/>
                </a:solidFill>
                <a:latin typeface="Aptos ExtraBold" panose="020B0004020202020204" pitchFamily="34" charset="0"/>
              </a:rPr>
              <a:t>millones</a:t>
            </a:r>
            <a:endParaRPr lang="es-419" sz="1600" spc="-150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B9A778F-BDB6-B63A-FE2E-D6BBB9F9D40A}"/>
              </a:ext>
            </a:extLst>
          </p:cNvPr>
          <p:cNvSpPr txBox="1"/>
          <p:nvPr/>
        </p:nvSpPr>
        <p:spPr>
          <a:xfrm>
            <a:off x="8936701" y="4735728"/>
            <a:ext cx="980976" cy="92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419" sz="2400" b="1" dirty="0">
                <a:solidFill>
                  <a:schemeClr val="bg1"/>
                </a:solidFill>
                <a:latin typeface="Aptos ExtraBold" panose="020B0004020202020204" pitchFamily="34" charset="0"/>
              </a:rPr>
              <a:t>72</a:t>
            </a:r>
          </a:p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ExtraBold" panose="020B0004020202020204" pitchFamily="34" charset="0"/>
              </a:rPr>
              <a:t>años</a:t>
            </a:r>
          </a:p>
          <a:p>
            <a:pPr algn="r">
              <a:lnSpc>
                <a:spcPct val="90000"/>
              </a:lnSpc>
            </a:pPr>
            <a:endParaRPr lang="es-419" sz="2000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3D7649A-ED51-A4C2-4DDA-0B0BDB289AEC}"/>
              </a:ext>
            </a:extLst>
          </p:cNvPr>
          <p:cNvSpPr txBox="1"/>
          <p:nvPr/>
        </p:nvSpPr>
        <p:spPr>
          <a:xfrm>
            <a:off x="9970736" y="4836354"/>
            <a:ext cx="174209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419" sz="1600" dirty="0">
                <a:solidFill>
                  <a:schemeClr val="bg1"/>
                </a:solidFill>
              </a:rPr>
              <a:t>Vida promedia de un cilindro</a:t>
            </a:r>
            <a:endParaRPr lang="es-419" sz="1200" dirty="0">
              <a:solidFill>
                <a:schemeClr val="bg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C01CF58-2961-C01F-C261-CFB9FB66046C}"/>
              </a:ext>
            </a:extLst>
          </p:cNvPr>
          <p:cNvSpPr txBox="1"/>
          <p:nvPr/>
        </p:nvSpPr>
        <p:spPr>
          <a:xfrm>
            <a:off x="4777330" y="3140881"/>
            <a:ext cx="1294767" cy="86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419" sz="2400" spc="-150" dirty="0">
                <a:solidFill>
                  <a:schemeClr val="bg1"/>
                </a:solidFill>
                <a:latin typeface="Aptos ExtraBold" panose="020B0004020202020204" pitchFamily="34" charset="0"/>
              </a:rPr>
              <a:t>7.6</a:t>
            </a:r>
          </a:p>
          <a:p>
            <a:pPr algn="r">
              <a:lnSpc>
                <a:spcPct val="90000"/>
              </a:lnSpc>
            </a:pPr>
            <a:r>
              <a:rPr lang="es-419" sz="1600" dirty="0">
                <a:solidFill>
                  <a:schemeClr val="bg1"/>
                </a:solidFill>
                <a:latin typeface="Aptos ExtraBold" panose="020B0004020202020204" pitchFamily="34" charset="0"/>
              </a:rPr>
              <a:t>Millones ton</a:t>
            </a:r>
            <a:endParaRPr lang="es-419" sz="1600" spc="-150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6894493-6B57-545A-0929-1C5E5F197FDA}"/>
              </a:ext>
            </a:extLst>
          </p:cNvPr>
          <p:cNvSpPr txBox="1"/>
          <p:nvPr/>
        </p:nvSpPr>
        <p:spPr>
          <a:xfrm flipH="1">
            <a:off x="6147904" y="3177001"/>
            <a:ext cx="16627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419" sz="1600" dirty="0">
                <a:solidFill>
                  <a:schemeClr val="bg1"/>
                </a:solidFill>
              </a:rPr>
              <a:t>de GLP al año </a:t>
            </a:r>
          </a:p>
          <a:p>
            <a:pPr>
              <a:lnSpc>
                <a:spcPct val="90000"/>
              </a:lnSpc>
            </a:pPr>
            <a:r>
              <a:rPr lang="es-419" sz="1200" dirty="0">
                <a:solidFill>
                  <a:schemeClr val="bg1"/>
                </a:solidFill>
              </a:rPr>
              <a:t>(2024)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C1312AB8-23BF-371E-1B5A-1435FAC4C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832" t="14167" r="11944" b="14665"/>
          <a:stretch>
            <a:fillRect/>
          </a:stretch>
        </p:blipFill>
        <p:spPr>
          <a:xfrm rot="19723231">
            <a:off x="6794010" y="1538390"/>
            <a:ext cx="1026291" cy="945786"/>
          </a:xfrm>
          <a:prstGeom prst="flowChartConnector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1233AB49-E0F7-D72D-9134-EBB3F38646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72002" y="4079995"/>
            <a:ext cx="272979" cy="477257"/>
          </a:xfrm>
          <a:prstGeom prst="rect">
            <a:avLst/>
          </a:prstGeom>
        </p:spPr>
      </p:pic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id="{905F0897-D8B1-93E8-76B1-D458E2CEC95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627" y="1554391"/>
            <a:ext cx="1017808" cy="966529"/>
          </a:xfrm>
          <a:prstGeom prst="ellipse">
            <a:avLst/>
          </a:prstGeom>
        </p:spPr>
      </p:pic>
      <p:pic>
        <p:nvPicPr>
          <p:cNvPr id="30" name="Gráfico 29" descr="Dólar com preenchimento sólido">
            <a:extLst>
              <a:ext uri="{FF2B5EF4-FFF2-40B4-BE49-F238E27FC236}">
                <a16:creationId xmlns:a16="http://schemas.microsoft.com/office/drawing/2014/main" id="{5D3A7FB2-ADA5-61DF-E206-DEB1FF2AF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57776" y="4219972"/>
            <a:ext cx="567649" cy="567649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F018838D-B5FD-6C98-76C7-B4FB8558E7AB}"/>
              </a:ext>
            </a:extLst>
          </p:cNvPr>
          <p:cNvSpPr txBox="1"/>
          <p:nvPr/>
        </p:nvSpPr>
        <p:spPr>
          <a:xfrm>
            <a:off x="8616280" y="5666163"/>
            <a:ext cx="1294767" cy="64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419" sz="2400" spc="-150" dirty="0">
                <a:solidFill>
                  <a:schemeClr val="bg1"/>
                </a:solidFill>
                <a:latin typeface="Aptos ExtraBold" panose="020B0004020202020204" pitchFamily="34" charset="0"/>
              </a:rPr>
              <a:t>1.4 </a:t>
            </a:r>
            <a:r>
              <a:rPr kumimoji="0" lang="es-419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ExtraBold" panose="020B0004020202020204" pitchFamily="34" charset="0"/>
              </a:rPr>
              <a:t>USD</a:t>
            </a:r>
            <a:endParaRPr lang="es-419" spc="-150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algn="r">
              <a:lnSpc>
                <a:spcPct val="90000"/>
              </a:lnSpc>
            </a:pPr>
            <a:r>
              <a:rPr lang="es-419" sz="1600" dirty="0" err="1">
                <a:solidFill>
                  <a:schemeClr val="bg1"/>
                </a:solidFill>
                <a:latin typeface="Aptos ExtraBold" panose="020B0004020202020204" pitchFamily="34" charset="0"/>
              </a:rPr>
              <a:t>MMillones</a:t>
            </a:r>
            <a:endParaRPr lang="es-419" sz="1600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54ABAD2-05BF-C019-54FB-157A8B0C6EF3}"/>
              </a:ext>
            </a:extLst>
          </p:cNvPr>
          <p:cNvSpPr txBox="1"/>
          <p:nvPr/>
        </p:nvSpPr>
        <p:spPr>
          <a:xfrm>
            <a:off x="9989146" y="5721439"/>
            <a:ext cx="1964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 dirty="0">
                <a:solidFill>
                  <a:schemeClr val="bg1"/>
                </a:solidFill>
              </a:rPr>
              <a:t>Inversiones </a:t>
            </a:r>
            <a:r>
              <a:rPr lang="es-419" sz="1600">
                <a:solidFill>
                  <a:schemeClr val="bg1"/>
                </a:solidFill>
              </a:rPr>
              <a:t>en cilindros </a:t>
            </a:r>
            <a:r>
              <a:rPr lang="es-419" sz="1200" dirty="0">
                <a:solidFill>
                  <a:schemeClr val="bg1"/>
                </a:solidFill>
              </a:rPr>
              <a:t>(2015-2024)</a:t>
            </a:r>
            <a:endParaRPr lang="es-419" sz="1600" dirty="0">
              <a:solidFill>
                <a:schemeClr val="bg1"/>
              </a:solidFill>
            </a:endParaRPr>
          </a:p>
        </p:txBody>
      </p:sp>
      <p:pic>
        <p:nvPicPr>
          <p:cNvPr id="33" name="Gráfico 32" descr="Dólar com preenchimento sólido">
            <a:extLst>
              <a:ext uri="{FF2B5EF4-FFF2-40B4-BE49-F238E27FC236}">
                <a16:creationId xmlns:a16="http://schemas.microsoft.com/office/drawing/2014/main" id="{3BF63C7C-B8C1-D65A-1DE2-2BC46534B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28248" y="5696750"/>
            <a:ext cx="567649" cy="567649"/>
          </a:xfrm>
          <a:prstGeom prst="rect">
            <a:avLst/>
          </a:prstGeom>
        </p:spPr>
      </p:pic>
      <p:sp>
        <p:nvSpPr>
          <p:cNvPr id="34" name="Chave Esquerda 33">
            <a:extLst>
              <a:ext uri="{FF2B5EF4-FFF2-40B4-BE49-F238E27FC236}">
                <a16:creationId xmlns:a16="http://schemas.microsoft.com/office/drawing/2014/main" id="{78D13DBB-0123-9EFE-C21A-5E13159B2F7D}"/>
              </a:ext>
            </a:extLst>
          </p:cNvPr>
          <p:cNvSpPr/>
          <p:nvPr/>
        </p:nvSpPr>
        <p:spPr>
          <a:xfrm>
            <a:off x="8832304" y="3356992"/>
            <a:ext cx="128790" cy="1998359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192AEF3-CD54-AB98-7519-09EA7F0926FC}"/>
              </a:ext>
            </a:extLst>
          </p:cNvPr>
          <p:cNvSpPr txBox="1"/>
          <p:nvPr/>
        </p:nvSpPr>
        <p:spPr>
          <a:xfrm>
            <a:off x="968362" y="57099"/>
            <a:ext cx="11536349" cy="1213260"/>
          </a:xfrm>
          <a:prstGeom prst="rect">
            <a:avLst/>
          </a:prstGeom>
          <a:noFill/>
        </p:spPr>
        <p:txBody>
          <a:bodyPr wrap="square" lIns="252000" rIns="2160000" bIns="14400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419" sz="3500" dirty="0">
                <a:solidFill>
                  <a:srgbClr val="0095DA"/>
                </a:solidFill>
                <a:latin typeface="Segoe UI Light"/>
              </a:rPr>
              <a:t>Sector Excepcional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CE07F33D-1D46-8442-DDC0-C6F56BBFB0B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8903" y="220837"/>
            <a:ext cx="792120" cy="33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17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C06F4-CF77-0323-D6C1-1CAE7D19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Superiores, Um Arredondado e Um Recortado 1">
            <a:extLst>
              <a:ext uri="{FF2B5EF4-FFF2-40B4-BE49-F238E27FC236}">
                <a16:creationId xmlns:a16="http://schemas.microsoft.com/office/drawing/2014/main" id="{726A637B-549C-E9BB-BDD0-6E55C5838FFB}"/>
              </a:ext>
            </a:extLst>
          </p:cNvPr>
          <p:cNvSpPr/>
          <p:nvPr/>
        </p:nvSpPr>
        <p:spPr>
          <a:xfrm flipV="1">
            <a:off x="985421" y="-1"/>
            <a:ext cx="11206579" cy="2238157"/>
          </a:xfrm>
          <a:prstGeom prst="snipRoundRect">
            <a:avLst>
              <a:gd name="adj1" fmla="val 16667"/>
              <a:gd name="adj2" fmla="val 0"/>
            </a:avLst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2295274-570F-387E-CEBA-117FE7929CC4}"/>
              </a:ext>
            </a:extLst>
          </p:cNvPr>
          <p:cNvSpPr txBox="1"/>
          <p:nvPr/>
        </p:nvSpPr>
        <p:spPr>
          <a:xfrm>
            <a:off x="968363" y="57099"/>
            <a:ext cx="11206578" cy="1213260"/>
          </a:xfrm>
          <a:prstGeom prst="rect">
            <a:avLst/>
          </a:prstGeom>
          <a:noFill/>
        </p:spPr>
        <p:txBody>
          <a:bodyPr wrap="square" lIns="252000" rIns="2160000" bIns="14400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500" dirty="0">
                <a:solidFill>
                  <a:srgbClr val="0095DA"/>
                </a:solidFill>
                <a:latin typeface="Segoe UI Light"/>
              </a:rPr>
              <a:t>Un Mercado Gigante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7374911-60FF-9AA4-E422-4E3C60EB328F}"/>
              </a:ext>
            </a:extLst>
          </p:cNvPr>
          <p:cNvSpPr/>
          <p:nvPr/>
        </p:nvSpPr>
        <p:spPr>
          <a:xfrm>
            <a:off x="24680" y="1327655"/>
            <a:ext cx="12192000" cy="34694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9509902-2F63-07E1-2933-18A4A4EB3936}"/>
              </a:ext>
            </a:extLst>
          </p:cNvPr>
          <p:cNvGrpSpPr/>
          <p:nvPr/>
        </p:nvGrpSpPr>
        <p:grpSpPr>
          <a:xfrm>
            <a:off x="517184" y="2197850"/>
            <a:ext cx="887990" cy="849771"/>
            <a:chOff x="13733817" y="3335032"/>
            <a:chExt cx="867900" cy="867897"/>
          </a:xfrm>
          <a:solidFill>
            <a:srgbClr val="0070C0"/>
          </a:solidFill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0B0F9B4F-2570-5100-34BF-436B5E8FAC91}"/>
                </a:ext>
              </a:extLst>
            </p:cNvPr>
            <p:cNvSpPr/>
            <p:nvPr/>
          </p:nvSpPr>
          <p:spPr>
            <a:xfrm>
              <a:off x="13733817" y="3335032"/>
              <a:ext cx="867900" cy="8678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Arial Unicode MS"/>
                <a:cs typeface="Arial" panose="020B0604020202020204" pitchFamily="34" charset="0"/>
              </a:endParaRPr>
            </a:p>
          </p:txBody>
        </p:sp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6D83DBD1-2346-0ACC-A252-788A14739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35345" y="3516141"/>
              <a:ext cx="486626" cy="486626"/>
            </a:xfrm>
            <a:prstGeom prst="rect">
              <a:avLst/>
            </a:prstGeom>
          </p:spPr>
        </p:pic>
      </p:grpSp>
      <p:sp>
        <p:nvSpPr>
          <p:cNvPr id="37" name="Espaço Reservado para Texto 2">
            <a:extLst>
              <a:ext uri="{FF2B5EF4-FFF2-40B4-BE49-F238E27FC236}">
                <a16:creationId xmlns:a16="http://schemas.microsoft.com/office/drawing/2014/main" id="{2CAE14F9-A162-F979-77E8-ACEEA169BA6D}"/>
              </a:ext>
            </a:extLst>
          </p:cNvPr>
          <p:cNvSpPr txBox="1"/>
          <p:nvPr/>
        </p:nvSpPr>
        <p:spPr>
          <a:xfrm>
            <a:off x="398625" y="3169264"/>
            <a:ext cx="1198283" cy="48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algn="ctr">
              <a:defRPr sz="12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i="0" u="none" strike="noStrike" kern="0" cap="none" spc="0" normalizeH="0" baseline="0" noProof="0" dirty="0" err="1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Productor</a:t>
            </a:r>
            <a:r>
              <a:rPr kumimoji="0" lang="pt-BR" i="0" u="none" strike="noStrike" kern="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 / Importador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Linha">
            <a:extLst>
              <a:ext uri="{FF2B5EF4-FFF2-40B4-BE49-F238E27FC236}">
                <a16:creationId xmlns:a16="http://schemas.microsoft.com/office/drawing/2014/main" id="{2563CD49-6DA3-1990-F28B-F99A2F66B12A}"/>
              </a:ext>
            </a:extLst>
          </p:cNvPr>
          <p:cNvSpPr/>
          <p:nvPr/>
        </p:nvSpPr>
        <p:spPr>
          <a:xfrm>
            <a:off x="1705182" y="2848294"/>
            <a:ext cx="529500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Linha">
            <a:extLst>
              <a:ext uri="{FF2B5EF4-FFF2-40B4-BE49-F238E27FC236}">
                <a16:creationId xmlns:a16="http://schemas.microsoft.com/office/drawing/2014/main" id="{5BB358E4-1651-FE0E-A165-D02BB732C16E}"/>
              </a:ext>
            </a:extLst>
          </p:cNvPr>
          <p:cNvSpPr/>
          <p:nvPr/>
        </p:nvSpPr>
        <p:spPr>
          <a:xfrm>
            <a:off x="3698075" y="4185439"/>
            <a:ext cx="4270653" cy="5919"/>
          </a:xfrm>
          <a:prstGeom prst="line">
            <a:avLst/>
          </a:prstGeom>
          <a:ln w="38100">
            <a:solidFill>
              <a:schemeClr val="bg1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Linha">
            <a:extLst>
              <a:ext uri="{FF2B5EF4-FFF2-40B4-BE49-F238E27FC236}">
                <a16:creationId xmlns:a16="http://schemas.microsoft.com/office/drawing/2014/main" id="{6AF52D1A-0EF4-965A-F8CA-630C93E546B3}"/>
              </a:ext>
            </a:extLst>
          </p:cNvPr>
          <p:cNvSpPr/>
          <p:nvPr/>
        </p:nvSpPr>
        <p:spPr>
          <a:xfrm flipV="1">
            <a:off x="3677579" y="1923130"/>
            <a:ext cx="6810714" cy="27817"/>
          </a:xfrm>
          <a:prstGeom prst="line">
            <a:avLst/>
          </a:prstGeom>
          <a:ln w="38100">
            <a:solidFill>
              <a:schemeClr val="bg1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Espaço Reservado para Texto 2">
            <a:extLst>
              <a:ext uri="{FF2B5EF4-FFF2-40B4-BE49-F238E27FC236}">
                <a16:creationId xmlns:a16="http://schemas.microsoft.com/office/drawing/2014/main" id="{8D0903A2-02BE-E1AC-9FF8-C417079E0504}"/>
              </a:ext>
            </a:extLst>
          </p:cNvPr>
          <p:cNvSpPr txBox="1"/>
          <p:nvPr/>
        </p:nvSpPr>
        <p:spPr>
          <a:xfrm>
            <a:off x="6271750" y="3227814"/>
            <a:ext cx="1059558" cy="44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algn="ctr">
              <a:defRPr sz="12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Distribuidor </a:t>
            </a:r>
            <a:r>
              <a:rPr kumimoji="0" lang="pt-BR" sz="1200" i="0" u="none" strike="noStrike" kern="0" cap="none" spc="0" normalizeH="0" baseline="0" noProof="0" dirty="0" err="1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Mayorista</a:t>
            </a:r>
            <a:endParaRPr kumimoji="0" lang="pt-BR" sz="120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Espaço Reservado para Texto 2">
            <a:extLst>
              <a:ext uri="{FF2B5EF4-FFF2-40B4-BE49-F238E27FC236}">
                <a16:creationId xmlns:a16="http://schemas.microsoft.com/office/drawing/2014/main" id="{71B5C448-ABA8-2629-3252-CD655BD97DC3}"/>
              </a:ext>
            </a:extLst>
          </p:cNvPr>
          <p:cNvSpPr txBox="1"/>
          <p:nvPr/>
        </p:nvSpPr>
        <p:spPr>
          <a:xfrm>
            <a:off x="8256240" y="4005064"/>
            <a:ext cx="978578" cy="28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ctr">
              <a:defRPr sz="12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kern="0" dirty="0">
                <a:solidFill>
                  <a:srgbClr val="FFFDF9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Distribuidor</a:t>
            </a:r>
            <a:r>
              <a:rPr kumimoji="0" lang="pt-BR" i="0" u="none" strike="noStrike" kern="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pt-BR" i="0" u="none" strike="noStrike" kern="0" cap="none" spc="0" normalizeH="0" baseline="0" noProof="0" dirty="0" err="1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Minorista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Linha">
            <a:extLst>
              <a:ext uri="{FF2B5EF4-FFF2-40B4-BE49-F238E27FC236}">
                <a16:creationId xmlns:a16="http://schemas.microsoft.com/office/drawing/2014/main" id="{69746779-9A44-8A1C-8D4F-14C4BD10F342}"/>
              </a:ext>
            </a:extLst>
          </p:cNvPr>
          <p:cNvSpPr/>
          <p:nvPr/>
        </p:nvSpPr>
        <p:spPr>
          <a:xfrm>
            <a:off x="9442428" y="3490192"/>
            <a:ext cx="1066162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Espaço Reservado para Texto 2">
            <a:extLst>
              <a:ext uri="{FF2B5EF4-FFF2-40B4-BE49-F238E27FC236}">
                <a16:creationId xmlns:a16="http://schemas.microsoft.com/office/drawing/2014/main" id="{8B8EF763-5D6A-D90A-A8E6-7DB306CE3534}"/>
              </a:ext>
            </a:extLst>
          </p:cNvPr>
          <p:cNvSpPr txBox="1"/>
          <p:nvPr/>
        </p:nvSpPr>
        <p:spPr>
          <a:xfrm>
            <a:off x="10639408" y="3986905"/>
            <a:ext cx="1135612" cy="40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algn="ctr" defTabSz="868680">
              <a:lnSpc>
                <a:spcPct val="90000"/>
              </a:lnSpc>
              <a:defRPr sz="9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86868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Consumidor Residencial</a:t>
            </a:r>
            <a:endParaRPr kumimoji="0" sz="120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Espaço Reservado para Texto 2">
            <a:extLst>
              <a:ext uri="{FF2B5EF4-FFF2-40B4-BE49-F238E27FC236}">
                <a16:creationId xmlns:a16="http://schemas.microsoft.com/office/drawing/2014/main" id="{694551AA-CA20-6E94-7A5A-3E48F5DD102E}"/>
              </a:ext>
            </a:extLst>
          </p:cNvPr>
          <p:cNvSpPr txBox="1"/>
          <p:nvPr/>
        </p:nvSpPr>
        <p:spPr>
          <a:xfrm>
            <a:off x="10542899" y="2508961"/>
            <a:ext cx="1324855" cy="49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algn="ctr" defTabSz="868680">
              <a:defRPr sz="9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8686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0" dirty="0">
                <a:solidFill>
                  <a:srgbClr val="FFFDF9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Consumidor empresarial</a:t>
            </a:r>
            <a:endParaRPr kumimoji="0" sz="120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Linha">
            <a:extLst>
              <a:ext uri="{FF2B5EF4-FFF2-40B4-BE49-F238E27FC236}">
                <a16:creationId xmlns:a16="http://schemas.microsoft.com/office/drawing/2014/main" id="{8905ECBF-FFE3-C10E-D50C-82550C837B04}"/>
              </a:ext>
            </a:extLst>
          </p:cNvPr>
          <p:cNvSpPr/>
          <p:nvPr/>
        </p:nvSpPr>
        <p:spPr>
          <a:xfrm>
            <a:off x="7469801" y="3117272"/>
            <a:ext cx="541221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BE2773BD-7BD3-293D-13A9-2BE4B1E65291}"/>
              </a:ext>
            </a:extLst>
          </p:cNvPr>
          <p:cNvSpPr/>
          <p:nvPr/>
        </p:nvSpPr>
        <p:spPr>
          <a:xfrm>
            <a:off x="8276712" y="3027496"/>
            <a:ext cx="887990" cy="84977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Arial Unicode MS"/>
              <a:cs typeface="Arial" panose="020B0604020202020204" pitchFamily="34" charset="0"/>
            </a:endParaRP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610D387B-9630-F2EF-1152-95FDCDBC26BF}"/>
              </a:ext>
            </a:extLst>
          </p:cNvPr>
          <p:cNvGrpSpPr/>
          <p:nvPr/>
        </p:nvGrpSpPr>
        <p:grpSpPr>
          <a:xfrm>
            <a:off x="6303015" y="2239420"/>
            <a:ext cx="887990" cy="849771"/>
            <a:chOff x="19005283" y="5005888"/>
            <a:chExt cx="867900" cy="867897"/>
          </a:xfrm>
          <a:solidFill>
            <a:srgbClr val="0070C0"/>
          </a:solidFill>
        </p:grpSpPr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7E7158CB-2E87-D420-F758-89CC342DDEEC}"/>
                </a:ext>
              </a:extLst>
            </p:cNvPr>
            <p:cNvSpPr/>
            <p:nvPr/>
          </p:nvSpPr>
          <p:spPr>
            <a:xfrm>
              <a:off x="19005283" y="5005888"/>
              <a:ext cx="867900" cy="8678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Arial Unicode MS"/>
                <a:cs typeface="Arial" panose="020B0604020202020204" pitchFamily="34" charset="0"/>
              </a:endParaRPr>
            </a:p>
          </p:txBody>
        </p:sp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30B7FC6F-023C-3C58-2930-7B0CA6765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198206" y="5222516"/>
              <a:ext cx="482055" cy="434641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F0D3C977-74C5-6F62-C5A3-2910787A5B5E}"/>
              </a:ext>
            </a:extLst>
          </p:cNvPr>
          <p:cNvGrpSpPr/>
          <p:nvPr/>
        </p:nvGrpSpPr>
        <p:grpSpPr>
          <a:xfrm>
            <a:off x="2504136" y="2197850"/>
            <a:ext cx="887990" cy="849771"/>
            <a:chOff x="3555107" y="4134536"/>
            <a:chExt cx="1050159" cy="1050156"/>
          </a:xfrm>
          <a:solidFill>
            <a:srgbClr val="0070C0"/>
          </a:solidFill>
        </p:grpSpPr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03808CFD-9469-6C7C-91EA-ED3444E65B7B}"/>
                </a:ext>
              </a:extLst>
            </p:cNvPr>
            <p:cNvSpPr/>
            <p:nvPr/>
          </p:nvSpPr>
          <p:spPr>
            <a:xfrm>
              <a:off x="3555107" y="4134536"/>
              <a:ext cx="1050159" cy="10501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Arial Unicode MS"/>
                <a:cs typeface="Arial" panose="020B0604020202020204" pitchFamily="34" charset="0"/>
              </a:endParaRPr>
            </a:p>
          </p:txBody>
        </p:sp>
        <p:pic>
          <p:nvPicPr>
            <p:cNvPr id="53" name="Gráfico 52">
              <a:extLst>
                <a:ext uri="{FF2B5EF4-FFF2-40B4-BE49-F238E27FC236}">
                  <a16:creationId xmlns:a16="http://schemas.microsoft.com/office/drawing/2014/main" id="{65A6309A-7BF6-EAE9-B057-5463D1A5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09310" y="4175200"/>
              <a:ext cx="848586" cy="848586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ABAB98DF-6571-83A9-48DE-92909AC56453}"/>
              </a:ext>
            </a:extLst>
          </p:cNvPr>
          <p:cNvGrpSpPr/>
          <p:nvPr/>
        </p:nvGrpSpPr>
        <p:grpSpPr>
          <a:xfrm>
            <a:off x="10769967" y="3027496"/>
            <a:ext cx="887990" cy="849771"/>
            <a:chOff x="1062652" y="3888439"/>
            <a:chExt cx="1537538" cy="1537534"/>
          </a:xfrm>
          <a:solidFill>
            <a:srgbClr val="0070C0"/>
          </a:solidFill>
        </p:grpSpPr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587C9246-C202-BD7B-24A8-ED93CF296D68}"/>
                </a:ext>
              </a:extLst>
            </p:cNvPr>
            <p:cNvSpPr/>
            <p:nvPr/>
          </p:nvSpPr>
          <p:spPr>
            <a:xfrm>
              <a:off x="1062652" y="3888439"/>
              <a:ext cx="1537538" cy="15375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Arial Unicode MS"/>
                <a:cs typeface="Arial" panose="020B0604020202020204" pitchFamily="34" charset="0"/>
              </a:endParaRPr>
            </a:p>
          </p:txBody>
        </p:sp>
        <p:pic>
          <p:nvPicPr>
            <p:cNvPr id="56" name="Gráfico 55">
              <a:extLst>
                <a:ext uri="{FF2B5EF4-FFF2-40B4-BE49-F238E27FC236}">
                  <a16:creationId xmlns:a16="http://schemas.microsoft.com/office/drawing/2014/main" id="{58E6905C-CF58-4626-EDEE-C76F0B7EB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65585" y="4293431"/>
              <a:ext cx="531672" cy="727551"/>
            </a:xfrm>
            <a:prstGeom prst="rect">
              <a:avLst/>
            </a:prstGeom>
          </p:spPr>
        </p:pic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BFAFD0D9-36D9-662A-2171-9A8A0A9ABB16}"/>
              </a:ext>
            </a:extLst>
          </p:cNvPr>
          <p:cNvGrpSpPr/>
          <p:nvPr/>
        </p:nvGrpSpPr>
        <p:grpSpPr>
          <a:xfrm>
            <a:off x="10763729" y="1499855"/>
            <a:ext cx="887990" cy="849771"/>
            <a:chOff x="6536725" y="1692566"/>
            <a:chExt cx="1537538" cy="1537534"/>
          </a:xfrm>
          <a:solidFill>
            <a:srgbClr val="0070C0"/>
          </a:solidFill>
        </p:grpSpPr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9419206C-D291-6B59-8EBE-169FD8DB870B}"/>
                </a:ext>
              </a:extLst>
            </p:cNvPr>
            <p:cNvSpPr/>
            <p:nvPr/>
          </p:nvSpPr>
          <p:spPr>
            <a:xfrm>
              <a:off x="6536725" y="1692566"/>
              <a:ext cx="1537538" cy="15375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Arial Unicode MS"/>
                <a:cs typeface="Arial" panose="020B0604020202020204" pitchFamily="34" charset="0"/>
              </a:endParaRPr>
            </a:p>
          </p:txBody>
        </p:sp>
        <p:pic>
          <p:nvPicPr>
            <p:cNvPr id="59" name="Gráfico 58">
              <a:extLst>
                <a:ext uri="{FF2B5EF4-FFF2-40B4-BE49-F238E27FC236}">
                  <a16:creationId xmlns:a16="http://schemas.microsoft.com/office/drawing/2014/main" id="{2BEE5B53-193F-F0E5-B84E-C692D2030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09565" y="2196837"/>
              <a:ext cx="991859" cy="528992"/>
            </a:xfrm>
            <a:prstGeom prst="rect">
              <a:avLst/>
            </a:prstGeom>
          </p:spPr>
        </p:pic>
      </p:grpSp>
      <p:sp>
        <p:nvSpPr>
          <p:cNvPr id="60" name="Linha">
            <a:extLst>
              <a:ext uri="{FF2B5EF4-FFF2-40B4-BE49-F238E27FC236}">
                <a16:creationId xmlns:a16="http://schemas.microsoft.com/office/drawing/2014/main" id="{AEE3306A-7F40-2C87-7C16-AB01346E7C21}"/>
              </a:ext>
            </a:extLst>
          </p:cNvPr>
          <p:cNvSpPr/>
          <p:nvPr/>
        </p:nvSpPr>
        <p:spPr>
          <a:xfrm>
            <a:off x="3677579" y="2268616"/>
            <a:ext cx="2287051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Espaço Reservado para Texto 2">
            <a:extLst>
              <a:ext uri="{FF2B5EF4-FFF2-40B4-BE49-F238E27FC236}">
                <a16:creationId xmlns:a16="http://schemas.microsoft.com/office/drawing/2014/main" id="{603758F3-03FA-973A-8C95-3841A144580C}"/>
              </a:ext>
            </a:extLst>
          </p:cNvPr>
          <p:cNvSpPr txBox="1"/>
          <p:nvPr/>
        </p:nvSpPr>
        <p:spPr>
          <a:xfrm>
            <a:off x="2354300" y="3246124"/>
            <a:ext cx="1168112" cy="246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algn="ctr">
              <a:defRPr sz="12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0" cap="none" spc="0" normalizeH="0" baseline="0" noProof="0" dirty="0" err="1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Envasador</a:t>
            </a:r>
            <a:endParaRPr kumimoji="0" lang="pt-BR" sz="110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TextBox 24">
            <a:extLst>
              <a:ext uri="{FF2B5EF4-FFF2-40B4-BE49-F238E27FC236}">
                <a16:creationId xmlns:a16="http://schemas.microsoft.com/office/drawing/2014/main" id="{FEA3A6FB-885E-75C7-F09F-7A4BE7DDE75E}"/>
              </a:ext>
            </a:extLst>
          </p:cNvPr>
          <p:cNvSpPr txBox="1"/>
          <p:nvPr/>
        </p:nvSpPr>
        <p:spPr>
          <a:xfrm>
            <a:off x="9240610" y="2990657"/>
            <a:ext cx="140021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spc="1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Cilindros hasta 90kg</a:t>
            </a:r>
            <a:endParaRPr lang="en-US" sz="1200" spc="1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3" name="Gráfico 62">
            <a:extLst>
              <a:ext uri="{FF2B5EF4-FFF2-40B4-BE49-F238E27FC236}">
                <a16:creationId xmlns:a16="http://schemas.microsoft.com/office/drawing/2014/main" id="{EDC7D12B-1295-FB82-7CA5-854B247826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125" y="2386568"/>
            <a:ext cx="497891" cy="497890"/>
          </a:xfrm>
          <a:prstGeom prst="rect">
            <a:avLst/>
          </a:prstGeom>
        </p:spPr>
      </p:pic>
      <p:pic>
        <p:nvPicPr>
          <p:cNvPr id="64" name="Gráfico 63">
            <a:extLst>
              <a:ext uri="{FF2B5EF4-FFF2-40B4-BE49-F238E27FC236}">
                <a16:creationId xmlns:a16="http://schemas.microsoft.com/office/drawing/2014/main" id="{9E942AA6-8623-5CA2-EE0D-42BCDC1143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59023" y="2254636"/>
            <a:ext cx="717545" cy="717544"/>
          </a:xfrm>
          <a:prstGeom prst="rect">
            <a:avLst/>
          </a:prstGeom>
        </p:spPr>
      </p:pic>
      <p:pic>
        <p:nvPicPr>
          <p:cNvPr id="65" name="Gráfico 64">
            <a:extLst>
              <a:ext uri="{FF2B5EF4-FFF2-40B4-BE49-F238E27FC236}">
                <a16:creationId xmlns:a16="http://schemas.microsoft.com/office/drawing/2014/main" id="{A4C99EC2-42B5-8924-FABE-1732D7461D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07748" y="2451524"/>
            <a:ext cx="493213" cy="444702"/>
          </a:xfrm>
          <a:prstGeom prst="rect">
            <a:avLst/>
          </a:prstGeom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id="{5B02F15D-22F4-E1D1-6DCB-CD8A3406A9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442896" y="3305240"/>
            <a:ext cx="582434" cy="298320"/>
          </a:xfrm>
          <a:prstGeom prst="rect">
            <a:avLst/>
          </a:prstGeom>
        </p:spPr>
      </p:pic>
      <p:pic>
        <p:nvPicPr>
          <p:cNvPr id="67" name="Gráfico 66">
            <a:extLst>
              <a:ext uri="{FF2B5EF4-FFF2-40B4-BE49-F238E27FC236}">
                <a16:creationId xmlns:a16="http://schemas.microsoft.com/office/drawing/2014/main" id="{0DDB5935-029E-7DD9-7E4A-2509D1E0475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68309" y="3652949"/>
            <a:ext cx="295836" cy="404828"/>
          </a:xfrm>
          <a:prstGeom prst="rect">
            <a:avLst/>
          </a:prstGeom>
        </p:spPr>
      </p:pic>
      <p:pic>
        <p:nvPicPr>
          <p:cNvPr id="68" name="Gráfico 67">
            <a:extLst>
              <a:ext uri="{FF2B5EF4-FFF2-40B4-BE49-F238E27FC236}">
                <a16:creationId xmlns:a16="http://schemas.microsoft.com/office/drawing/2014/main" id="{83546EBD-7DB1-0C84-218A-81BD8C002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27794" y="1806639"/>
            <a:ext cx="627312" cy="334566"/>
          </a:xfrm>
          <a:prstGeom prst="rect">
            <a:avLst/>
          </a:prstGeom>
        </p:spPr>
      </p:pic>
      <p:sp>
        <p:nvSpPr>
          <p:cNvPr id="69" name="Linha">
            <a:extLst>
              <a:ext uri="{FF2B5EF4-FFF2-40B4-BE49-F238E27FC236}">
                <a16:creationId xmlns:a16="http://schemas.microsoft.com/office/drawing/2014/main" id="{4C94423B-C11E-AAB7-10AF-A7DD458681F2}"/>
              </a:ext>
            </a:extLst>
          </p:cNvPr>
          <p:cNvSpPr/>
          <p:nvPr/>
        </p:nvSpPr>
        <p:spPr>
          <a:xfrm flipH="1" flipV="1">
            <a:off x="5576420" y="3818623"/>
            <a:ext cx="2399933" cy="0"/>
          </a:xfrm>
          <a:prstGeom prst="line">
            <a:avLst/>
          </a:prstGeom>
          <a:ln w="38100">
            <a:solidFill>
              <a:srgbClr val="FFFF00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70" name="Gráfico 69">
            <a:extLst>
              <a:ext uri="{FF2B5EF4-FFF2-40B4-BE49-F238E27FC236}">
                <a16:creationId xmlns:a16="http://schemas.microsoft.com/office/drawing/2014/main" id="{BFB14AFE-3283-F615-EB14-E51251DF022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 l="10662" t="16886" r="16261" b="10792"/>
          <a:stretch>
            <a:fillRect/>
          </a:stretch>
        </p:blipFill>
        <p:spPr>
          <a:xfrm>
            <a:off x="10847019" y="3152361"/>
            <a:ext cx="656056" cy="649277"/>
          </a:xfrm>
          <a:prstGeom prst="flowChartConnector">
            <a:avLst/>
          </a:prstGeom>
        </p:spPr>
      </p:pic>
      <p:pic>
        <p:nvPicPr>
          <p:cNvPr id="71" name="Gráfico 70">
            <a:extLst>
              <a:ext uri="{FF2B5EF4-FFF2-40B4-BE49-F238E27FC236}">
                <a16:creationId xmlns:a16="http://schemas.microsoft.com/office/drawing/2014/main" id="{60B5EC83-A54B-FE33-2EB0-48602F09BDC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 l="11196" t="15998" r="10823" b="11765"/>
          <a:stretch>
            <a:fillRect/>
          </a:stretch>
        </p:blipFill>
        <p:spPr>
          <a:xfrm>
            <a:off x="10881433" y="1665350"/>
            <a:ext cx="641166" cy="593931"/>
          </a:xfrm>
          <a:prstGeom prst="flowChartConnector">
            <a:avLst/>
          </a:prstGeom>
        </p:spPr>
      </p:pic>
      <p:cxnSp>
        <p:nvCxnSpPr>
          <p:cNvPr id="72" name="Conector reto 71">
            <a:extLst>
              <a:ext uri="{FF2B5EF4-FFF2-40B4-BE49-F238E27FC236}">
                <a16:creationId xmlns:a16="http://schemas.microsoft.com/office/drawing/2014/main" id="{BE843177-6637-A527-C223-AF17806D0A25}"/>
              </a:ext>
            </a:extLst>
          </p:cNvPr>
          <p:cNvCxnSpPr>
            <a:cxnSpLocks/>
          </p:cNvCxnSpPr>
          <p:nvPr/>
        </p:nvCxnSpPr>
        <p:spPr>
          <a:xfrm>
            <a:off x="10611736" y="1436756"/>
            <a:ext cx="14748" cy="12252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067288C8-9B59-67F3-3EC7-2CCEDD35AC0B}"/>
              </a:ext>
            </a:extLst>
          </p:cNvPr>
          <p:cNvCxnSpPr>
            <a:cxnSpLocks/>
          </p:cNvCxnSpPr>
          <p:nvPr/>
        </p:nvCxnSpPr>
        <p:spPr>
          <a:xfrm>
            <a:off x="11789498" y="1436756"/>
            <a:ext cx="0" cy="12252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24">
            <a:extLst>
              <a:ext uri="{FF2B5EF4-FFF2-40B4-BE49-F238E27FC236}">
                <a16:creationId xmlns:a16="http://schemas.microsoft.com/office/drawing/2014/main" id="{B2125D58-183D-2A21-2B3F-1853B23E9D41}"/>
              </a:ext>
            </a:extLst>
          </p:cNvPr>
          <p:cNvSpPr txBox="1"/>
          <p:nvPr/>
        </p:nvSpPr>
        <p:spPr>
          <a:xfrm>
            <a:off x="6810373" y="1539659"/>
            <a:ext cx="2097840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spc="1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cisternas</a:t>
            </a:r>
            <a:endParaRPr lang="en-US" sz="1200" spc="1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6127B1EB-1EFE-8508-A35C-E059695C85EF}"/>
              </a:ext>
            </a:extLst>
          </p:cNvPr>
          <p:cNvCxnSpPr>
            <a:cxnSpLocks/>
          </p:cNvCxnSpPr>
          <p:nvPr/>
        </p:nvCxnSpPr>
        <p:spPr>
          <a:xfrm>
            <a:off x="1561492" y="2197850"/>
            <a:ext cx="0" cy="14891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>
            <a:extLst>
              <a:ext uri="{FF2B5EF4-FFF2-40B4-BE49-F238E27FC236}">
                <a16:creationId xmlns:a16="http://schemas.microsoft.com/office/drawing/2014/main" id="{2DEEA87F-E694-9F31-8721-49A2DB5B9C9B}"/>
              </a:ext>
            </a:extLst>
          </p:cNvPr>
          <p:cNvCxnSpPr>
            <a:cxnSpLocks/>
          </p:cNvCxnSpPr>
          <p:nvPr/>
        </p:nvCxnSpPr>
        <p:spPr>
          <a:xfrm>
            <a:off x="398625" y="2210197"/>
            <a:ext cx="0" cy="14891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>
            <a:extLst>
              <a:ext uri="{FF2B5EF4-FFF2-40B4-BE49-F238E27FC236}">
                <a16:creationId xmlns:a16="http://schemas.microsoft.com/office/drawing/2014/main" id="{02E25250-DCBD-2380-4B62-A515BC27191C}"/>
              </a:ext>
            </a:extLst>
          </p:cNvPr>
          <p:cNvCxnSpPr>
            <a:cxnSpLocks/>
          </p:cNvCxnSpPr>
          <p:nvPr/>
        </p:nvCxnSpPr>
        <p:spPr>
          <a:xfrm>
            <a:off x="3522412" y="1813199"/>
            <a:ext cx="3174" cy="26787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>
            <a:extLst>
              <a:ext uri="{FF2B5EF4-FFF2-40B4-BE49-F238E27FC236}">
                <a16:creationId xmlns:a16="http://schemas.microsoft.com/office/drawing/2014/main" id="{99B0BB52-6EF8-4678-82A2-EDC0FAFA7AA2}"/>
              </a:ext>
            </a:extLst>
          </p:cNvPr>
          <p:cNvCxnSpPr>
            <a:cxnSpLocks/>
          </p:cNvCxnSpPr>
          <p:nvPr/>
        </p:nvCxnSpPr>
        <p:spPr>
          <a:xfrm>
            <a:off x="2345271" y="1813199"/>
            <a:ext cx="12227" cy="26787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>
            <a:extLst>
              <a:ext uri="{FF2B5EF4-FFF2-40B4-BE49-F238E27FC236}">
                <a16:creationId xmlns:a16="http://schemas.microsoft.com/office/drawing/2014/main" id="{CBEA6753-7167-7D0B-FDA3-45F9FE833AD3}"/>
              </a:ext>
            </a:extLst>
          </p:cNvPr>
          <p:cNvCxnSpPr>
            <a:cxnSpLocks/>
          </p:cNvCxnSpPr>
          <p:nvPr/>
        </p:nvCxnSpPr>
        <p:spPr>
          <a:xfrm>
            <a:off x="7345180" y="2201658"/>
            <a:ext cx="0" cy="13304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>
            <a:extLst>
              <a:ext uri="{FF2B5EF4-FFF2-40B4-BE49-F238E27FC236}">
                <a16:creationId xmlns:a16="http://schemas.microsoft.com/office/drawing/2014/main" id="{DB219FF4-170B-64B3-6B93-2B0791A66842}"/>
              </a:ext>
            </a:extLst>
          </p:cNvPr>
          <p:cNvCxnSpPr>
            <a:cxnSpLocks/>
          </p:cNvCxnSpPr>
          <p:nvPr/>
        </p:nvCxnSpPr>
        <p:spPr>
          <a:xfrm>
            <a:off x="6163849" y="2187731"/>
            <a:ext cx="0" cy="13444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inha">
            <a:extLst>
              <a:ext uri="{FF2B5EF4-FFF2-40B4-BE49-F238E27FC236}">
                <a16:creationId xmlns:a16="http://schemas.microsoft.com/office/drawing/2014/main" id="{1A1F0D75-981D-AC6D-D404-6F97C142B4AA}"/>
              </a:ext>
            </a:extLst>
          </p:cNvPr>
          <p:cNvSpPr/>
          <p:nvPr/>
        </p:nvSpPr>
        <p:spPr>
          <a:xfrm flipH="1">
            <a:off x="3638593" y="3246124"/>
            <a:ext cx="499959" cy="0"/>
          </a:xfrm>
          <a:prstGeom prst="line">
            <a:avLst/>
          </a:prstGeom>
          <a:ln w="38100">
            <a:solidFill>
              <a:srgbClr val="FFFF00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445EB880-A3D9-2031-C9CB-81F9EF040A38}"/>
              </a:ext>
            </a:extLst>
          </p:cNvPr>
          <p:cNvSpPr/>
          <p:nvPr/>
        </p:nvSpPr>
        <p:spPr>
          <a:xfrm>
            <a:off x="4389901" y="2751080"/>
            <a:ext cx="887990" cy="84977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83" name="Gráfico 82">
            <a:extLst>
              <a:ext uri="{FF2B5EF4-FFF2-40B4-BE49-F238E27FC236}">
                <a16:creationId xmlns:a16="http://schemas.microsoft.com/office/drawing/2014/main" id="{A13D1D3D-7DC1-75C7-6236-1C68BB04C77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 l="9096" t="11362" r="7931" b="14456"/>
          <a:stretch>
            <a:fillRect/>
          </a:stretch>
        </p:blipFill>
        <p:spPr>
          <a:xfrm>
            <a:off x="4518220" y="2881654"/>
            <a:ext cx="648069" cy="579406"/>
          </a:xfrm>
          <a:prstGeom prst="flowChartConnector">
            <a:avLst/>
          </a:prstGeom>
        </p:spPr>
      </p:pic>
      <p:cxnSp>
        <p:nvCxnSpPr>
          <p:cNvPr id="84" name="Conector reto 83">
            <a:extLst>
              <a:ext uri="{FF2B5EF4-FFF2-40B4-BE49-F238E27FC236}">
                <a16:creationId xmlns:a16="http://schemas.microsoft.com/office/drawing/2014/main" id="{9DE16916-B83C-853F-15E0-65A90B3444C1}"/>
              </a:ext>
            </a:extLst>
          </p:cNvPr>
          <p:cNvCxnSpPr>
            <a:cxnSpLocks/>
          </p:cNvCxnSpPr>
          <p:nvPr/>
        </p:nvCxnSpPr>
        <p:spPr>
          <a:xfrm>
            <a:off x="5429796" y="2678687"/>
            <a:ext cx="0" cy="13082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>
            <a:extLst>
              <a:ext uri="{FF2B5EF4-FFF2-40B4-BE49-F238E27FC236}">
                <a16:creationId xmlns:a16="http://schemas.microsoft.com/office/drawing/2014/main" id="{7EB907AB-F830-6FB7-093A-EC8F658F6207}"/>
              </a:ext>
            </a:extLst>
          </p:cNvPr>
          <p:cNvCxnSpPr>
            <a:cxnSpLocks/>
          </p:cNvCxnSpPr>
          <p:nvPr/>
        </p:nvCxnSpPr>
        <p:spPr>
          <a:xfrm>
            <a:off x="4277668" y="2672190"/>
            <a:ext cx="10159" cy="1310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spaço Reservado para Texto 2">
            <a:extLst>
              <a:ext uri="{FF2B5EF4-FFF2-40B4-BE49-F238E27FC236}">
                <a16:creationId xmlns:a16="http://schemas.microsoft.com/office/drawing/2014/main" id="{32DF8EB6-F14C-2049-DE9C-5BB58EDCB5F7}"/>
              </a:ext>
            </a:extLst>
          </p:cNvPr>
          <p:cNvSpPr txBox="1"/>
          <p:nvPr/>
        </p:nvSpPr>
        <p:spPr>
          <a:xfrm>
            <a:off x="4223792" y="3672272"/>
            <a:ext cx="1154750" cy="44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algn="ctr">
              <a:defRPr sz="12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Centro de </a:t>
            </a:r>
            <a:r>
              <a:rPr kumimoji="0" lang="pt-BR" sz="120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canje</a:t>
            </a:r>
            <a:endParaRPr kumimoji="0" lang="pt-BR" sz="12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7" name="Linha">
            <a:extLst>
              <a:ext uri="{FF2B5EF4-FFF2-40B4-BE49-F238E27FC236}">
                <a16:creationId xmlns:a16="http://schemas.microsoft.com/office/drawing/2014/main" id="{02F0BBC1-0911-6629-5749-03B70CEFD667}"/>
              </a:ext>
            </a:extLst>
          </p:cNvPr>
          <p:cNvSpPr/>
          <p:nvPr/>
        </p:nvSpPr>
        <p:spPr>
          <a:xfrm flipH="1">
            <a:off x="5549784" y="3374440"/>
            <a:ext cx="499959" cy="0"/>
          </a:xfrm>
          <a:prstGeom prst="line">
            <a:avLst/>
          </a:prstGeom>
          <a:ln w="38100">
            <a:solidFill>
              <a:srgbClr val="FFFF00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Linha">
            <a:extLst>
              <a:ext uri="{FF2B5EF4-FFF2-40B4-BE49-F238E27FC236}">
                <a16:creationId xmlns:a16="http://schemas.microsoft.com/office/drawing/2014/main" id="{F1D8366F-217A-5730-C7F7-275865E3CDF5}"/>
              </a:ext>
            </a:extLst>
          </p:cNvPr>
          <p:cNvSpPr/>
          <p:nvPr/>
        </p:nvSpPr>
        <p:spPr>
          <a:xfrm flipH="1">
            <a:off x="9408454" y="4205727"/>
            <a:ext cx="1031980" cy="0"/>
          </a:xfrm>
          <a:prstGeom prst="line">
            <a:avLst/>
          </a:prstGeom>
          <a:ln w="38100">
            <a:solidFill>
              <a:srgbClr val="FFFF00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Linha">
            <a:extLst>
              <a:ext uri="{FF2B5EF4-FFF2-40B4-BE49-F238E27FC236}">
                <a16:creationId xmlns:a16="http://schemas.microsoft.com/office/drawing/2014/main" id="{E22E125E-9852-3609-9904-0CC518AF93D2}"/>
              </a:ext>
            </a:extLst>
          </p:cNvPr>
          <p:cNvSpPr/>
          <p:nvPr/>
        </p:nvSpPr>
        <p:spPr>
          <a:xfrm flipH="1">
            <a:off x="7464638" y="3384844"/>
            <a:ext cx="499959" cy="0"/>
          </a:xfrm>
          <a:prstGeom prst="line">
            <a:avLst/>
          </a:prstGeom>
          <a:ln w="38100">
            <a:solidFill>
              <a:srgbClr val="FFFF00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0" name="Conector reto 89">
            <a:extLst>
              <a:ext uri="{FF2B5EF4-FFF2-40B4-BE49-F238E27FC236}">
                <a16:creationId xmlns:a16="http://schemas.microsoft.com/office/drawing/2014/main" id="{FC6620D2-9763-E0DA-4D37-15B83C379F91}"/>
              </a:ext>
            </a:extLst>
          </p:cNvPr>
          <p:cNvCxnSpPr>
            <a:cxnSpLocks/>
          </p:cNvCxnSpPr>
          <p:nvPr/>
        </p:nvCxnSpPr>
        <p:spPr>
          <a:xfrm>
            <a:off x="10626484" y="2932042"/>
            <a:ext cx="12923" cy="15741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14717BD4-BEEF-C46C-0DBA-E279A453F100}"/>
              </a:ext>
            </a:extLst>
          </p:cNvPr>
          <p:cNvCxnSpPr>
            <a:cxnSpLocks/>
          </p:cNvCxnSpPr>
          <p:nvPr/>
        </p:nvCxnSpPr>
        <p:spPr>
          <a:xfrm>
            <a:off x="11797533" y="2932042"/>
            <a:ext cx="12923" cy="15741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id="{896508BE-0F70-871C-5CE2-5D0EB13D55B4}"/>
              </a:ext>
            </a:extLst>
          </p:cNvPr>
          <p:cNvCxnSpPr>
            <a:cxnSpLocks/>
          </p:cNvCxnSpPr>
          <p:nvPr/>
        </p:nvCxnSpPr>
        <p:spPr>
          <a:xfrm flipH="1">
            <a:off x="9288437" y="2932042"/>
            <a:ext cx="1" cy="15741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>
            <a:extLst>
              <a:ext uri="{FF2B5EF4-FFF2-40B4-BE49-F238E27FC236}">
                <a16:creationId xmlns:a16="http://schemas.microsoft.com/office/drawing/2014/main" id="{7E73F7F2-1A1A-2316-3DAA-BAA9B0FE0BAE}"/>
              </a:ext>
            </a:extLst>
          </p:cNvPr>
          <p:cNvCxnSpPr>
            <a:cxnSpLocks/>
          </p:cNvCxnSpPr>
          <p:nvPr/>
        </p:nvCxnSpPr>
        <p:spPr>
          <a:xfrm flipH="1">
            <a:off x="8155106" y="2932042"/>
            <a:ext cx="11016" cy="15599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tângulo 93">
            <a:extLst>
              <a:ext uri="{FF2B5EF4-FFF2-40B4-BE49-F238E27FC236}">
                <a16:creationId xmlns:a16="http://schemas.microsoft.com/office/drawing/2014/main" id="{60A4C17D-CDC4-38FD-47EC-96F0AC53CC2F}"/>
              </a:ext>
            </a:extLst>
          </p:cNvPr>
          <p:cNvSpPr/>
          <p:nvPr/>
        </p:nvSpPr>
        <p:spPr>
          <a:xfrm>
            <a:off x="-3065" y="4704336"/>
            <a:ext cx="12199057" cy="2184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pic>
        <p:nvPicPr>
          <p:cNvPr id="95" name="Gráfico 94">
            <a:extLst>
              <a:ext uri="{FF2B5EF4-FFF2-40B4-BE49-F238E27FC236}">
                <a16:creationId xmlns:a16="http://schemas.microsoft.com/office/drawing/2014/main" id="{DFC49D57-3718-496D-6084-7C5DE2D579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9702" y="4648103"/>
            <a:ext cx="717545" cy="717544"/>
          </a:xfrm>
          <a:prstGeom prst="rect">
            <a:avLst/>
          </a:prstGeom>
        </p:spPr>
      </p:pic>
      <p:sp>
        <p:nvSpPr>
          <p:cNvPr id="96" name="Espaço Reservado para Texto 2">
            <a:extLst>
              <a:ext uri="{FF2B5EF4-FFF2-40B4-BE49-F238E27FC236}">
                <a16:creationId xmlns:a16="http://schemas.microsoft.com/office/drawing/2014/main" id="{61788B82-6623-D42F-1367-BEA68749DE3B}"/>
              </a:ext>
            </a:extLst>
          </p:cNvPr>
          <p:cNvSpPr txBox="1"/>
          <p:nvPr/>
        </p:nvSpPr>
        <p:spPr>
          <a:xfrm>
            <a:off x="3634606" y="4941168"/>
            <a:ext cx="1625273" cy="28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algn="ctr">
              <a:defRPr sz="12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Envasadoras</a:t>
            </a:r>
            <a:endParaRPr kumimoji="0" lang="pt-BR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7" name="Espaço Reservado para Texto 2">
            <a:extLst>
              <a:ext uri="{FF2B5EF4-FFF2-40B4-BE49-F238E27FC236}">
                <a16:creationId xmlns:a16="http://schemas.microsoft.com/office/drawing/2014/main" id="{48F77AA3-BD0D-FB8D-3552-2B8003E8F37C}"/>
              </a:ext>
            </a:extLst>
          </p:cNvPr>
          <p:cNvSpPr txBox="1"/>
          <p:nvPr/>
        </p:nvSpPr>
        <p:spPr>
          <a:xfrm>
            <a:off x="425541" y="4876851"/>
            <a:ext cx="1638011" cy="529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algn="ctr">
              <a:defRPr sz="12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0" dirty="0" err="1">
                <a:solidFill>
                  <a:srgbClr val="0070C0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Productores</a:t>
            </a:r>
            <a:r>
              <a:rPr lang="pt-BR" sz="1600" kern="0" dirty="0">
                <a:solidFill>
                  <a:srgbClr val="0070C0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 &amp; Importadores</a:t>
            </a:r>
            <a:endParaRPr kumimoji="0" lang="pt-BR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98" name="Gráfico 97">
            <a:extLst>
              <a:ext uri="{FF2B5EF4-FFF2-40B4-BE49-F238E27FC236}">
                <a16:creationId xmlns:a16="http://schemas.microsoft.com/office/drawing/2014/main" id="{BD77ECC3-2629-563F-9FB3-78D919D7A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077138" y="4855492"/>
            <a:ext cx="473218" cy="452853"/>
          </a:xfrm>
          <a:prstGeom prst="rect">
            <a:avLst/>
          </a:prstGeom>
        </p:spPr>
      </p:pic>
      <p:pic>
        <p:nvPicPr>
          <p:cNvPr id="99" name="Gráfico 98">
            <a:extLst>
              <a:ext uri="{FF2B5EF4-FFF2-40B4-BE49-F238E27FC236}">
                <a16:creationId xmlns:a16="http://schemas.microsoft.com/office/drawing/2014/main" id="{CEEC8B8F-C982-D0A6-3DC3-4B655D347B5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9096" t="11362" r="7931" b="14456"/>
          <a:stretch>
            <a:fillRect/>
          </a:stretch>
        </p:blipFill>
        <p:spPr>
          <a:xfrm>
            <a:off x="8317138" y="4780411"/>
            <a:ext cx="648069" cy="579406"/>
          </a:xfrm>
          <a:prstGeom prst="flowChartConnector">
            <a:avLst/>
          </a:prstGeom>
        </p:spPr>
      </p:pic>
      <p:sp>
        <p:nvSpPr>
          <p:cNvPr id="100" name="Espaço Reservado para Texto 2">
            <a:extLst>
              <a:ext uri="{FF2B5EF4-FFF2-40B4-BE49-F238E27FC236}">
                <a16:creationId xmlns:a16="http://schemas.microsoft.com/office/drawing/2014/main" id="{4E5C746C-5D48-6863-07B1-830DD24A4B71}"/>
              </a:ext>
            </a:extLst>
          </p:cNvPr>
          <p:cNvSpPr txBox="1"/>
          <p:nvPr/>
        </p:nvSpPr>
        <p:spPr>
          <a:xfrm>
            <a:off x="6601184" y="4875445"/>
            <a:ext cx="1853219" cy="531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algn="ctr">
              <a:defRPr sz="12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Centros de </a:t>
            </a:r>
            <a:br>
              <a:rPr kumimoji="0" lang="pt-BR" sz="16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pt-BR" sz="16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canje</a:t>
            </a:r>
            <a:endParaRPr kumimoji="0" lang="pt-BR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1" name="Gráfico 100">
            <a:extLst>
              <a:ext uri="{FF2B5EF4-FFF2-40B4-BE49-F238E27FC236}">
                <a16:creationId xmlns:a16="http://schemas.microsoft.com/office/drawing/2014/main" id="{00066D9E-003F-F5D4-B300-61E119AD8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654428" y="4874512"/>
            <a:ext cx="408018" cy="367887"/>
          </a:xfrm>
          <a:prstGeom prst="rect">
            <a:avLst/>
          </a:prstGeom>
        </p:spPr>
      </p:pic>
      <p:sp>
        <p:nvSpPr>
          <p:cNvPr id="102" name="Espaço Reservado para Texto 2">
            <a:extLst>
              <a:ext uri="{FF2B5EF4-FFF2-40B4-BE49-F238E27FC236}">
                <a16:creationId xmlns:a16="http://schemas.microsoft.com/office/drawing/2014/main" id="{66B6259C-D2BC-810C-F807-3E4FF020E927}"/>
              </a:ext>
            </a:extLst>
          </p:cNvPr>
          <p:cNvSpPr txBox="1"/>
          <p:nvPr/>
        </p:nvSpPr>
        <p:spPr>
          <a:xfrm>
            <a:off x="10215308" y="4847336"/>
            <a:ext cx="1294512" cy="58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algn="ctr">
              <a:defRPr sz="1200" b="1">
                <a:solidFill>
                  <a:srgbClr val="24383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Mayoristas</a:t>
            </a:r>
            <a:r>
              <a:rPr kumimoji="0" lang="pt-BR" sz="16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 y </a:t>
            </a:r>
            <a:r>
              <a:rPr kumimoji="0" lang="pt-BR" sz="16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Arial"/>
              </a:rPr>
              <a:t>Minoristas</a:t>
            </a:r>
            <a:endParaRPr kumimoji="0" lang="pt-BR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E3F27FB3-6A22-CFED-EDD8-C3EFDE068B58}"/>
              </a:ext>
            </a:extLst>
          </p:cNvPr>
          <p:cNvSpPr txBox="1"/>
          <p:nvPr/>
        </p:nvSpPr>
        <p:spPr>
          <a:xfrm>
            <a:off x="3112896" y="5467554"/>
            <a:ext cx="2866331" cy="1351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>
              <a:spcBef>
                <a:spcPts val="200"/>
              </a:spcBef>
              <a:spcAft>
                <a:spcPts val="200"/>
              </a:spcAft>
            </a:pPr>
            <a:r>
              <a:rPr lang="pt-BR" b="1" dirty="0">
                <a:latin typeface="Aptos ExtraBold" panose="020B0004020202020204" pitchFamily="34" charset="0"/>
              </a:rPr>
              <a:t>10  </a:t>
            </a:r>
            <a:r>
              <a:rPr lang="pt-BR" dirty="0">
                <a:latin typeface="Aptos (corpo)"/>
              </a:rPr>
              <a:t>Envasado y Granel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pt-BR" b="1" dirty="0">
                <a:latin typeface="Aptos ExtraBold" panose="020B0004020202020204" pitchFamily="34" charset="0"/>
              </a:rPr>
              <a:t>   9  </a:t>
            </a:r>
            <a:r>
              <a:rPr lang="pt-BR" dirty="0">
                <a:latin typeface="Aptos (corpo)"/>
              </a:rPr>
              <a:t>Solo Granel</a:t>
            </a:r>
          </a:p>
          <a:p>
            <a:endParaRPr lang="pt-BR" sz="1000" dirty="0">
              <a:solidFill>
                <a:schemeClr val="accent5"/>
              </a:solidFill>
            </a:endParaRPr>
          </a:p>
          <a:p>
            <a:pPr>
              <a:lnSpc>
                <a:spcPct val="90000"/>
              </a:lnSpc>
            </a:pPr>
            <a:r>
              <a:rPr lang="pt-BR" b="1" dirty="0">
                <a:latin typeface="Aptos ExtraBold" panose="020B0004020202020204" pitchFamily="34" charset="0"/>
              </a:rPr>
              <a:t>181</a:t>
            </a:r>
            <a:r>
              <a:rPr lang="pt-BR" b="1" dirty="0">
                <a:solidFill>
                  <a:schemeClr val="accent5"/>
                </a:solidFill>
                <a:latin typeface="Aptos ExtraBold" panose="020B0004020202020204" pitchFamily="34" charset="0"/>
              </a:rPr>
              <a:t> </a:t>
            </a:r>
            <a:r>
              <a:rPr lang="pt-BR" dirty="0">
                <a:latin typeface="Aptos (corpo)"/>
              </a:rPr>
              <a:t>Plantas de    </a:t>
            </a:r>
          </a:p>
          <a:p>
            <a:pPr>
              <a:lnSpc>
                <a:spcPct val="90000"/>
              </a:lnSpc>
            </a:pPr>
            <a:r>
              <a:rPr lang="pt-BR" dirty="0">
                <a:latin typeface="Aptos (corpo)"/>
              </a:rPr>
              <a:t>         despacho/envase</a:t>
            </a:r>
            <a:endParaRPr lang="pt-BR" sz="1200" dirty="0">
              <a:latin typeface="Aptos (corpo)"/>
            </a:endParaRPr>
          </a:p>
        </p:txBody>
      </p:sp>
      <p:cxnSp>
        <p:nvCxnSpPr>
          <p:cNvPr id="104" name="Conector reto 103">
            <a:extLst>
              <a:ext uri="{FF2B5EF4-FFF2-40B4-BE49-F238E27FC236}">
                <a16:creationId xmlns:a16="http://schemas.microsoft.com/office/drawing/2014/main" id="{D35B90D4-0E90-8356-31A1-E82663A86B12}"/>
              </a:ext>
            </a:extLst>
          </p:cNvPr>
          <p:cNvCxnSpPr>
            <a:cxnSpLocks/>
            <a:stCxn id="94" idx="0"/>
            <a:endCxn id="94" idx="2"/>
          </p:cNvCxnSpPr>
          <p:nvPr/>
        </p:nvCxnSpPr>
        <p:spPr>
          <a:xfrm>
            <a:off x="6096464" y="4704336"/>
            <a:ext cx="0" cy="218412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F88EEFDB-6BE9-F3D9-8F75-9D4789CC9665}"/>
              </a:ext>
            </a:extLst>
          </p:cNvPr>
          <p:cNvSpPr txBox="1"/>
          <p:nvPr/>
        </p:nvSpPr>
        <p:spPr>
          <a:xfrm>
            <a:off x="6196022" y="5563507"/>
            <a:ext cx="2970815" cy="141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Aptos ExtraBold" panose="020B0004020202020204" pitchFamily="34" charset="0"/>
              </a:rPr>
              <a:t>+86 </a:t>
            </a:r>
            <a:r>
              <a:rPr lang="pt-BR" b="1" dirty="0" err="1">
                <a:latin typeface="Aptos (corpo)"/>
              </a:rPr>
              <a:t>Millones</a:t>
            </a:r>
            <a:r>
              <a:rPr lang="pt-BR" dirty="0">
                <a:latin typeface="Aptos (corpo)"/>
              </a:rPr>
              <a:t> </a:t>
            </a:r>
            <a:r>
              <a:rPr lang="pt-BR" dirty="0" err="1">
                <a:latin typeface="Aptos (corpo)"/>
              </a:rPr>
              <a:t>Canjes</a:t>
            </a:r>
            <a:r>
              <a:rPr lang="pt-BR" dirty="0">
                <a:latin typeface="Aptos (corpo)"/>
              </a:rPr>
              <a:t> / </a:t>
            </a:r>
            <a:r>
              <a:rPr lang="pt-BR" dirty="0" err="1">
                <a:latin typeface="Aptos (corpo)"/>
              </a:rPr>
              <a:t>año</a:t>
            </a:r>
            <a:endParaRPr lang="pt-BR" dirty="0">
              <a:latin typeface="Aptos (corpo)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600" dirty="0">
              <a:latin typeface="Aptos (corpo)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Aptos (corpo)"/>
              </a:rPr>
              <a:t>1/4</a:t>
            </a:r>
            <a:r>
              <a:rPr lang="pt-BR" sz="2800" b="1" dirty="0">
                <a:latin typeface="Aptos (corpo)"/>
              </a:rPr>
              <a:t> </a:t>
            </a:r>
            <a:r>
              <a:rPr lang="pt-BR" dirty="0">
                <a:latin typeface="Aptos (corpo)"/>
              </a:rPr>
              <a:t>de </a:t>
            </a:r>
            <a:r>
              <a:rPr lang="pt-BR" dirty="0" err="1">
                <a:latin typeface="Aptos (corpo)"/>
              </a:rPr>
              <a:t>las</a:t>
            </a:r>
            <a:r>
              <a:rPr lang="pt-BR" dirty="0">
                <a:latin typeface="Aptos (corpo)"/>
              </a:rPr>
              <a:t> ventas </a:t>
            </a:r>
            <a:r>
              <a:rPr lang="pt-BR" dirty="0" err="1">
                <a:latin typeface="Aptos (corpo)"/>
              </a:rPr>
              <a:t>canjeadas</a:t>
            </a:r>
            <a:endParaRPr lang="pt-BR" dirty="0">
              <a:latin typeface="Aptos (corpo)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z="900" dirty="0">
              <a:latin typeface="Aptos (corpo)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Aptos (corpo)"/>
              </a:rPr>
              <a:t>&lt; 0,2 USD</a:t>
            </a:r>
            <a:r>
              <a:rPr lang="pt-BR" dirty="0">
                <a:latin typeface="Aptos (corpo)"/>
              </a:rPr>
              <a:t> por cilindro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50" dirty="0">
              <a:latin typeface="Aptos (corpo)"/>
            </a:endParaRPr>
          </a:p>
        </p:txBody>
      </p: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7D666F91-D25E-D1FD-C3F6-3E825527E775}"/>
              </a:ext>
            </a:extLst>
          </p:cNvPr>
          <p:cNvCxnSpPr>
            <a:cxnSpLocks/>
          </p:cNvCxnSpPr>
          <p:nvPr/>
        </p:nvCxnSpPr>
        <p:spPr>
          <a:xfrm>
            <a:off x="9139147" y="4666812"/>
            <a:ext cx="0" cy="22275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10D06B83-35A8-2212-2FE4-5D00FC51C4DD}"/>
              </a:ext>
            </a:extLst>
          </p:cNvPr>
          <p:cNvCxnSpPr>
            <a:cxnSpLocks/>
          </p:cNvCxnSpPr>
          <p:nvPr/>
        </p:nvCxnSpPr>
        <p:spPr>
          <a:xfrm>
            <a:off x="2968063" y="4653136"/>
            <a:ext cx="0" cy="22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9A063E84-0C2D-C055-25EE-A26F246F522F}"/>
              </a:ext>
            </a:extLst>
          </p:cNvPr>
          <p:cNvSpPr txBox="1"/>
          <p:nvPr/>
        </p:nvSpPr>
        <p:spPr>
          <a:xfrm>
            <a:off x="6152129" y="4748478"/>
            <a:ext cx="867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0070C0"/>
                </a:solidFill>
                <a:latin typeface="Aptos ExtraBold" panose="020B0004020202020204" pitchFamily="34" charset="0"/>
              </a:rPr>
              <a:t>11</a:t>
            </a:r>
            <a:endParaRPr lang="pt-BR" sz="3600" dirty="0">
              <a:solidFill>
                <a:srgbClr val="0070C0"/>
              </a:solidFill>
            </a:endParaRP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28AD8443-55FE-D1CD-0D65-682CD708B49A}"/>
              </a:ext>
            </a:extLst>
          </p:cNvPr>
          <p:cNvSpPr txBox="1"/>
          <p:nvPr/>
        </p:nvSpPr>
        <p:spPr>
          <a:xfrm>
            <a:off x="3011307" y="4748478"/>
            <a:ext cx="867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0070C0"/>
                </a:solidFill>
                <a:latin typeface="Aptos ExtraBold" panose="020B0004020202020204" pitchFamily="34" charset="0"/>
              </a:rPr>
              <a:t>19</a:t>
            </a:r>
            <a:endParaRPr lang="pt-BR" sz="3600" dirty="0">
              <a:solidFill>
                <a:srgbClr val="0070C0"/>
              </a:solidFill>
            </a:endParaRP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DD83D6BE-CB44-312B-BA34-1C04BFDDD50C}"/>
              </a:ext>
            </a:extLst>
          </p:cNvPr>
          <p:cNvSpPr txBox="1"/>
          <p:nvPr/>
        </p:nvSpPr>
        <p:spPr>
          <a:xfrm>
            <a:off x="9177231" y="4748478"/>
            <a:ext cx="1462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0070C0"/>
                </a:solidFill>
                <a:latin typeface="Aptos ExtraBold" panose="020B0004020202020204" pitchFamily="34" charset="0"/>
              </a:rPr>
              <a:t>59k</a:t>
            </a:r>
            <a:endParaRPr lang="pt-BR" sz="3600" dirty="0">
              <a:solidFill>
                <a:srgbClr val="0070C0"/>
              </a:solidFill>
            </a:endParaRP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92570CF3-4EC4-9B93-FA18-AAB26DCBBE56}"/>
              </a:ext>
            </a:extLst>
          </p:cNvPr>
          <p:cNvSpPr txBox="1"/>
          <p:nvPr/>
        </p:nvSpPr>
        <p:spPr>
          <a:xfrm>
            <a:off x="9246050" y="5546196"/>
            <a:ext cx="2912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ptos ExtraBold" panose="020B0004020202020204" pitchFamily="34" charset="0"/>
              </a:rPr>
              <a:t>414 MM         </a:t>
            </a:r>
            <a:r>
              <a:rPr lang="pt-BR" dirty="0">
                <a:latin typeface="Aptos (corpo)"/>
              </a:rPr>
              <a:t>por </a:t>
            </a:r>
            <a:r>
              <a:rPr lang="pt-BR" dirty="0" err="1">
                <a:latin typeface="Aptos (corpo)"/>
              </a:rPr>
              <a:t>año</a:t>
            </a:r>
            <a:r>
              <a:rPr lang="pt-BR" dirty="0">
                <a:latin typeface="Aptos (corpo)"/>
              </a:rPr>
              <a:t> </a:t>
            </a:r>
          </a:p>
        </p:txBody>
      </p:sp>
      <p:pic>
        <p:nvPicPr>
          <p:cNvPr id="112" name="Gráfico 111">
            <a:extLst>
              <a:ext uri="{FF2B5EF4-FFF2-40B4-BE49-F238E27FC236}">
                <a16:creationId xmlns:a16="http://schemas.microsoft.com/office/drawing/2014/main" id="{BB11CEE8-0B0B-1D3F-CF53-C6204637430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211721" y="5567579"/>
            <a:ext cx="204759" cy="280197"/>
          </a:xfrm>
          <a:prstGeom prst="rect">
            <a:avLst/>
          </a:prstGeom>
        </p:spPr>
      </p:pic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7B34AFAD-ED8B-7D3F-54F2-C9F3E212214F}"/>
              </a:ext>
            </a:extLst>
          </p:cNvPr>
          <p:cNvSpPr txBox="1"/>
          <p:nvPr/>
        </p:nvSpPr>
        <p:spPr>
          <a:xfrm>
            <a:off x="9262503" y="5991187"/>
            <a:ext cx="3086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ptos ExtraBold" panose="020B0004020202020204" pitchFamily="34" charset="0"/>
              </a:rPr>
              <a:t>13        </a:t>
            </a:r>
            <a:r>
              <a:rPr lang="pt-BR" dirty="0">
                <a:latin typeface="Aptos (corpo)"/>
              </a:rPr>
              <a:t>Entregados / </a:t>
            </a:r>
            <a:r>
              <a:rPr lang="pt-BR" dirty="0" err="1">
                <a:latin typeface="Aptos (corpo)"/>
              </a:rPr>
              <a:t>seg</a:t>
            </a:r>
            <a:endParaRPr lang="pt-BR" dirty="0">
              <a:latin typeface="Aptos (corpo)"/>
            </a:endParaRPr>
          </a:p>
        </p:txBody>
      </p:sp>
      <p:pic>
        <p:nvPicPr>
          <p:cNvPr id="114" name="Gráfico 113">
            <a:extLst>
              <a:ext uri="{FF2B5EF4-FFF2-40B4-BE49-F238E27FC236}">
                <a16:creationId xmlns:a16="http://schemas.microsoft.com/office/drawing/2014/main" id="{86E747E2-4C49-1275-6B81-6282820F5EE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690251" y="6014036"/>
            <a:ext cx="204759" cy="280197"/>
          </a:xfrm>
          <a:prstGeom prst="rect">
            <a:avLst/>
          </a:prstGeom>
        </p:spPr>
      </p:pic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E344B424-FF48-5204-C6F8-812F94F2EF84}"/>
              </a:ext>
            </a:extLst>
          </p:cNvPr>
          <p:cNvSpPr txBox="1"/>
          <p:nvPr/>
        </p:nvSpPr>
        <p:spPr>
          <a:xfrm>
            <a:off x="9269352" y="6443807"/>
            <a:ext cx="3086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ptos ExtraBold" panose="020B0004020202020204" pitchFamily="34" charset="0"/>
              </a:rPr>
              <a:t>17 min  </a:t>
            </a:r>
            <a:r>
              <a:rPr lang="pt-BR" dirty="0">
                <a:latin typeface="Aptos (corpo)"/>
              </a:rPr>
              <a:t>para entrega</a:t>
            </a: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DE3765DC-F0A8-15C6-FA97-A704E6803424}"/>
              </a:ext>
            </a:extLst>
          </p:cNvPr>
          <p:cNvSpPr txBox="1"/>
          <p:nvPr/>
        </p:nvSpPr>
        <p:spPr>
          <a:xfrm>
            <a:off x="69795" y="4748478"/>
            <a:ext cx="867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0070C0"/>
                </a:solidFill>
                <a:latin typeface="Aptos ExtraBold" panose="020B0004020202020204" pitchFamily="34" charset="0"/>
              </a:rPr>
              <a:t>6</a:t>
            </a:r>
            <a:endParaRPr lang="pt-BR" sz="3600" dirty="0">
              <a:solidFill>
                <a:srgbClr val="0070C0"/>
              </a:solidFill>
            </a:endParaRP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559E0870-C052-8DE5-1AA6-390262667D65}"/>
              </a:ext>
            </a:extLst>
          </p:cNvPr>
          <p:cNvSpPr txBox="1"/>
          <p:nvPr/>
        </p:nvSpPr>
        <p:spPr>
          <a:xfrm>
            <a:off x="94008" y="5546196"/>
            <a:ext cx="2922429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/>
            <a:r>
              <a:rPr lang="pt-BR" b="1" dirty="0">
                <a:latin typeface="Aptos ExtraBold" panose="020B0004020202020204" pitchFamily="34" charset="0"/>
              </a:rPr>
              <a:t>14  </a:t>
            </a:r>
            <a:r>
              <a:rPr lang="pt-BR" dirty="0" err="1">
                <a:latin typeface="Aptos (corpo)"/>
              </a:rPr>
              <a:t>Refinerías</a:t>
            </a:r>
            <a:r>
              <a:rPr lang="pt-BR" dirty="0">
                <a:latin typeface="Aptos (corpo)"/>
              </a:rPr>
              <a:t> + </a:t>
            </a:r>
            <a:r>
              <a:rPr lang="pt-BR" b="1" dirty="0">
                <a:latin typeface="Aptos ExtraBold" panose="020B0004020202020204" pitchFamily="34" charset="0"/>
              </a:rPr>
              <a:t>8 </a:t>
            </a:r>
            <a:r>
              <a:rPr lang="pt-BR" dirty="0" err="1">
                <a:latin typeface="Aptos (corpo)"/>
              </a:rPr>
              <a:t>UPGNs</a:t>
            </a:r>
            <a:endParaRPr lang="pt-BR" dirty="0">
              <a:latin typeface="Aptos (corpo)"/>
            </a:endParaRPr>
          </a:p>
          <a:p>
            <a:pPr marL="363538" indent="-363538"/>
            <a:endParaRPr lang="pt-BR" sz="1000" dirty="0">
              <a:latin typeface="Aptos (corpo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(corpo)"/>
                <a:ea typeface="+mn-ea"/>
                <a:cs typeface="+mn-cs"/>
              </a:rPr>
              <a:t>21  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(corpo)"/>
                <a:ea typeface="+mn-ea"/>
                <a:cs typeface="+mn-cs"/>
              </a:rPr>
              <a:t>Polos de </a:t>
            </a:r>
            <a:r>
              <a:rPr kumimoji="0" lang="pt-BR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(corpo)"/>
                <a:ea typeface="+mn-ea"/>
                <a:cs typeface="+mn-cs"/>
              </a:rPr>
              <a:t>suministro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(corpo)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(corpo)"/>
              <a:ea typeface="+mn-ea"/>
              <a:cs typeface="+mn-cs"/>
            </a:endParaRPr>
          </a:p>
          <a:p>
            <a:r>
              <a:rPr lang="pt-BR" b="1" dirty="0">
                <a:latin typeface="Aptos (corpo)"/>
              </a:rPr>
              <a:t>25%   </a:t>
            </a:r>
            <a:r>
              <a:rPr lang="pt-BR" dirty="0">
                <a:latin typeface="Aptos (corpo)"/>
              </a:rPr>
              <a:t>Importado</a:t>
            </a:r>
          </a:p>
        </p:txBody>
      </p:sp>
      <p:sp>
        <p:nvSpPr>
          <p:cNvPr id="118" name="Linha">
            <a:extLst>
              <a:ext uri="{FF2B5EF4-FFF2-40B4-BE49-F238E27FC236}">
                <a16:creationId xmlns:a16="http://schemas.microsoft.com/office/drawing/2014/main" id="{A30716DE-B3D1-E564-4177-B837DFC30CFB}"/>
              </a:ext>
            </a:extLst>
          </p:cNvPr>
          <p:cNvSpPr/>
          <p:nvPr/>
        </p:nvSpPr>
        <p:spPr>
          <a:xfrm flipH="1" flipV="1">
            <a:off x="3717347" y="4517425"/>
            <a:ext cx="4230885" cy="1946"/>
          </a:xfrm>
          <a:prstGeom prst="line">
            <a:avLst/>
          </a:prstGeom>
          <a:ln w="38100">
            <a:solidFill>
              <a:srgbClr val="FFFF00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1" name="Linha">
            <a:extLst>
              <a:ext uri="{FF2B5EF4-FFF2-40B4-BE49-F238E27FC236}">
                <a16:creationId xmlns:a16="http://schemas.microsoft.com/office/drawing/2014/main" id="{28521793-0F4D-2B5B-72BA-8A33C289E690}"/>
              </a:ext>
            </a:extLst>
          </p:cNvPr>
          <p:cNvSpPr/>
          <p:nvPr/>
        </p:nvSpPr>
        <p:spPr>
          <a:xfrm flipH="1" flipV="1">
            <a:off x="3634606" y="2483088"/>
            <a:ext cx="2292641" cy="0"/>
          </a:xfrm>
          <a:prstGeom prst="line">
            <a:avLst/>
          </a:prstGeom>
          <a:ln w="38100">
            <a:solidFill>
              <a:srgbClr val="FFFF00"/>
            </a:solidFill>
            <a:prstDash val="sysDot"/>
            <a:miter/>
            <a:headEnd type="none" w="med" len="med"/>
            <a:tailEnd type="arrow" w="med" len="med"/>
          </a:ln>
        </p:spPr>
        <p:txBody>
          <a:bodyPr lIns="45718" tIns="45718" rIns="45718" bIns="45718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EEBF28F-BDB9-3DF5-1951-6C1509D06C1E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8903" y="220837"/>
            <a:ext cx="792120" cy="33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43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tângulo: Cantos Superiores, Um Arredondado e Um Recortado 58">
            <a:extLst>
              <a:ext uri="{FF2B5EF4-FFF2-40B4-BE49-F238E27FC236}">
                <a16:creationId xmlns:a16="http://schemas.microsoft.com/office/drawing/2014/main" id="{F5AE9D0B-382E-679A-33F4-EC44C4249157}"/>
              </a:ext>
            </a:extLst>
          </p:cNvPr>
          <p:cNvSpPr/>
          <p:nvPr/>
        </p:nvSpPr>
        <p:spPr>
          <a:xfrm flipV="1">
            <a:off x="985421" y="-1"/>
            <a:ext cx="11206579" cy="2238157"/>
          </a:xfrm>
          <a:prstGeom prst="snipRoundRect">
            <a:avLst>
              <a:gd name="adj1" fmla="val 16667"/>
              <a:gd name="adj2" fmla="val 0"/>
            </a:avLst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C622434-6349-72D7-AF3F-FDDDF1D9135B}"/>
              </a:ext>
            </a:extLst>
          </p:cNvPr>
          <p:cNvSpPr/>
          <p:nvPr/>
        </p:nvSpPr>
        <p:spPr>
          <a:xfrm>
            <a:off x="-770" y="1419130"/>
            <a:ext cx="12196656" cy="5463856"/>
          </a:xfrm>
          <a:prstGeom prst="rect">
            <a:avLst/>
          </a:prstGeom>
          <a:gradFill>
            <a:gsLst>
              <a:gs pos="86000">
                <a:srgbClr val="0070C0"/>
              </a:gs>
              <a:gs pos="66000">
                <a:srgbClr val="5B9BD5">
                  <a:lumMod val="5000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Espaço Reservado para Texto 10">
            <a:extLst>
              <a:ext uri="{FF2B5EF4-FFF2-40B4-BE49-F238E27FC236}">
                <a16:creationId xmlns:a16="http://schemas.microsoft.com/office/drawing/2014/main" id="{736E2092-FF51-1605-2E88-A7D62131BB93}"/>
              </a:ext>
            </a:extLst>
          </p:cNvPr>
          <p:cNvSpPr txBox="1">
            <a:spLocks/>
          </p:cNvSpPr>
          <p:nvPr/>
        </p:nvSpPr>
        <p:spPr>
          <a:xfrm>
            <a:off x="4367808" y="4912262"/>
            <a:ext cx="3553509" cy="649349"/>
          </a:xfrm>
          <a:solidFill>
            <a:srgbClr val="44546A"/>
          </a:solidFill>
        </p:spPr>
        <p:txBody>
          <a:bodyPr rtlCol="0">
            <a:noAutofit/>
          </a:bodyPr>
          <a:lstStyle>
            <a:defPPr>
              <a:defRPr lang="pt-BR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UI Light"/>
              </a:defRPr>
            </a:lvl1pPr>
            <a:lvl2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j-lt"/>
              </a:defRPr>
            </a:lvl2pPr>
            <a:lvl3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j-lt"/>
              </a:defRPr>
            </a:lvl3pPr>
            <a:lvl4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j-lt"/>
              </a:defRPr>
            </a:lvl4pPr>
            <a:lvl5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sz="1800" dirty="0">
                <a:solidFill>
                  <a:schemeClr val="bg1"/>
                </a:solidFill>
                <a:latin typeface="Aptos ExtraBold" panose="020B0004020202020204" pitchFamily="34" charset="0"/>
              </a:rPr>
              <a:t>89% concentrados em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sz="1800" dirty="0">
                <a:solidFill>
                  <a:schemeClr val="bg1"/>
                </a:solidFill>
                <a:latin typeface="Aptos ExtraBold" panose="020B0004020202020204" pitchFamily="34" charset="0"/>
              </a:rPr>
              <a:t> 4 </a:t>
            </a:r>
            <a:r>
              <a:rPr lang="pt-BR" sz="1800" dirty="0" err="1">
                <a:solidFill>
                  <a:schemeClr val="bg1"/>
                </a:solidFill>
                <a:latin typeface="Aptos ExtraBold" panose="020B0004020202020204" pitchFamily="34" charset="0"/>
              </a:rPr>
              <a:t>Envasadoras</a:t>
            </a:r>
            <a:endParaRPr lang="pt-BR" sz="1800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35" name="Espaço Reservado para Texto 12">
            <a:extLst>
              <a:ext uri="{FF2B5EF4-FFF2-40B4-BE49-F238E27FC236}">
                <a16:creationId xmlns:a16="http://schemas.microsoft.com/office/drawing/2014/main" id="{648A4BA7-E8E2-6D3F-D0B8-B223744DFA00}"/>
              </a:ext>
            </a:extLst>
          </p:cNvPr>
          <p:cNvSpPr txBox="1">
            <a:spLocks/>
          </p:cNvSpPr>
          <p:nvPr/>
        </p:nvSpPr>
        <p:spPr>
          <a:xfrm>
            <a:off x="479377" y="5764925"/>
            <a:ext cx="3535564" cy="976443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Producción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:  5.6 mil</a:t>
            </a:r>
            <a:r>
              <a:rPr lang="pt-BR" b="1" i="1" kern="100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lones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b="1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ton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(75%)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Importación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: 1.9 </a:t>
            </a:r>
            <a:r>
              <a:rPr kumimoji="0" lang="pt-BR" b="1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millones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b="1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ton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(25%)</a:t>
            </a:r>
          </a:p>
        </p:txBody>
      </p:sp>
      <p:graphicFrame>
        <p:nvGraphicFramePr>
          <p:cNvPr id="10" name="Gráfico 9" title="Espaço reservado para gráfico de receita bruta">
            <a:extLst>
              <a:ext uri="{FF2B5EF4-FFF2-40B4-BE49-F238E27FC236}">
                <a16:creationId xmlns:a16="http://schemas.microsoft.com/office/drawing/2014/main" id="{ECF57C76-064C-9D4E-D0FB-4C7627E3DB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3016626"/>
              </p:ext>
            </p:extLst>
          </p:nvPr>
        </p:nvGraphicFramePr>
        <p:xfrm>
          <a:off x="8851955" y="2428041"/>
          <a:ext cx="2428620" cy="1984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 title="Espaço reservado para gráfico de receita bruta">
            <a:extLst>
              <a:ext uri="{FF2B5EF4-FFF2-40B4-BE49-F238E27FC236}">
                <a16:creationId xmlns:a16="http://schemas.microsoft.com/office/drawing/2014/main" id="{125E1AD0-12F2-4EEE-8F9E-2CC70065F8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471239"/>
              </p:ext>
            </p:extLst>
          </p:nvPr>
        </p:nvGraphicFramePr>
        <p:xfrm>
          <a:off x="853833" y="2379518"/>
          <a:ext cx="2409305" cy="2381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CaixaDeTexto 23">
            <a:extLst>
              <a:ext uri="{FF2B5EF4-FFF2-40B4-BE49-F238E27FC236}">
                <a16:creationId xmlns:a16="http://schemas.microsoft.com/office/drawing/2014/main" id="{C8D212DD-8AAD-2C42-562C-8753654CFA4C}"/>
              </a:ext>
            </a:extLst>
          </p:cNvPr>
          <p:cNvSpPr txBox="1"/>
          <p:nvPr/>
        </p:nvSpPr>
        <p:spPr>
          <a:xfrm>
            <a:off x="430503" y="1562611"/>
            <a:ext cx="364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t-BR" sz="2400" dirty="0" err="1">
                <a:solidFill>
                  <a:schemeClr val="bg1">
                    <a:lumMod val="75000"/>
                  </a:schemeClr>
                </a:solidFill>
                <a:effectLst>
                  <a:glow rad="127000">
                    <a:schemeClr val="accent4">
                      <a:lumMod val="25000"/>
                    </a:schemeClr>
                  </a:glow>
                </a:effectLst>
                <a:latin typeface="Aptos ExtraBold" panose="020B0004020202020204" pitchFamily="34" charset="0"/>
              </a:rPr>
              <a:t>Suministro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glow rad="127000">
                    <a:schemeClr val="accent4">
                      <a:lumMod val="25000"/>
                    </a:schemeClr>
                  </a:glow>
                </a:effectLst>
                <a:latin typeface="Aptos ExtraBold" panose="020B0004020202020204" pitchFamily="34" charset="0"/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  <a:effectLst>
                  <a:glow rad="127000">
                    <a:schemeClr val="accent4">
                      <a:lumMod val="25000"/>
                    </a:schemeClr>
                  </a:glow>
                </a:effectLst>
                <a:latin typeface="Aptos ExtraBold" panose="020B0004020202020204" pitchFamily="34" charset="0"/>
              </a:rPr>
              <a:t>Primario</a:t>
            </a:r>
            <a:endParaRPr lang="pt-BR" sz="2400" dirty="0">
              <a:solidFill>
                <a:schemeClr val="bg1">
                  <a:lumMod val="75000"/>
                </a:schemeClr>
              </a:solidFill>
              <a:effectLst>
                <a:glow rad="127000">
                  <a:schemeClr val="accent4">
                    <a:lumMod val="25000"/>
                  </a:schemeClr>
                </a:glow>
              </a:effectLst>
              <a:latin typeface="Aptos ExtraBold" panose="020B00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F1A3CB6-0A99-65FE-7C54-EF71FDB17142}"/>
              </a:ext>
            </a:extLst>
          </p:cNvPr>
          <p:cNvSpPr txBox="1"/>
          <p:nvPr/>
        </p:nvSpPr>
        <p:spPr>
          <a:xfrm>
            <a:off x="5146797" y="15626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Aft>
                <a:spcPts val="0"/>
              </a:spcAft>
              <a:defRPr sz="2400">
                <a:solidFill>
                  <a:schemeClr val="bg1"/>
                </a:solidFill>
                <a:effectLst>
                  <a:glow rad="127000">
                    <a:schemeClr val="accent5">
                      <a:lumMod val="75000"/>
                    </a:schemeClr>
                  </a:glow>
                </a:effectLst>
                <a:latin typeface="Aptos ExtraBold" panose="020B0004020202020204" pitchFamily="34" charset="0"/>
              </a:defRPr>
            </a:lvl1pPr>
          </a:lstStyle>
          <a:p>
            <a:r>
              <a:rPr lang="pt-BR" dirty="0" err="1">
                <a:solidFill>
                  <a:schemeClr val="bg1">
                    <a:lumMod val="75000"/>
                  </a:schemeClr>
                </a:solidFill>
                <a:effectLst>
                  <a:glow rad="127000">
                    <a:schemeClr val="accent4">
                      <a:lumMod val="25000"/>
                    </a:schemeClr>
                  </a:glow>
                </a:effectLst>
              </a:rPr>
              <a:t>Envasadoras</a:t>
            </a:r>
            <a:endParaRPr lang="pt-BR" dirty="0">
              <a:solidFill>
                <a:schemeClr val="bg1">
                  <a:lumMod val="75000"/>
                </a:schemeClr>
              </a:solidFill>
              <a:effectLst>
                <a:glow rad="127000">
                  <a:schemeClr val="accent4">
                    <a:lumMod val="25000"/>
                  </a:schemeClr>
                </a:glow>
              </a:effectLst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FFAE1DC-C068-9706-01AB-72146E00A3F5}"/>
              </a:ext>
            </a:extLst>
          </p:cNvPr>
          <p:cNvSpPr txBox="1"/>
          <p:nvPr/>
        </p:nvSpPr>
        <p:spPr>
          <a:xfrm>
            <a:off x="9192645" y="1562611"/>
            <a:ext cx="22365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Aft>
                <a:spcPts val="0"/>
              </a:spcAft>
              <a:defRPr sz="2400">
                <a:solidFill>
                  <a:schemeClr val="bg1"/>
                </a:solidFill>
                <a:effectLst>
                  <a:glow rad="127000">
                    <a:schemeClr val="accent5">
                      <a:lumMod val="75000"/>
                    </a:schemeClr>
                  </a:glow>
                </a:effectLst>
                <a:latin typeface="Aptos ExtraBold" panose="020B0004020202020204" pitchFamily="34" charset="0"/>
              </a:defRPr>
            </a:lvl1pPr>
          </a:lstStyle>
          <a:p>
            <a:r>
              <a:rPr lang="pt-BR" dirty="0">
                <a:solidFill>
                  <a:schemeClr val="bg1">
                    <a:lumMod val="75000"/>
                  </a:schemeClr>
                </a:solidFill>
                <a:effectLst>
                  <a:glow rad="127000">
                    <a:schemeClr val="bg1">
                      <a:lumMod val="95000"/>
                      <a:alpha val="0"/>
                    </a:schemeClr>
                  </a:glow>
                </a:effectLst>
              </a:rPr>
              <a:t>Distribuidores</a:t>
            </a:r>
          </a:p>
          <a:p>
            <a:pPr algn="ctr"/>
            <a:r>
              <a:rPr lang="pt-BR" sz="1400" dirty="0">
                <a:solidFill>
                  <a:schemeClr val="bg1">
                    <a:lumMod val="75000"/>
                  </a:schemeClr>
                </a:solidFill>
                <a:effectLst>
                  <a:glow rad="127000">
                    <a:schemeClr val="bg1">
                      <a:lumMod val="95000"/>
                      <a:alpha val="0"/>
                    </a:schemeClr>
                  </a:glow>
                </a:effectLst>
              </a:rPr>
              <a:t>(</a:t>
            </a:r>
            <a:r>
              <a:rPr lang="pt-BR" sz="1400" dirty="0" err="1">
                <a:solidFill>
                  <a:schemeClr val="bg1">
                    <a:lumMod val="75000"/>
                  </a:schemeClr>
                </a:solidFill>
                <a:effectLst>
                  <a:glow rad="127000">
                    <a:schemeClr val="bg1">
                      <a:lumMod val="95000"/>
                      <a:alpha val="0"/>
                    </a:schemeClr>
                  </a:glow>
                </a:effectLst>
              </a:rPr>
              <a:t>Puntos</a:t>
            </a:r>
            <a:r>
              <a:rPr lang="pt-BR" sz="1400" dirty="0">
                <a:solidFill>
                  <a:schemeClr val="bg1">
                    <a:lumMod val="75000"/>
                  </a:schemeClr>
                </a:solidFill>
                <a:effectLst>
                  <a:glow rad="127000">
                    <a:schemeClr val="bg1">
                      <a:lumMod val="95000"/>
                      <a:alpha val="0"/>
                    </a:schemeClr>
                  </a:glow>
                </a:effectLst>
              </a:rPr>
              <a:t> de venta)</a:t>
            </a:r>
            <a:endParaRPr lang="pt-BR" dirty="0">
              <a:solidFill>
                <a:schemeClr val="bg1">
                  <a:lumMod val="75000"/>
                </a:schemeClr>
              </a:solidFill>
              <a:effectLst>
                <a:glow rad="127000">
                  <a:schemeClr val="bg1">
                    <a:lumMod val="95000"/>
                    <a:alpha val="0"/>
                  </a:schemeClr>
                </a:glow>
              </a:effectLst>
            </a:endParaRP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00710A03-8634-E01A-84FB-9248F65BDC8B}"/>
              </a:ext>
            </a:extLst>
          </p:cNvPr>
          <p:cNvCxnSpPr>
            <a:cxnSpLocks/>
          </p:cNvCxnSpPr>
          <p:nvPr/>
        </p:nvCxnSpPr>
        <p:spPr>
          <a:xfrm>
            <a:off x="4079776" y="1398045"/>
            <a:ext cx="0" cy="545995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A0F4D16E-E5C6-1201-F930-FADC65EE8A21}"/>
              </a:ext>
            </a:extLst>
          </p:cNvPr>
          <p:cNvCxnSpPr>
            <a:cxnSpLocks/>
          </p:cNvCxnSpPr>
          <p:nvPr/>
        </p:nvCxnSpPr>
        <p:spPr>
          <a:xfrm>
            <a:off x="8328248" y="1398045"/>
            <a:ext cx="0" cy="545995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Gráfico 42" title="Espaço reservado para gráfico de receita bruta">
            <a:extLst>
              <a:ext uri="{FF2B5EF4-FFF2-40B4-BE49-F238E27FC236}">
                <a16:creationId xmlns:a16="http://schemas.microsoft.com/office/drawing/2014/main" id="{7876A909-5B3F-B1E6-06D0-EA195A99CA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711795"/>
              </p:ext>
            </p:extLst>
          </p:nvPr>
        </p:nvGraphicFramePr>
        <p:xfrm>
          <a:off x="4406355" y="2193054"/>
          <a:ext cx="3719270" cy="231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6" name="CaixaDeTexto 45">
            <a:extLst>
              <a:ext uri="{FF2B5EF4-FFF2-40B4-BE49-F238E27FC236}">
                <a16:creationId xmlns:a16="http://schemas.microsoft.com/office/drawing/2014/main" id="{FB6450E4-9553-0E63-5920-B006F34F018E}"/>
              </a:ext>
            </a:extLst>
          </p:cNvPr>
          <p:cNvSpPr txBox="1"/>
          <p:nvPr/>
        </p:nvSpPr>
        <p:spPr>
          <a:xfrm>
            <a:off x="4367808" y="2342960"/>
            <a:ext cx="1487485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Copa Energia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F66E556-BB30-A302-A674-4F8EA9F42D1E}"/>
              </a:ext>
            </a:extLst>
          </p:cNvPr>
          <p:cNvSpPr txBox="1"/>
          <p:nvPr/>
        </p:nvSpPr>
        <p:spPr>
          <a:xfrm>
            <a:off x="4440312" y="4090422"/>
            <a:ext cx="1049074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Ultragaz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013F4AF-C1A7-5AFB-7B69-BC09DC197E11}"/>
              </a:ext>
            </a:extLst>
          </p:cNvPr>
          <p:cNvSpPr txBox="1"/>
          <p:nvPr/>
        </p:nvSpPr>
        <p:spPr>
          <a:xfrm>
            <a:off x="6543860" y="2340218"/>
            <a:ext cx="8236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Outros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C5C9BE2-B835-B16B-F7A6-ACA8939A18FB}"/>
              </a:ext>
            </a:extLst>
          </p:cNvPr>
          <p:cNvSpPr txBox="1"/>
          <p:nvPr/>
        </p:nvSpPr>
        <p:spPr>
          <a:xfrm>
            <a:off x="6739639" y="3483703"/>
            <a:ext cx="1419914" cy="36933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Supergasbras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AF8DF73-F729-7CEC-4331-BA4EC67C96D6}"/>
              </a:ext>
            </a:extLst>
          </p:cNvPr>
          <p:cNvSpPr txBox="1"/>
          <p:nvPr/>
        </p:nvSpPr>
        <p:spPr>
          <a:xfrm>
            <a:off x="6182004" y="4280578"/>
            <a:ext cx="1419914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Nacional Gás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3C6D801-9928-1B25-DFC0-1635E5BC728B}"/>
              </a:ext>
            </a:extLst>
          </p:cNvPr>
          <p:cNvSpPr txBox="1"/>
          <p:nvPr/>
        </p:nvSpPr>
        <p:spPr>
          <a:xfrm>
            <a:off x="2523209" y="4037348"/>
            <a:ext cx="113682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Petrobras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4310082-7B38-811B-CB08-B44AD00981ED}"/>
              </a:ext>
            </a:extLst>
          </p:cNvPr>
          <p:cNvSpPr txBox="1"/>
          <p:nvPr/>
        </p:nvSpPr>
        <p:spPr>
          <a:xfrm>
            <a:off x="591215" y="2379519"/>
            <a:ext cx="896274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Otros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2209C0C-EE80-059B-5101-33E3DAD4DAB4}"/>
              </a:ext>
            </a:extLst>
          </p:cNvPr>
          <p:cNvSpPr txBox="1"/>
          <p:nvPr/>
        </p:nvSpPr>
        <p:spPr>
          <a:xfrm>
            <a:off x="10734781" y="6562318"/>
            <a:ext cx="1440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i="1" dirty="0">
                <a:solidFill>
                  <a:schemeClr val="bg1"/>
                </a:solidFill>
                <a:latin typeface="+mn-lt"/>
              </a:rPr>
              <a:t>ANP, </a:t>
            </a:r>
            <a:r>
              <a:rPr lang="pt-BR" sz="1000" i="1" dirty="0" err="1">
                <a:solidFill>
                  <a:schemeClr val="bg1"/>
                </a:solidFill>
                <a:latin typeface="+mn-lt"/>
              </a:rPr>
              <a:t>Deciembre</a:t>
            </a:r>
            <a:r>
              <a:rPr lang="pt-BR" sz="1000" i="1" dirty="0">
                <a:solidFill>
                  <a:schemeClr val="bg1"/>
                </a:solidFill>
                <a:latin typeface="+mn-lt"/>
              </a:rPr>
              <a:t> 2024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54" name="Espaço Reservado para Texto 10">
            <a:extLst>
              <a:ext uri="{FF2B5EF4-FFF2-40B4-BE49-F238E27FC236}">
                <a16:creationId xmlns:a16="http://schemas.microsoft.com/office/drawing/2014/main" id="{B49346E1-AFEC-9CEA-0144-A778A30CE0A6}"/>
              </a:ext>
            </a:extLst>
          </p:cNvPr>
          <p:cNvSpPr txBox="1">
            <a:spLocks/>
          </p:cNvSpPr>
          <p:nvPr/>
        </p:nvSpPr>
        <p:spPr>
          <a:xfrm>
            <a:off x="591215" y="4912262"/>
            <a:ext cx="3107737" cy="748986"/>
          </a:xfrm>
          <a:solidFill>
            <a:srgbClr val="44546A"/>
          </a:solidFill>
        </p:spPr>
        <p:txBody>
          <a:bodyPr rtlCol="0">
            <a:noAutofit/>
          </a:bodyPr>
          <a:lstStyle>
            <a:defPPr>
              <a:defRPr lang="pt-BR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Segoe UI Light"/>
              </a:defRPr>
            </a:lvl1pPr>
            <a:lvl2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j-lt"/>
              </a:defRPr>
            </a:lvl2pPr>
            <a:lvl3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j-lt"/>
              </a:defRPr>
            </a:lvl3pPr>
            <a:lvl4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j-lt"/>
              </a:defRPr>
            </a:lvl4pPr>
            <a:lvl5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sz="1800" dirty="0">
                <a:solidFill>
                  <a:schemeClr val="bg1"/>
                </a:solidFill>
                <a:latin typeface="Aptos ExtraBold" panose="020B0004020202020204" pitchFamily="34" charset="0"/>
              </a:rPr>
              <a:t>90% concentrados </a:t>
            </a:r>
            <a:r>
              <a:rPr lang="pt-BR" sz="1800" dirty="0" err="1">
                <a:solidFill>
                  <a:schemeClr val="bg1"/>
                </a:solidFill>
                <a:latin typeface="Aptos ExtraBold" panose="020B0004020202020204" pitchFamily="34" charset="0"/>
              </a:rPr>
              <a:t>en</a:t>
            </a:r>
            <a:r>
              <a:rPr lang="pt-BR" sz="1800" dirty="0">
                <a:solidFill>
                  <a:schemeClr val="bg1"/>
                </a:solidFill>
                <a:latin typeface="Aptos ExtraBold" panose="020B0004020202020204" pitchFamily="34" charset="0"/>
              </a:rPr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sz="1800" dirty="0">
                <a:solidFill>
                  <a:schemeClr val="bg1"/>
                </a:solidFill>
                <a:latin typeface="Aptos ExtraBold" panose="020B0004020202020204" pitchFamily="34" charset="0"/>
              </a:rPr>
              <a:t>1 </a:t>
            </a:r>
            <a:r>
              <a:rPr lang="pt-BR" sz="1800" dirty="0" err="1">
                <a:solidFill>
                  <a:schemeClr val="bg1"/>
                </a:solidFill>
                <a:latin typeface="Aptos ExtraBold" panose="020B0004020202020204" pitchFamily="34" charset="0"/>
              </a:rPr>
              <a:t>Productor</a:t>
            </a:r>
            <a:endParaRPr lang="pt-BR" sz="1800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55" name="Espaço Reservado para Texto 12">
            <a:extLst>
              <a:ext uri="{FF2B5EF4-FFF2-40B4-BE49-F238E27FC236}">
                <a16:creationId xmlns:a16="http://schemas.microsoft.com/office/drawing/2014/main" id="{8AAD8369-02B7-6DF4-7F7A-F728E18519CB}"/>
              </a:ext>
            </a:extLst>
          </p:cNvPr>
          <p:cNvSpPr txBox="1">
            <a:spLocks/>
          </p:cNvSpPr>
          <p:nvPr/>
        </p:nvSpPr>
        <p:spPr>
          <a:xfrm>
            <a:off x="4580360" y="5764925"/>
            <a:ext cx="3577885" cy="976443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Envasado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:  5.6 </a:t>
            </a:r>
            <a:r>
              <a:rPr kumimoji="0" lang="pt-BR" b="1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millones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b="1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ton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(74%)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pt-BR" b="1" i="1" kern="100" dirty="0">
                <a:solidFill>
                  <a:schemeClr val="bg1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Granel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: 2.0 </a:t>
            </a:r>
            <a:r>
              <a:rPr kumimoji="0" lang="pt-BR" b="1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millones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b="1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ton</a:t>
            </a:r>
            <a:r>
              <a:rPr kumimoji="0" lang="pt-BR" b="1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(26%)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2F9AFE61-6F07-003D-261D-20849790581E}"/>
              </a:ext>
            </a:extLst>
          </p:cNvPr>
          <p:cNvSpPr txBox="1"/>
          <p:nvPr/>
        </p:nvSpPr>
        <p:spPr>
          <a:xfrm>
            <a:off x="8498251" y="2350621"/>
            <a:ext cx="1223175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42 mil Vinculadas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54306C56-DA41-8C0C-CD43-86F76AB530B9}"/>
              </a:ext>
            </a:extLst>
          </p:cNvPr>
          <p:cNvSpPr txBox="1"/>
          <p:nvPr/>
        </p:nvSpPr>
        <p:spPr>
          <a:xfrm>
            <a:off x="10416480" y="3212976"/>
            <a:ext cx="164384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17 mil </a:t>
            </a:r>
            <a:r>
              <a:rPr lang="pt-BR" dirty="0" err="1">
                <a:solidFill>
                  <a:schemeClr val="bg1"/>
                </a:solidFill>
              </a:rPr>
              <a:t>Independientes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E0B14B3A-F25C-AA96-03E1-3335CF1DFD56}"/>
              </a:ext>
            </a:extLst>
          </p:cNvPr>
          <p:cNvSpPr txBox="1"/>
          <p:nvPr/>
        </p:nvSpPr>
        <p:spPr>
          <a:xfrm>
            <a:off x="968363" y="57099"/>
            <a:ext cx="11206578" cy="1213260"/>
          </a:xfrm>
          <a:prstGeom prst="rect">
            <a:avLst/>
          </a:prstGeom>
          <a:noFill/>
        </p:spPr>
        <p:txBody>
          <a:bodyPr wrap="square" lIns="252000" rIns="2160000" bIns="14400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500" dirty="0">
                <a:solidFill>
                  <a:srgbClr val="0095DA"/>
                </a:solidFill>
                <a:latin typeface="Segoe UI Light"/>
              </a:rPr>
              <a:t>Market </a:t>
            </a:r>
            <a:r>
              <a:rPr lang="pt-BR" sz="3500" dirty="0" err="1">
                <a:solidFill>
                  <a:srgbClr val="0095DA"/>
                </a:solidFill>
                <a:latin typeface="Segoe UI Light"/>
              </a:rPr>
              <a:t>Share</a:t>
            </a:r>
            <a:r>
              <a:rPr lang="pt-BR" sz="3500" dirty="0">
                <a:solidFill>
                  <a:srgbClr val="0095DA"/>
                </a:solidFill>
                <a:latin typeface="Segoe UI Light"/>
              </a:rPr>
              <a:t> %</a:t>
            </a: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498997B4-39A0-BA30-390F-ED168D18B4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8903" y="220837"/>
            <a:ext cx="792120" cy="33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CaixaDeTexto 63">
            <a:extLst>
              <a:ext uri="{FF2B5EF4-FFF2-40B4-BE49-F238E27FC236}">
                <a16:creationId xmlns:a16="http://schemas.microsoft.com/office/drawing/2014/main" id="{C07EE4CD-FB86-30D3-DBC3-3E1997BA52FD}"/>
              </a:ext>
            </a:extLst>
          </p:cNvPr>
          <p:cNvSpPr txBox="1"/>
          <p:nvPr/>
        </p:nvSpPr>
        <p:spPr>
          <a:xfrm>
            <a:off x="8839794" y="4646887"/>
            <a:ext cx="1249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  <a:latin typeface="+mn-lt"/>
              </a:rPr>
              <a:t>1.35 USD/kg 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ACB4AD8-3886-357E-E16C-CB6DA95207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26" t="2386" r="5037" b="1284"/>
          <a:stretch>
            <a:fillRect/>
          </a:stretch>
        </p:blipFill>
        <p:spPr>
          <a:xfrm>
            <a:off x="8904311" y="5013177"/>
            <a:ext cx="1008113" cy="1656183"/>
          </a:xfrm>
          <a:prstGeom prst="flowChartAlternateProcess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A23B03-44F5-EC76-E243-C44DC1B4D87D}"/>
              </a:ext>
            </a:extLst>
          </p:cNvPr>
          <p:cNvSpPr txBox="1"/>
          <p:nvPr/>
        </p:nvSpPr>
        <p:spPr>
          <a:xfrm>
            <a:off x="9004061" y="5835681"/>
            <a:ext cx="817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i="1" dirty="0">
                <a:solidFill>
                  <a:schemeClr val="bg1"/>
                </a:solidFill>
                <a:latin typeface="+mn-lt"/>
              </a:rPr>
              <a:t>17.1%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22BE450-FF40-9CFD-4401-B88313B6E0F3}"/>
              </a:ext>
            </a:extLst>
          </p:cNvPr>
          <p:cNvSpPr txBox="1"/>
          <p:nvPr/>
        </p:nvSpPr>
        <p:spPr>
          <a:xfrm>
            <a:off x="8969124" y="6183266"/>
            <a:ext cx="870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i="1" dirty="0">
                <a:solidFill>
                  <a:schemeClr val="bg1"/>
                </a:solidFill>
                <a:latin typeface="+mn-lt"/>
              </a:rPr>
              <a:t>34.7%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F21E6C-21B6-C748-BDDC-C1089E0635D4}"/>
              </a:ext>
            </a:extLst>
          </p:cNvPr>
          <p:cNvSpPr txBox="1"/>
          <p:nvPr/>
        </p:nvSpPr>
        <p:spPr>
          <a:xfrm>
            <a:off x="8977579" y="5493938"/>
            <a:ext cx="870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i="1" dirty="0">
                <a:solidFill>
                  <a:schemeClr val="bg1"/>
                </a:solidFill>
                <a:latin typeface="+mn-lt"/>
              </a:rPr>
              <a:t>48.2%</a:t>
            </a:r>
            <a:endParaRPr lang="pt-BR" sz="1400" b="1" dirty="0">
              <a:solidFill>
                <a:schemeClr val="bg1"/>
              </a:solidFill>
            </a:endParaRPr>
          </a:p>
        </p:txBody>
      </p:sp>
      <p:grpSp>
        <p:nvGrpSpPr>
          <p:cNvPr id="36" name="Group 17">
            <a:extLst>
              <a:ext uri="{FF2B5EF4-FFF2-40B4-BE49-F238E27FC236}">
                <a16:creationId xmlns:a16="http://schemas.microsoft.com/office/drawing/2014/main" id="{BF252736-01F6-8268-85FA-3318DE109C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26663" y="5521325"/>
            <a:ext cx="1866900" cy="808038"/>
            <a:chOff x="6379" y="3478"/>
            <a:chExt cx="1176" cy="509"/>
          </a:xfrm>
        </p:grpSpPr>
        <p:sp>
          <p:nvSpPr>
            <p:cNvPr id="37" name="AutoShape 16">
              <a:extLst>
                <a:ext uri="{FF2B5EF4-FFF2-40B4-BE49-F238E27FC236}">
                  <a16:creationId xmlns:a16="http://schemas.microsoft.com/office/drawing/2014/main" id="{BFC58F0E-5973-16C8-F069-529F2CF6084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379" y="3478"/>
              <a:ext cx="1176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Rectangle 18">
              <a:extLst>
                <a:ext uri="{FF2B5EF4-FFF2-40B4-BE49-F238E27FC236}">
                  <a16:creationId xmlns:a16="http://schemas.microsoft.com/office/drawing/2014/main" id="{8B96E9DF-F4E9-E5B2-52A3-964B309FC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" y="3599"/>
              <a:ext cx="42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Margen Bruto 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19">
              <a:extLst>
                <a:ext uri="{FF2B5EF4-FFF2-40B4-BE49-F238E27FC236}">
                  <a16:creationId xmlns:a16="http://schemas.microsoft.com/office/drawing/2014/main" id="{EA70AD22-8A20-5B24-44C0-AB7E10DB9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" y="3599"/>
              <a:ext cx="12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ENV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20">
              <a:extLst>
                <a:ext uri="{FF2B5EF4-FFF2-40B4-BE49-F238E27FC236}">
                  <a16:creationId xmlns:a16="http://schemas.microsoft.com/office/drawing/2014/main" id="{0AD2ABCA-1740-0A2F-A94A-A2ACF7B70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2" y="3599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+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21">
              <a:extLst>
                <a:ext uri="{FF2B5EF4-FFF2-40B4-BE49-F238E27FC236}">
                  <a16:creationId xmlns:a16="http://schemas.microsoft.com/office/drawing/2014/main" id="{7AD8776E-6184-D7AC-39D1-7BBD3701A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4" y="3599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altLang="pt-BR" sz="900" dirty="0">
                  <a:solidFill>
                    <a:srgbClr val="FFFFFF"/>
                  </a:solidFill>
                  <a:latin typeface="Calibri" panose="020F0502020204030204" pitchFamily="34" charset="0"/>
                </a:rPr>
                <a:t>DTB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22">
              <a:extLst>
                <a:ext uri="{FF2B5EF4-FFF2-40B4-BE49-F238E27FC236}">
                  <a16:creationId xmlns:a16="http://schemas.microsoft.com/office/drawing/2014/main" id="{1992EC84-EC57-A882-B3BC-490066996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5" y="3607"/>
              <a:ext cx="87" cy="70"/>
            </a:xfrm>
            <a:prstGeom prst="rect">
              <a:avLst/>
            </a:prstGeom>
            <a:solidFill>
              <a:srgbClr val="50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A5EB9942-DE7C-F5A0-7C30-1749132DC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5" y="3726"/>
              <a:ext cx="87" cy="72"/>
            </a:xfrm>
            <a:prstGeom prst="rect">
              <a:avLst/>
            </a:prstGeom>
            <a:solidFill>
              <a:srgbClr val="98D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Rectangle 24">
              <a:extLst>
                <a:ext uri="{FF2B5EF4-FFF2-40B4-BE49-F238E27FC236}">
                  <a16:creationId xmlns:a16="http://schemas.microsoft.com/office/drawing/2014/main" id="{D9B97DA2-CBFD-0E13-062D-79E0722BE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5" y="3837"/>
              <a:ext cx="87" cy="71"/>
            </a:xfrm>
            <a:prstGeom prst="rect">
              <a:avLst/>
            </a:prstGeom>
            <a:solidFill>
              <a:srgbClr val="189F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DB207F87-908F-AF0E-3F58-BFBF026D7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" y="3722"/>
              <a:ext cx="3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IVA (1,39/kg)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26">
              <a:extLst>
                <a:ext uri="{FF2B5EF4-FFF2-40B4-BE49-F238E27FC236}">
                  <a16:creationId xmlns:a16="http://schemas.microsoft.com/office/drawing/2014/main" id="{8E42A3B9-B383-1BD8-A19B-830DBF358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" y="372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27">
              <a:extLst>
                <a:ext uri="{FF2B5EF4-FFF2-40B4-BE49-F238E27FC236}">
                  <a16:creationId xmlns:a16="http://schemas.microsoft.com/office/drawing/2014/main" id="{4AB50D00-A28E-9C2B-4D9A-C183BC4FB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" y="3828"/>
              <a:ext cx="29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Productor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62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B0171-BCD3-CD89-6F86-B414315B4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Padrão do plano de fundo&#10;&#10;Descrição gerada automaticamente">
            <a:extLst>
              <a:ext uri="{FF2B5EF4-FFF2-40B4-BE49-F238E27FC236}">
                <a16:creationId xmlns:a16="http://schemas.microsoft.com/office/drawing/2014/main" id="{D6A4CFF2-26B0-E3E3-71D9-99892F498530}"/>
              </a:ext>
            </a:extLst>
          </p:cNvPr>
          <p:cNvPicPr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" y="1327459"/>
            <a:ext cx="12184602" cy="5530541"/>
          </a:xfrm>
          <a:prstGeom prst="rect">
            <a:avLst/>
          </a:prstGeom>
        </p:spPr>
      </p:pic>
      <p:sp>
        <p:nvSpPr>
          <p:cNvPr id="2" name="Retângulo: Cantos Superiores, Um Arredondado e Um Recortado 1">
            <a:extLst>
              <a:ext uri="{FF2B5EF4-FFF2-40B4-BE49-F238E27FC236}">
                <a16:creationId xmlns:a16="http://schemas.microsoft.com/office/drawing/2014/main" id="{A9B0B51A-9444-C3A9-042D-2D7A8A46D4D0}"/>
              </a:ext>
            </a:extLst>
          </p:cNvPr>
          <p:cNvSpPr/>
          <p:nvPr/>
        </p:nvSpPr>
        <p:spPr>
          <a:xfrm flipV="1">
            <a:off x="985421" y="-1"/>
            <a:ext cx="11206579" cy="2238157"/>
          </a:xfrm>
          <a:prstGeom prst="snipRoundRect">
            <a:avLst>
              <a:gd name="adj1" fmla="val 16667"/>
              <a:gd name="adj2" fmla="val 0"/>
            </a:avLst>
          </a:prstGeom>
          <a:blipFill dpi="0" rotWithShape="1">
            <a:blip r:embed="rId4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81C3B9F-6290-E8CA-5612-5B64C5D3D9B2}"/>
              </a:ext>
            </a:extLst>
          </p:cNvPr>
          <p:cNvSpPr txBox="1"/>
          <p:nvPr/>
        </p:nvSpPr>
        <p:spPr>
          <a:xfrm>
            <a:off x="968363" y="57099"/>
            <a:ext cx="11206578" cy="1213260"/>
          </a:xfrm>
          <a:prstGeom prst="rect">
            <a:avLst/>
          </a:prstGeom>
          <a:noFill/>
        </p:spPr>
        <p:txBody>
          <a:bodyPr wrap="square" lIns="252000" rIns="2160000" bIns="14400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500" dirty="0">
                <a:solidFill>
                  <a:srgbClr val="0095DA"/>
                </a:solidFill>
                <a:latin typeface="Segoe UI Light"/>
              </a:rPr>
              <a:t>Consumidor: Total </a:t>
            </a:r>
            <a:r>
              <a:rPr lang="pt-BR" sz="3500" dirty="0" err="1">
                <a:solidFill>
                  <a:srgbClr val="0095DA"/>
                </a:solidFill>
                <a:latin typeface="Segoe UI Light"/>
              </a:rPr>
              <a:t>libertad</a:t>
            </a:r>
            <a:r>
              <a:rPr lang="pt-BR" sz="3500" dirty="0">
                <a:solidFill>
                  <a:srgbClr val="0095DA"/>
                </a:solidFill>
                <a:latin typeface="Segoe UI Light"/>
              </a:rPr>
              <a:t> de </a:t>
            </a:r>
            <a:r>
              <a:rPr lang="pt-BR" sz="3500" dirty="0" err="1">
                <a:solidFill>
                  <a:srgbClr val="0095DA"/>
                </a:solidFill>
                <a:latin typeface="Segoe UI Light"/>
              </a:rPr>
              <a:t>elección</a:t>
            </a:r>
            <a:endParaRPr lang="pt-BR" sz="3500" dirty="0">
              <a:solidFill>
                <a:srgbClr val="0095DA"/>
              </a:solidFill>
              <a:latin typeface="Segoe UI Ligh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657729-F6E7-60DC-43DA-729CDFB071CC}"/>
              </a:ext>
            </a:extLst>
          </p:cNvPr>
          <p:cNvSpPr/>
          <p:nvPr/>
        </p:nvSpPr>
        <p:spPr>
          <a:xfrm>
            <a:off x="3129249" y="1327655"/>
            <a:ext cx="6281395" cy="55303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4B00AE2-7306-44B6-7AAA-2AB98C1607E8}"/>
              </a:ext>
            </a:extLst>
          </p:cNvPr>
          <p:cNvSpPr txBox="1"/>
          <p:nvPr/>
        </p:nvSpPr>
        <p:spPr>
          <a:xfrm>
            <a:off x="3470939" y="1508012"/>
            <a:ext cx="5956764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pt-BR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marL="216000" indent="-2160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pt-BR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Garantía</a:t>
            </a:r>
            <a:r>
              <a:rPr lang="pt-BR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da </a:t>
            </a:r>
            <a:r>
              <a:rPr lang="pt-BR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portabilidad</a:t>
            </a:r>
            <a:r>
              <a:rPr lang="pt-BR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</a:t>
            </a:r>
            <a:endParaRPr lang="pt-BR" dirty="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  <a:latin typeface="Helvetica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pt-BR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marL="216000" indent="-2160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s-E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Marca </a:t>
            </a:r>
            <a:r>
              <a:rPr lang="es-E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grabada en</a:t>
            </a:r>
            <a:r>
              <a:rPr lang="es-E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alto relieve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pt-BR" sz="5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344613" indent="-357188" defTabSz="8969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1079500" algn="l"/>
                <a:tab pos="11118850" algn="l"/>
                <a:tab pos="11658600" algn="l"/>
              </a:tabLst>
            </a:pPr>
            <a:r>
              <a:rPr lang="pt-BR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Obligación</a:t>
            </a: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pt-BR" b="1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hacer</a:t>
            </a:r>
            <a:endParaRPr lang="pt-BR" b="1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344613" indent="-357188" defTabSz="8969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1079500" algn="l"/>
                <a:tab pos="11118850" algn="l"/>
                <a:tab pos="11658600" algn="l"/>
              </a:tabLst>
            </a:pPr>
            <a:r>
              <a:rPr lang="pt-BR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Responsabilidad</a:t>
            </a: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objetiva</a:t>
            </a:r>
            <a:endParaRPr lang="pt-BR" b="1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344613" indent="-357188" defTabSz="8969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1079500" algn="l"/>
                <a:tab pos="11118850" algn="l"/>
                <a:tab pos="11658600" algn="l"/>
              </a:tabLst>
            </a:pP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Garantía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pt-BR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calidad</a:t>
            </a:r>
            <a:endParaRPr lang="pt-BR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344613" indent="-357188" defTabSz="8969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1079500" algn="l"/>
                <a:tab pos="11118850" algn="l"/>
                <a:tab pos="11658600" algn="l"/>
              </a:tabLst>
            </a:pPr>
            <a:r>
              <a:rPr lang="pt-BR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Extensión</a:t>
            </a:r>
            <a:r>
              <a:rPr lang="pt-BR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pt-BR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vida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del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cilindro</a:t>
            </a:r>
          </a:p>
          <a:p>
            <a:pPr marL="1344613" indent="-357188" defTabSz="8969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1079500" algn="l"/>
                <a:tab pos="11118850" algn="l"/>
                <a:tab pos="11658600" algn="l"/>
              </a:tabLst>
            </a:pPr>
            <a:r>
              <a:rPr lang="pt-BR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Seguridad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del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consumidor</a:t>
            </a:r>
            <a:endParaRPr lang="pt-BR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marL="216000" indent="-2160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endParaRPr lang="pt-BR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marL="216000" lvl="2" indent="-216000" defTabSz="896938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tabLst>
                <a:tab pos="1079500" algn="l"/>
                <a:tab pos="11118850" algn="l"/>
                <a:tab pos="11658600" algn="l"/>
              </a:tabLst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Existe </a:t>
            </a:r>
            <a:r>
              <a:rPr lang="pt-BR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racional económico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modelo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actual</a:t>
            </a:r>
            <a:endParaRPr lang="pt-BR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2" defTabSz="896938">
              <a:spcBef>
                <a:spcPts val="300"/>
              </a:spcBef>
              <a:spcAft>
                <a:spcPts val="300"/>
              </a:spcAft>
              <a:tabLst>
                <a:tab pos="1079500" algn="l"/>
                <a:tab pos="11118850" algn="l"/>
                <a:tab pos="11658600" algn="l"/>
              </a:tabLst>
            </a:pPr>
            <a:endParaRPr lang="pt-BR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16000" lvl="2" indent="-216000" defTabSz="896938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tabLst>
                <a:tab pos="1079500" algn="l"/>
                <a:tab pos="11118850" algn="l"/>
                <a:tab pos="11658600" algn="l"/>
              </a:tabLst>
            </a:pPr>
            <a:r>
              <a:rPr lang="pt-BR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Regulación</a:t>
            </a:r>
            <a:r>
              <a:rPr lang="pt-B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virtuosa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sistema eficiente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4A9EFA5-ECC8-DAE9-900F-CC3B2391BFA3}"/>
              </a:ext>
            </a:extLst>
          </p:cNvPr>
          <p:cNvGrpSpPr/>
          <p:nvPr/>
        </p:nvGrpSpPr>
        <p:grpSpPr>
          <a:xfrm>
            <a:off x="623392" y="1841362"/>
            <a:ext cx="2336778" cy="2380767"/>
            <a:chOff x="113903" y="1703932"/>
            <a:chExt cx="2525713" cy="2555875"/>
          </a:xfrm>
          <a:solidFill>
            <a:schemeClr val="bg1"/>
          </a:solidFill>
        </p:grpSpPr>
        <p:sp>
          <p:nvSpPr>
            <p:cNvPr id="14" name="Lágrima 13">
              <a:extLst>
                <a:ext uri="{FF2B5EF4-FFF2-40B4-BE49-F238E27FC236}">
                  <a16:creationId xmlns:a16="http://schemas.microsoft.com/office/drawing/2014/main" id="{D6726DA9-7667-1D00-9F11-53E9719AABED}"/>
                </a:ext>
              </a:extLst>
            </p:cNvPr>
            <p:cNvSpPr/>
            <p:nvPr/>
          </p:nvSpPr>
          <p:spPr bwMode="auto">
            <a:xfrm rot="948360">
              <a:off x="113903" y="1703932"/>
              <a:ext cx="2525713" cy="2555875"/>
            </a:xfrm>
            <a:prstGeom prst="teardrop">
              <a:avLst/>
            </a:prstGeom>
            <a:grpFill/>
            <a:ln>
              <a:noFill/>
            </a:ln>
            <a:effectLst>
              <a:outerShdw blurRad="342900" dist="584200" dir="8100000" sx="76000" sy="76000" algn="tr" rotWithShape="0">
                <a:prstClr val="black">
                  <a:alpha val="4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15" name="Imagem 14" descr="Uma imagem contendo texto, por do sol, desenho&#10;&#10;Descrição gerada automaticamente">
              <a:extLst>
                <a:ext uri="{FF2B5EF4-FFF2-40B4-BE49-F238E27FC236}">
                  <a16:creationId xmlns:a16="http://schemas.microsoft.com/office/drawing/2014/main" id="{E79DC425-27F9-382E-5F66-354B9CDC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43" y="1890994"/>
              <a:ext cx="2271004" cy="2181750"/>
            </a:xfrm>
            <a:prstGeom prst="ellipse">
              <a:avLst/>
            </a:prstGeom>
            <a:grpFill/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934B495-D6A6-A189-D325-6815EE2B70A2}"/>
              </a:ext>
            </a:extLst>
          </p:cNvPr>
          <p:cNvGrpSpPr/>
          <p:nvPr/>
        </p:nvGrpSpPr>
        <p:grpSpPr>
          <a:xfrm>
            <a:off x="8616281" y="2780929"/>
            <a:ext cx="2720100" cy="2574384"/>
            <a:chOff x="9414243" y="4374194"/>
            <a:chExt cx="2555875" cy="2525713"/>
          </a:xfrm>
          <a:solidFill>
            <a:schemeClr val="bg1"/>
          </a:solidFill>
        </p:grpSpPr>
        <p:sp>
          <p:nvSpPr>
            <p:cNvPr id="18" name="Lágrima 17">
              <a:extLst>
                <a:ext uri="{FF2B5EF4-FFF2-40B4-BE49-F238E27FC236}">
                  <a16:creationId xmlns:a16="http://schemas.microsoft.com/office/drawing/2014/main" id="{06AD761D-9F19-1A9E-F4B3-639248982CA0}"/>
                </a:ext>
              </a:extLst>
            </p:cNvPr>
            <p:cNvSpPr/>
            <p:nvPr/>
          </p:nvSpPr>
          <p:spPr bwMode="auto">
            <a:xfrm rot="16200000">
              <a:off x="9429324" y="4359113"/>
              <a:ext cx="2525713" cy="2555875"/>
            </a:xfrm>
            <a:prstGeom prst="teardrop">
              <a:avLst/>
            </a:prstGeom>
            <a:grpFill/>
            <a:ln>
              <a:noFill/>
            </a:ln>
            <a:effectLst>
              <a:outerShdw blurRad="342900" dist="584200" dir="8100000" sx="76000" sy="76000" algn="tr" rotWithShape="0">
                <a:prstClr val="black">
                  <a:alpha val="4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19" name="Imagem 18" descr="Ícone&#10;&#10;Descrição gerada automaticamente">
              <a:extLst>
                <a:ext uri="{FF2B5EF4-FFF2-40B4-BE49-F238E27FC236}">
                  <a16:creationId xmlns:a16="http://schemas.microsoft.com/office/drawing/2014/main" id="{E9D87CDD-DB7F-92B9-15D4-992577D12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7" t="23996" r="3078" b="12806"/>
            <a:stretch/>
          </p:blipFill>
          <p:spPr>
            <a:xfrm>
              <a:off x="9558128" y="4586510"/>
              <a:ext cx="2268104" cy="2101079"/>
            </a:xfrm>
            <a:prstGeom prst="ellipse">
              <a:avLst/>
            </a:prstGeom>
            <a:grpFill/>
          </p:spPr>
        </p:pic>
      </p:grpSp>
      <p:pic>
        <p:nvPicPr>
          <p:cNvPr id="26" name="Imagem 25">
            <a:extLst>
              <a:ext uri="{FF2B5EF4-FFF2-40B4-BE49-F238E27FC236}">
                <a16:creationId xmlns:a16="http://schemas.microsoft.com/office/drawing/2014/main" id="{5424B075-2772-3A93-1B73-0388E068A6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8903" y="220837"/>
            <a:ext cx="792120" cy="33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14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F649F-D22E-DB9D-A180-059D6286E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Padrão do plano de fundo&#10;&#10;Descrição gerada automaticamente">
            <a:extLst>
              <a:ext uri="{FF2B5EF4-FFF2-40B4-BE49-F238E27FC236}">
                <a16:creationId xmlns:a16="http://schemas.microsoft.com/office/drawing/2014/main" id="{95AE310A-2429-F53E-F596-B0253801BB64}"/>
              </a:ext>
            </a:extLst>
          </p:cNvPr>
          <p:cNvPicPr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" y="1328307"/>
            <a:ext cx="12196231" cy="5530541"/>
          </a:xfrm>
          <a:prstGeom prst="rect">
            <a:avLst/>
          </a:prstGeom>
        </p:spPr>
      </p:pic>
      <p:sp>
        <p:nvSpPr>
          <p:cNvPr id="2" name="Retângulo: Cantos Superiores, Um Arredondado e Um Recortado 1">
            <a:extLst>
              <a:ext uri="{FF2B5EF4-FFF2-40B4-BE49-F238E27FC236}">
                <a16:creationId xmlns:a16="http://schemas.microsoft.com/office/drawing/2014/main" id="{E4B49C7D-7DB4-B8CF-1D5F-D515AC555430}"/>
              </a:ext>
            </a:extLst>
          </p:cNvPr>
          <p:cNvSpPr/>
          <p:nvPr/>
        </p:nvSpPr>
        <p:spPr>
          <a:xfrm flipV="1">
            <a:off x="985421" y="-1"/>
            <a:ext cx="11206579" cy="2238157"/>
          </a:xfrm>
          <a:prstGeom prst="snipRoundRect">
            <a:avLst>
              <a:gd name="adj1" fmla="val 16667"/>
              <a:gd name="adj2" fmla="val 0"/>
            </a:avLst>
          </a:prstGeom>
          <a:blipFill dpi="0" rotWithShape="1">
            <a:blip r:embed="rId4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8A61D68F-F8BE-FA8A-B0AC-D00163488B66}"/>
              </a:ext>
            </a:extLst>
          </p:cNvPr>
          <p:cNvSpPr txBox="1"/>
          <p:nvPr/>
        </p:nvSpPr>
        <p:spPr>
          <a:xfrm>
            <a:off x="968363" y="57099"/>
            <a:ext cx="11206578" cy="1213260"/>
          </a:xfrm>
          <a:prstGeom prst="rect">
            <a:avLst/>
          </a:prstGeom>
          <a:noFill/>
        </p:spPr>
        <p:txBody>
          <a:bodyPr wrap="square" lIns="252000" rIns="2160000" bIns="14400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500" dirty="0" err="1">
                <a:solidFill>
                  <a:srgbClr val="0095DA"/>
                </a:solidFill>
                <a:latin typeface="Segoe UI Light"/>
              </a:rPr>
              <a:t>Buenas</a:t>
            </a:r>
            <a:r>
              <a:rPr lang="pt-BR" sz="3500" dirty="0">
                <a:solidFill>
                  <a:srgbClr val="0095DA"/>
                </a:solidFill>
                <a:latin typeface="Segoe UI Light"/>
              </a:rPr>
              <a:t> Notícias: Gas para Todos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192ADE2-0B2E-6BE9-C1A2-AB425FBBDA2D}"/>
              </a:ext>
            </a:extLst>
          </p:cNvPr>
          <p:cNvSpPr/>
          <p:nvPr/>
        </p:nvSpPr>
        <p:spPr>
          <a:xfrm>
            <a:off x="7160354" y="2676767"/>
            <a:ext cx="2950778" cy="2828140"/>
          </a:xfrm>
          <a:prstGeom prst="ellipse">
            <a:avLst/>
          </a:prstGeom>
          <a:solidFill>
            <a:srgbClr val="002060"/>
          </a:solidFill>
          <a:ln w="38100">
            <a:solidFill>
              <a:srgbClr val="7F7F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EE35B2E-3C0B-BAD9-7095-08A77E8C0E70}"/>
              </a:ext>
            </a:extLst>
          </p:cNvPr>
          <p:cNvSpPr/>
          <p:nvPr/>
        </p:nvSpPr>
        <p:spPr>
          <a:xfrm>
            <a:off x="679307" y="3394516"/>
            <a:ext cx="1599172" cy="16324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826BEA3-0B94-C8E1-CCD5-AD9EC81C8DB2}"/>
              </a:ext>
            </a:extLst>
          </p:cNvPr>
          <p:cNvSpPr/>
          <p:nvPr/>
        </p:nvSpPr>
        <p:spPr>
          <a:xfrm>
            <a:off x="4221559" y="3703294"/>
            <a:ext cx="2603608" cy="145389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ysClr val="window" lastClr="FFFFFF">
                <a:lumMod val="65000"/>
              </a:sys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b="1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Gobierno Federal</a:t>
            </a:r>
          </a:p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kern="0" dirty="0">
                <a:solidFill>
                  <a:srgbClr val="002060"/>
                </a:solidFill>
                <a:latin typeface="CalLIBRI"/>
                <a:ea typeface="Times New Roman" panose="02020603050405020304" pitchFamily="18" charset="0"/>
                <a:cs typeface="Times New Roman" panose="02020603050405020304" pitchFamily="18" charset="0"/>
              </a:rPr>
              <a:t>Pago de una </a:t>
            </a:r>
          </a:p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kern="0" dirty="0">
                <a:solidFill>
                  <a:srgbClr val="002060"/>
                </a:solidFill>
                <a:latin typeface="CalLIBRI"/>
                <a:ea typeface="Times New Roman" panose="02020603050405020304" pitchFamily="18" charset="0"/>
                <a:cs typeface="Times New Roman" panose="02020603050405020304" pitchFamily="18" charset="0"/>
              </a:rPr>
              <a:t>carga de 13kg de </a:t>
            </a:r>
            <a:r>
              <a:rPr lang="pt-BR" sz="1600" kern="0" dirty="0" err="1">
                <a:solidFill>
                  <a:srgbClr val="002060"/>
                </a:solidFill>
                <a:latin typeface="CalLIBRI"/>
                <a:ea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pt-BR" sz="1600" kern="0" dirty="0">
              <a:solidFill>
                <a:srgbClr val="002060"/>
              </a:solidFill>
              <a:latin typeface="Cal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kern="0" dirty="0">
                <a:solidFill>
                  <a:srgbClr val="002060"/>
                </a:solidFill>
                <a:latin typeface="CalLIBRI"/>
                <a:ea typeface="Times New Roman" panose="02020603050405020304" pitchFamily="18" charset="0"/>
                <a:cs typeface="Times New Roman" panose="02020603050405020304" pitchFamily="18" charset="0"/>
              </a:rPr>
              <a:t>via electrónico, de frente a </a:t>
            </a:r>
          </a:p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kern="0" dirty="0" err="1">
                <a:solidFill>
                  <a:srgbClr val="002060"/>
                </a:solidFill>
                <a:latin typeface="CalLIBRI"/>
                <a:ea typeface="Times New Roman" panose="02020603050405020304" pitchFamily="18" charset="0"/>
                <a:cs typeface="Times New Roman" panose="02020603050405020304" pitchFamily="18" charset="0"/>
              </a:rPr>
              <a:t>las</a:t>
            </a:r>
            <a:r>
              <a:rPr lang="pt-BR" sz="1600" kern="0" dirty="0">
                <a:solidFill>
                  <a:srgbClr val="002060"/>
                </a:solidFill>
                <a:latin typeface="CalLIBRI"/>
                <a:ea typeface="Times New Roman" panose="02020603050405020304" pitchFamily="18" charset="0"/>
                <a:cs typeface="Times New Roman" panose="02020603050405020304" pitchFamily="18" charset="0"/>
              </a:rPr>
              <a:t> Distribuidoras</a:t>
            </a:r>
            <a:endParaRPr lang="pt-BR" sz="1600" kern="0" dirty="0">
              <a:solidFill>
                <a:srgbClr val="002060"/>
              </a:solidFill>
              <a:ea typeface="微软雅黑" pitchFamily="34" charset="-122"/>
              <a:cs typeface="Calibri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EF00B66-598C-617C-8070-5E54D31233DA}"/>
              </a:ext>
            </a:extLst>
          </p:cNvPr>
          <p:cNvGrpSpPr/>
          <p:nvPr/>
        </p:nvGrpSpPr>
        <p:grpSpPr>
          <a:xfrm>
            <a:off x="6652469" y="3697787"/>
            <a:ext cx="932101" cy="932939"/>
            <a:chOff x="3657876" y="3740705"/>
            <a:chExt cx="781050" cy="781050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F79AE742-CF75-C761-313E-BF6CC9C6EAA2}"/>
                </a:ext>
              </a:extLst>
            </p:cNvPr>
            <p:cNvSpPr/>
            <p:nvPr/>
          </p:nvSpPr>
          <p:spPr>
            <a:xfrm>
              <a:off x="3697283" y="3775656"/>
              <a:ext cx="685763" cy="6809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05504611-905A-BB8C-ED3A-CD40EE817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57876" y="3740705"/>
              <a:ext cx="781050" cy="781050"/>
            </a:xfrm>
            <a:prstGeom prst="rect">
              <a:avLst/>
            </a:prstGeom>
          </p:spPr>
        </p:pic>
      </p:grp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B048D53-5E12-46EE-28D0-7BEA05CB31D0}"/>
              </a:ext>
            </a:extLst>
          </p:cNvPr>
          <p:cNvSpPr/>
          <p:nvPr/>
        </p:nvSpPr>
        <p:spPr>
          <a:xfrm>
            <a:off x="10177240" y="4384954"/>
            <a:ext cx="1819750" cy="74676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ysClr val="window" lastClr="FFFFFF">
                <a:lumMod val="65000"/>
              </a:sys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b="1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Distribuidoras</a:t>
            </a:r>
          </a:p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kern="0" dirty="0" err="1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Participación</a:t>
            </a:r>
            <a:r>
              <a:rPr lang="pt-BR" sz="1600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 libre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F63A8DF-C5D6-06C2-6775-D783DE959FE9}"/>
              </a:ext>
            </a:extLst>
          </p:cNvPr>
          <p:cNvGrpSpPr/>
          <p:nvPr/>
        </p:nvGrpSpPr>
        <p:grpSpPr>
          <a:xfrm>
            <a:off x="9725142" y="3671463"/>
            <a:ext cx="877409" cy="929759"/>
            <a:chOff x="7532694" y="4304044"/>
            <a:chExt cx="781050" cy="781050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8F756E71-9CD0-490F-E3B7-F11CACC8F215}"/>
                </a:ext>
              </a:extLst>
            </p:cNvPr>
            <p:cNvSpPr/>
            <p:nvPr/>
          </p:nvSpPr>
          <p:spPr>
            <a:xfrm>
              <a:off x="7577988" y="4353416"/>
              <a:ext cx="685763" cy="6809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597276B4-D18E-EBBF-3751-5ECBDABD3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2694" y="4304044"/>
              <a:ext cx="781050" cy="781050"/>
            </a:xfrm>
            <a:prstGeom prst="rect">
              <a:avLst/>
            </a:prstGeom>
          </p:spPr>
        </p:pic>
      </p:grp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CDC6A4D8-42D6-5FAC-03A1-BCBD8087410F}"/>
              </a:ext>
            </a:extLst>
          </p:cNvPr>
          <p:cNvSpPr/>
          <p:nvPr/>
        </p:nvSpPr>
        <p:spPr>
          <a:xfrm>
            <a:off x="6757897" y="5803953"/>
            <a:ext cx="1958381" cy="87332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ysClr val="window" lastClr="FFFFFF">
                <a:lumMod val="65000"/>
              </a:sys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b="1" kern="0" dirty="0" err="1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Beneficiarios</a:t>
            </a:r>
            <a:endParaRPr lang="pt-BR" b="1" kern="0" dirty="0">
              <a:solidFill>
                <a:srgbClr val="002060"/>
              </a:solidFill>
              <a:ea typeface="微软雅黑" pitchFamily="34" charset="-122"/>
              <a:cs typeface="Calibri" pitchFamily="34" charset="0"/>
            </a:endParaRPr>
          </a:p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17 </a:t>
            </a:r>
            <a:r>
              <a:rPr lang="pt-BR" sz="1600" kern="0" dirty="0" err="1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millones</a:t>
            </a:r>
            <a:endParaRPr lang="pt-BR" sz="1600" kern="0" dirty="0">
              <a:solidFill>
                <a:srgbClr val="002060"/>
              </a:solidFill>
              <a:ea typeface="微软雅黑" pitchFamily="34" charset="-122"/>
              <a:cs typeface="Calibri" pitchFamily="34" charset="0"/>
            </a:endParaRPr>
          </a:p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de </a:t>
            </a:r>
            <a:r>
              <a:rPr lang="pt-BR" sz="1600" kern="0" dirty="0" err="1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familias</a:t>
            </a:r>
            <a:endParaRPr lang="pt-BR" sz="1600" kern="0" dirty="0">
              <a:solidFill>
                <a:srgbClr val="002060"/>
              </a:solidFill>
              <a:ea typeface="微软雅黑" pitchFamily="34" charset="-122"/>
              <a:cs typeface="Calibri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B5C2F49D-E450-0EEE-A281-20F3ADA01DAB}"/>
              </a:ext>
            </a:extLst>
          </p:cNvPr>
          <p:cNvGrpSpPr/>
          <p:nvPr/>
        </p:nvGrpSpPr>
        <p:grpSpPr>
          <a:xfrm>
            <a:off x="8063589" y="5048924"/>
            <a:ext cx="1399611" cy="1269516"/>
            <a:chOff x="4553545" y="5487465"/>
            <a:chExt cx="1208841" cy="1157401"/>
          </a:xfrm>
        </p:grpSpPr>
        <p:sp>
          <p:nvSpPr>
            <p:cNvPr id="28" name="Fluxograma: Conector 27">
              <a:extLst>
                <a:ext uri="{FF2B5EF4-FFF2-40B4-BE49-F238E27FC236}">
                  <a16:creationId xmlns:a16="http://schemas.microsoft.com/office/drawing/2014/main" id="{DFD651A7-630D-84CE-F088-D93587B227A6}"/>
                </a:ext>
              </a:extLst>
            </p:cNvPr>
            <p:cNvSpPr/>
            <p:nvPr/>
          </p:nvSpPr>
          <p:spPr>
            <a:xfrm>
              <a:off x="4777496" y="5644278"/>
              <a:ext cx="723390" cy="73704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F037770B-ECCC-E6BD-AAC5-C45B2F0CF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53545" y="5487465"/>
              <a:ext cx="1208841" cy="1157401"/>
            </a:xfrm>
            <a:prstGeom prst="rect">
              <a:avLst/>
            </a:prstGeom>
          </p:spPr>
        </p:pic>
      </p:grpSp>
      <p:pic>
        <p:nvPicPr>
          <p:cNvPr id="30" name="Imagem 29" descr="Uma imagem contendo no interior, mesa, xícara, café&#10;&#10;O conteúdo gerado por IA pode estar incorreto.">
            <a:extLst>
              <a:ext uri="{FF2B5EF4-FFF2-40B4-BE49-F238E27FC236}">
                <a16:creationId xmlns:a16="http://schemas.microsoft.com/office/drawing/2014/main" id="{824CBE72-3B12-77E3-F506-92FCB5CCF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r="22415"/>
          <a:stretch/>
        </p:blipFill>
        <p:spPr>
          <a:xfrm>
            <a:off x="-240703" y="1286402"/>
            <a:ext cx="4392488" cy="5571598"/>
          </a:xfrm>
          <a:prstGeom prst="parallelogram">
            <a:avLst/>
          </a:prstGeom>
        </p:spPr>
      </p:pic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EC6B37E4-F0D4-36BE-3CFF-16DA721B98C6}"/>
              </a:ext>
            </a:extLst>
          </p:cNvPr>
          <p:cNvSpPr/>
          <p:nvPr/>
        </p:nvSpPr>
        <p:spPr>
          <a:xfrm>
            <a:off x="4195" y="1295385"/>
            <a:ext cx="12192000" cy="59595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 Programa social orientado a eliminar </a:t>
            </a:r>
            <a:r>
              <a:rPr lang="pt-BR" sz="2000" b="1" dirty="0" err="1"/>
              <a:t>fuentes</a:t>
            </a:r>
            <a:r>
              <a:rPr lang="pt-BR" sz="2000" b="1" dirty="0"/>
              <a:t> </a:t>
            </a:r>
            <a:r>
              <a:rPr lang="es-ES" sz="2000" b="1" dirty="0"/>
              <a:t>inapropiadas para la cocción, como el carbón, la leña y otros</a:t>
            </a:r>
            <a:r>
              <a:rPr lang="pt-BR" sz="2000" b="1" dirty="0"/>
              <a:t>.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AF6956F-6197-1D29-2957-2D544550D43D}"/>
              </a:ext>
            </a:extLst>
          </p:cNvPr>
          <p:cNvSpPr txBox="1"/>
          <p:nvPr/>
        </p:nvSpPr>
        <p:spPr>
          <a:xfrm>
            <a:off x="8472264" y="3140968"/>
            <a:ext cx="1268154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  <a:spcBef>
                <a:spcPts val="0"/>
              </a:spcBef>
            </a:pPr>
            <a:r>
              <a:rPr lang="pt-BR" sz="16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USD 1.3 </a:t>
            </a:r>
            <a:r>
              <a:rPr lang="pt-BR" sz="1600" b="1" dirty="0" err="1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MMillones</a:t>
            </a:r>
            <a:r>
              <a:rPr lang="pt-BR" sz="16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                </a:t>
            </a:r>
            <a:r>
              <a:rPr lang="pt-BR" sz="12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(2026)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AA2A496-4D66-9C6C-B490-426FFD1A5FFC}"/>
              </a:ext>
            </a:extLst>
          </p:cNvPr>
          <p:cNvSpPr txBox="1"/>
          <p:nvPr/>
        </p:nvSpPr>
        <p:spPr>
          <a:xfrm>
            <a:off x="7664736" y="4418624"/>
            <a:ext cx="1383592" cy="76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pt-BR" sz="16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USD 0.6 </a:t>
            </a:r>
            <a:r>
              <a:rPr lang="pt-BR" sz="1600" b="1" dirty="0" err="1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MMillones</a:t>
            </a:r>
            <a:r>
              <a:rPr lang="pt-BR" sz="16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 </a:t>
            </a:r>
            <a:r>
              <a:rPr lang="pt-BR" sz="12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(2024)</a:t>
            </a:r>
            <a:endParaRPr lang="pt-BR" sz="1600" b="1" dirty="0">
              <a:solidFill>
                <a:schemeClr val="bg1"/>
              </a:solidFill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35" name="Seta: Curva para a Direita 34">
            <a:extLst>
              <a:ext uri="{FF2B5EF4-FFF2-40B4-BE49-F238E27FC236}">
                <a16:creationId xmlns:a16="http://schemas.microsoft.com/office/drawing/2014/main" id="{BD9CA627-F095-B27A-E41B-EADA07807AE1}"/>
              </a:ext>
            </a:extLst>
          </p:cNvPr>
          <p:cNvSpPr/>
          <p:nvPr/>
        </p:nvSpPr>
        <p:spPr>
          <a:xfrm rot="2250684" flipV="1">
            <a:off x="8164863" y="3382860"/>
            <a:ext cx="281767" cy="889276"/>
          </a:xfrm>
          <a:prstGeom prst="curvedRightArrow">
            <a:avLst>
              <a:gd name="adj1" fmla="val 26634"/>
              <a:gd name="adj2" fmla="val 74886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0236682-8736-5D60-3F3C-3AF316C4AB53}"/>
              </a:ext>
            </a:extLst>
          </p:cNvPr>
          <p:cNvGrpSpPr/>
          <p:nvPr/>
        </p:nvGrpSpPr>
        <p:grpSpPr>
          <a:xfrm>
            <a:off x="8321149" y="3781043"/>
            <a:ext cx="702287" cy="656946"/>
            <a:chOff x="5633509" y="2260200"/>
            <a:chExt cx="781050" cy="781050"/>
          </a:xfrm>
        </p:grpSpPr>
        <p:sp>
          <p:nvSpPr>
            <p:cNvPr id="38" name="Fluxograma: Conector 37">
              <a:extLst>
                <a:ext uri="{FF2B5EF4-FFF2-40B4-BE49-F238E27FC236}">
                  <a16:creationId xmlns:a16="http://schemas.microsoft.com/office/drawing/2014/main" id="{80DD17EE-F524-A3BD-1C57-A64CAF2A7240}"/>
                </a:ext>
              </a:extLst>
            </p:cNvPr>
            <p:cNvSpPr/>
            <p:nvPr/>
          </p:nvSpPr>
          <p:spPr>
            <a:xfrm>
              <a:off x="5660074" y="2276913"/>
              <a:ext cx="720080" cy="710513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650073C4-A1D9-BBA1-3E66-34FFC091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33509" y="2260200"/>
              <a:ext cx="781050" cy="781050"/>
            </a:xfrm>
            <a:prstGeom prst="rect">
              <a:avLst/>
            </a:prstGeom>
          </p:spPr>
        </p:pic>
      </p:grp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C7441C0-67D8-F82A-CB6B-7A08139ECF82}"/>
              </a:ext>
            </a:extLst>
          </p:cNvPr>
          <p:cNvSpPr/>
          <p:nvPr/>
        </p:nvSpPr>
        <p:spPr>
          <a:xfrm>
            <a:off x="9102198" y="2084356"/>
            <a:ext cx="2682433" cy="97623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ysClr val="window" lastClr="FFFFFF">
                <a:lumMod val="65000"/>
              </a:sys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b="1" kern="0" dirty="0" err="1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Envasadoras</a:t>
            </a:r>
            <a:endParaRPr lang="pt-BR" b="1" kern="0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  <a:cs typeface="Calibri" pitchFamily="34" charset="0"/>
            </a:endParaRPr>
          </a:p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Garantia de </a:t>
            </a:r>
            <a:r>
              <a:rPr lang="pt-BR" sz="1600" kern="0" dirty="0" err="1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aceptación</a:t>
            </a:r>
            <a:r>
              <a:rPr lang="pt-BR" sz="1600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 em </a:t>
            </a:r>
            <a:r>
              <a:rPr lang="pt-BR" sz="1600" kern="0" dirty="0" err="1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el</a:t>
            </a:r>
            <a:r>
              <a:rPr lang="pt-BR" sz="1600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 </a:t>
            </a:r>
          </a:p>
          <a:p>
            <a:pPr algn="ctr" defTabSz="9137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100% de </a:t>
            </a:r>
            <a:r>
              <a:rPr lang="pt-BR" sz="1600" kern="0" dirty="0" err="1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las</a:t>
            </a:r>
            <a:r>
              <a:rPr lang="pt-BR" sz="1600" kern="0" dirty="0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 </a:t>
            </a:r>
            <a:r>
              <a:rPr lang="pt-BR" sz="1600" kern="0" dirty="0" err="1">
                <a:solidFill>
                  <a:srgbClr val="002060"/>
                </a:solidFill>
                <a:ea typeface="微软雅黑" pitchFamily="34" charset="-122"/>
                <a:cs typeface="Calibri" pitchFamily="34" charset="0"/>
              </a:rPr>
              <a:t>municipallidades</a:t>
            </a:r>
            <a:endParaRPr lang="pt-BR" sz="500" kern="0" dirty="0">
              <a:solidFill>
                <a:srgbClr val="002060"/>
              </a:solidFill>
              <a:latin typeface="Calibri" panose="020F0502020204030204" pitchFamily="34" charset="0"/>
              <a:ea typeface="微软雅黑" pitchFamily="34" charset="-122"/>
              <a:cs typeface="Calibri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64568452-0D77-AED5-14F0-4FC927887566}"/>
              </a:ext>
            </a:extLst>
          </p:cNvPr>
          <p:cNvGrpSpPr/>
          <p:nvPr/>
        </p:nvGrpSpPr>
        <p:grpSpPr>
          <a:xfrm>
            <a:off x="8314346" y="2243174"/>
            <a:ext cx="898099" cy="873401"/>
            <a:chOff x="8837913" y="3038475"/>
            <a:chExt cx="781050" cy="781050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D23FD9DA-F1B6-DB5E-3E8A-386D96EC211A}"/>
                </a:ext>
              </a:extLst>
            </p:cNvPr>
            <p:cNvSpPr/>
            <p:nvPr/>
          </p:nvSpPr>
          <p:spPr>
            <a:xfrm>
              <a:off x="8885556" y="3088544"/>
              <a:ext cx="685763" cy="6809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F7627F26-A192-87E1-C337-D4320158B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837913" y="3038475"/>
              <a:ext cx="781050" cy="781050"/>
            </a:xfrm>
            <a:prstGeom prst="rect">
              <a:avLst/>
            </a:prstGeom>
          </p:spPr>
        </p:pic>
      </p:grpSp>
      <p:pic>
        <p:nvPicPr>
          <p:cNvPr id="45" name="Imagem 44">
            <a:extLst>
              <a:ext uri="{FF2B5EF4-FFF2-40B4-BE49-F238E27FC236}">
                <a16:creationId xmlns:a16="http://schemas.microsoft.com/office/drawing/2014/main" id="{D71F8F8C-FDDC-7772-520B-EE398CB61C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8903" y="220837"/>
            <a:ext cx="792120" cy="33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10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0B665-425E-3BE9-B258-CFF191D55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Superiores, Um Arredondado e Um Recortado 1">
            <a:extLst>
              <a:ext uri="{FF2B5EF4-FFF2-40B4-BE49-F238E27FC236}">
                <a16:creationId xmlns:a16="http://schemas.microsoft.com/office/drawing/2014/main" id="{96C42897-DC10-CECC-A310-723DC90F57B1}"/>
              </a:ext>
            </a:extLst>
          </p:cNvPr>
          <p:cNvSpPr/>
          <p:nvPr/>
        </p:nvSpPr>
        <p:spPr>
          <a:xfrm flipV="1">
            <a:off x="985421" y="-1"/>
            <a:ext cx="11206579" cy="2238157"/>
          </a:xfrm>
          <a:prstGeom prst="snipRoundRect">
            <a:avLst>
              <a:gd name="adj1" fmla="val 16667"/>
              <a:gd name="adj2" fmla="val 0"/>
            </a:avLst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8E79795-0B74-FD30-141A-1ADAC8EF3858}"/>
              </a:ext>
            </a:extLst>
          </p:cNvPr>
          <p:cNvSpPr txBox="1"/>
          <p:nvPr/>
        </p:nvSpPr>
        <p:spPr>
          <a:xfrm>
            <a:off x="968363" y="57099"/>
            <a:ext cx="11206578" cy="1213260"/>
          </a:xfrm>
          <a:prstGeom prst="rect">
            <a:avLst/>
          </a:prstGeom>
          <a:noFill/>
        </p:spPr>
        <p:txBody>
          <a:bodyPr wrap="square" lIns="252000" rIns="2160000" bIns="14400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500" dirty="0" err="1">
                <a:solidFill>
                  <a:srgbClr val="0095DA"/>
                </a:solidFill>
                <a:latin typeface="Segoe UI Light"/>
              </a:rPr>
              <a:t>Amenazas</a:t>
            </a:r>
            <a:r>
              <a:rPr lang="pt-BR" sz="3500" dirty="0">
                <a:solidFill>
                  <a:srgbClr val="0095DA"/>
                </a:solidFill>
                <a:latin typeface="Segoe UI Light"/>
              </a:rPr>
              <a:t> </a:t>
            </a:r>
            <a:r>
              <a:rPr lang="pt-BR" sz="3500" dirty="0" err="1">
                <a:solidFill>
                  <a:srgbClr val="0095DA"/>
                </a:solidFill>
                <a:latin typeface="Segoe UI Light"/>
              </a:rPr>
              <a:t>Regulatorias</a:t>
            </a:r>
            <a:r>
              <a:rPr lang="pt-BR" sz="3500" dirty="0">
                <a:solidFill>
                  <a:srgbClr val="0095DA"/>
                </a:solidFill>
                <a:latin typeface="Segoe UI Light"/>
              </a:rPr>
              <a:t>: </a:t>
            </a:r>
            <a:r>
              <a:rPr lang="pt-BR" sz="3500" dirty="0" err="1">
                <a:solidFill>
                  <a:srgbClr val="0095DA"/>
                </a:solidFill>
                <a:latin typeface="Segoe UI Light"/>
              </a:rPr>
              <a:t>Riesgos</a:t>
            </a:r>
            <a:r>
              <a:rPr lang="pt-BR" sz="3500" dirty="0">
                <a:solidFill>
                  <a:srgbClr val="0095DA"/>
                </a:solidFill>
                <a:latin typeface="Segoe UI Light"/>
              </a:rPr>
              <a:t> diversos </a:t>
            </a:r>
            <a:r>
              <a:rPr lang="pt-BR" sz="2400" dirty="0">
                <a:solidFill>
                  <a:srgbClr val="0095DA"/>
                </a:solidFill>
                <a:latin typeface="Segoe UI Light"/>
              </a:rPr>
              <a:t>(negocio y </a:t>
            </a:r>
            <a:r>
              <a:rPr lang="pt-BR" sz="2400" dirty="0" err="1">
                <a:solidFill>
                  <a:srgbClr val="0095DA"/>
                </a:solidFill>
                <a:latin typeface="Segoe UI Light"/>
              </a:rPr>
              <a:t>sociedad</a:t>
            </a:r>
            <a:r>
              <a:rPr lang="pt-BR" sz="2400" dirty="0">
                <a:solidFill>
                  <a:srgbClr val="0095DA"/>
                </a:solidFill>
                <a:latin typeface="Segoe UI Light"/>
              </a:rPr>
              <a:t>)</a:t>
            </a:r>
            <a:endParaRPr lang="pt-BR" sz="3500" dirty="0">
              <a:solidFill>
                <a:srgbClr val="0095DA"/>
              </a:solidFill>
              <a:latin typeface="Segoe UI Light"/>
            </a:endParaRP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CF84DC6C-B7E0-636B-E586-A04BA8BDE5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8903" y="220837"/>
            <a:ext cx="792120" cy="33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m 58" descr="Padrão do plano de fundo&#10;&#10;Descrição gerada automaticamente">
            <a:extLst>
              <a:ext uri="{FF2B5EF4-FFF2-40B4-BE49-F238E27FC236}">
                <a16:creationId xmlns:a16="http://schemas.microsoft.com/office/drawing/2014/main" id="{DCC156A2-0749-F6A0-6D74-FD68B7FA1C72}"/>
              </a:ext>
            </a:extLst>
          </p:cNvPr>
          <p:cNvPicPr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24" y="5810329"/>
            <a:ext cx="12196231" cy="1073587"/>
          </a:xfrm>
          <a:prstGeom prst="rect">
            <a:avLst/>
          </a:pr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FA844701-F9CF-BC47-BA02-98528B909EC6}"/>
              </a:ext>
            </a:extLst>
          </p:cNvPr>
          <p:cNvSpPr txBox="1"/>
          <p:nvPr/>
        </p:nvSpPr>
        <p:spPr>
          <a:xfrm>
            <a:off x="1275457" y="5930905"/>
            <a:ext cx="9649072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solidFill>
                  <a:schemeClr val="bg1"/>
                </a:solidFill>
                <a:latin typeface="Aptos" panose="020B0004020202020204" pitchFamily="34" charset="0"/>
              </a:rPr>
              <a:t>EL SIMPLE AUMENTO EN EL NÚMERO DE COMPETIDORES NO GARANTIZA UNA MAYOR RIVALIDAD NI LA GENERACIÓN DE BIENESTAR SOCIAL</a:t>
            </a:r>
            <a:endParaRPr lang="pt-BR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6C7EEC53-EEB0-4865-DEFD-09BA4E9DCFE0}"/>
              </a:ext>
            </a:extLst>
          </p:cNvPr>
          <p:cNvSpPr/>
          <p:nvPr/>
        </p:nvSpPr>
        <p:spPr>
          <a:xfrm>
            <a:off x="3993" y="1327655"/>
            <a:ext cx="12192000" cy="45496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8B652D0-7580-3E22-DDBD-EEEE18860F86}"/>
              </a:ext>
            </a:extLst>
          </p:cNvPr>
          <p:cNvSpPr txBox="1"/>
          <p:nvPr/>
        </p:nvSpPr>
        <p:spPr>
          <a:xfrm>
            <a:off x="288072" y="2291790"/>
            <a:ext cx="3877603" cy="33480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93794" marR="3387" lvl="1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>
                <a:latin typeface="Aptos" panose="020B0004020202020204" pitchFamily="34" charset="0"/>
              </a:rPr>
              <a:t>Envasar </a:t>
            </a:r>
            <a:r>
              <a:rPr lang="pt-BR" b="1" dirty="0" err="1">
                <a:latin typeface="Aptos" panose="020B0004020202020204" pitchFamily="34" charset="0"/>
              </a:rPr>
              <a:t>en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areas</a:t>
            </a:r>
            <a:r>
              <a:rPr lang="pt-BR" b="1" dirty="0">
                <a:latin typeface="Aptos" panose="020B0004020202020204" pitchFamily="34" charset="0"/>
              </a:rPr>
              <a:t> no </a:t>
            </a:r>
            <a:r>
              <a:rPr lang="pt-BR" b="1" dirty="0" err="1">
                <a:latin typeface="Aptos" panose="020B0004020202020204" pitchFamily="34" charset="0"/>
              </a:rPr>
              <a:t>industriales</a:t>
            </a:r>
            <a:r>
              <a:rPr lang="pt-BR" b="1" dirty="0">
                <a:latin typeface="Aptos" panose="020B0004020202020204" pitchFamily="34" charset="0"/>
              </a:rPr>
              <a:t>  = Riesgo!</a:t>
            </a:r>
          </a:p>
          <a:p>
            <a:pPr marL="293794" marR="3387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>
                <a:latin typeface="Aptos" panose="020B0004020202020204" pitchFamily="34" charset="0"/>
              </a:rPr>
              <a:t>Fraccionado es nicho.               No es Social.</a:t>
            </a:r>
          </a:p>
          <a:p>
            <a:pPr marL="293794" marR="3387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s-ES" b="1" dirty="0">
                <a:latin typeface="Aptos" panose="020B0004020202020204" pitchFamily="34" charset="0"/>
              </a:rPr>
              <a:t>Pérdida de control por circulación interrumpida</a:t>
            </a:r>
          </a:p>
          <a:p>
            <a:pPr marL="293794" marR="3387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>
                <a:latin typeface="Aptos" panose="020B0004020202020204" pitchFamily="34" charset="0"/>
              </a:rPr>
              <a:t>Incremento </a:t>
            </a:r>
            <a:r>
              <a:rPr lang="pt-BR" b="1" dirty="0" err="1">
                <a:latin typeface="Aptos" panose="020B0004020202020204" pitchFamily="34" charset="0"/>
              </a:rPr>
              <a:t>en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los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riesgos</a:t>
            </a:r>
            <a:r>
              <a:rPr lang="pt-BR" b="1" dirty="0">
                <a:latin typeface="Aptos" panose="020B0004020202020204" pitchFamily="34" charset="0"/>
              </a:rPr>
              <a:t> de </a:t>
            </a:r>
            <a:r>
              <a:rPr lang="pt-BR" b="1" dirty="0" err="1">
                <a:latin typeface="Aptos" panose="020B0004020202020204" pitchFamily="34" charset="0"/>
              </a:rPr>
              <a:t>accidentes</a:t>
            </a:r>
            <a:r>
              <a:rPr lang="pt-BR" b="1" dirty="0">
                <a:latin typeface="Aptos" panose="020B0004020202020204" pitchFamily="34" charset="0"/>
              </a:rPr>
              <a:t>.</a:t>
            </a:r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10CA6A72-B3B1-2374-31EB-19B0C4B63B4F}"/>
              </a:ext>
            </a:extLst>
          </p:cNvPr>
          <p:cNvSpPr/>
          <p:nvPr/>
        </p:nvSpPr>
        <p:spPr>
          <a:xfrm>
            <a:off x="493267" y="1772816"/>
            <a:ext cx="3478586" cy="619167"/>
          </a:xfrm>
          <a:prstGeom prst="round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Venta Fraccionada</a:t>
            </a:r>
          </a:p>
        </p:txBody>
      </p:sp>
      <p:pic>
        <p:nvPicPr>
          <p:cNvPr id="64" name="Gráfico 63">
            <a:extLst>
              <a:ext uri="{FF2B5EF4-FFF2-40B4-BE49-F238E27FC236}">
                <a16:creationId xmlns:a16="http://schemas.microsoft.com/office/drawing/2014/main" id="{311C0EFE-7E2B-4C18-D805-11271F384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307" y="1789499"/>
            <a:ext cx="590567" cy="590567"/>
          </a:xfrm>
          <a:prstGeom prst="rect">
            <a:avLst/>
          </a:prstGeom>
        </p:spPr>
      </p:pic>
      <p:sp>
        <p:nvSpPr>
          <p:cNvPr id="65" name="CaixaDeTexto 64">
            <a:extLst>
              <a:ext uri="{FF2B5EF4-FFF2-40B4-BE49-F238E27FC236}">
                <a16:creationId xmlns:a16="http://schemas.microsoft.com/office/drawing/2014/main" id="{4F2ADAB2-AB0F-4798-8838-8F9D4C66A348}"/>
              </a:ext>
            </a:extLst>
          </p:cNvPr>
          <p:cNvSpPr txBox="1"/>
          <p:nvPr/>
        </p:nvSpPr>
        <p:spPr>
          <a:xfrm>
            <a:off x="4331893" y="2291789"/>
            <a:ext cx="4058152" cy="33480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93794" marR="3387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>
                <a:latin typeface="Aptos" panose="020B0004020202020204" pitchFamily="34" charset="0"/>
              </a:rPr>
              <a:t>Falta de incentivo para </a:t>
            </a:r>
            <a:r>
              <a:rPr lang="pt-BR" b="1" dirty="0" err="1">
                <a:latin typeface="Aptos" panose="020B0004020202020204" pitchFamily="34" charset="0"/>
              </a:rPr>
              <a:t>la</a:t>
            </a:r>
            <a:r>
              <a:rPr lang="pt-BR" b="1" dirty="0">
                <a:latin typeface="Aptos" panose="020B0004020202020204" pitchFamily="34" charset="0"/>
              </a:rPr>
              <a:t> compra de cilindros </a:t>
            </a:r>
            <a:r>
              <a:rPr lang="pt-BR" b="1" dirty="0" err="1">
                <a:latin typeface="Aptos" panose="020B0004020202020204" pitchFamily="34" charset="0"/>
              </a:rPr>
              <a:t>nuevos</a:t>
            </a:r>
            <a:r>
              <a:rPr lang="pt-BR" b="1" dirty="0">
                <a:latin typeface="Aptos" panose="020B0004020202020204" pitchFamily="34" charset="0"/>
              </a:rPr>
              <a:t>.</a:t>
            </a:r>
          </a:p>
          <a:p>
            <a:pPr marL="293794" marR="3387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 err="1">
                <a:latin typeface="Aptos" panose="020B0004020202020204" pitchFamily="34" charset="0"/>
              </a:rPr>
              <a:t>Recalificación</a:t>
            </a:r>
            <a:r>
              <a:rPr lang="pt-BR" b="1" dirty="0">
                <a:latin typeface="Aptos" panose="020B0004020202020204" pitchFamily="34" charset="0"/>
              </a:rPr>
              <a:t> y </a:t>
            </a:r>
            <a:r>
              <a:rPr lang="pt-BR" b="1" dirty="0" err="1">
                <a:latin typeface="Aptos" panose="020B0004020202020204" pitchFamily="34" charset="0"/>
              </a:rPr>
              <a:t>mantenimiento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sin</a:t>
            </a:r>
            <a:r>
              <a:rPr lang="pt-BR" b="1" dirty="0">
                <a:latin typeface="Aptos" panose="020B0004020202020204" pitchFamily="34" charset="0"/>
              </a:rPr>
              <a:t> incentivo.</a:t>
            </a:r>
          </a:p>
          <a:p>
            <a:pPr marL="293794" marR="3387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>
                <a:latin typeface="Aptos" panose="020B0004020202020204" pitchFamily="34" charset="0"/>
              </a:rPr>
              <a:t>Fin </a:t>
            </a:r>
            <a:r>
              <a:rPr lang="pt-BR" b="1" dirty="0" err="1">
                <a:latin typeface="Aptos" panose="020B0004020202020204" pitchFamily="34" charset="0"/>
              </a:rPr>
              <a:t>del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canje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sin</a:t>
            </a:r>
            <a:r>
              <a:rPr lang="pt-BR" b="1" dirty="0">
                <a:latin typeface="Aptos" panose="020B0004020202020204" pitchFamily="34" charset="0"/>
              </a:rPr>
              <a:t> impacto </a:t>
            </a:r>
            <a:r>
              <a:rPr lang="pt-BR" b="1" dirty="0" err="1">
                <a:latin typeface="Aptos" panose="020B0004020202020204" pitchFamily="34" charset="0"/>
              </a:rPr>
              <a:t>en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costos</a:t>
            </a:r>
            <a:r>
              <a:rPr lang="pt-BR" b="1" dirty="0">
                <a:latin typeface="Aptos" panose="020B0004020202020204" pitchFamily="34" charset="0"/>
              </a:rPr>
              <a:t>.</a:t>
            </a:r>
            <a:endParaRPr lang="pt-BR" dirty="0">
              <a:latin typeface="Aptos" panose="020B0004020202020204" pitchFamily="34" charset="0"/>
            </a:endParaRPr>
          </a:p>
          <a:p>
            <a:pPr marL="293794" marR="3387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>
                <a:latin typeface="Aptos" panose="020B0004020202020204" pitchFamily="34" charset="0"/>
              </a:rPr>
              <a:t>Nada </a:t>
            </a:r>
            <a:r>
              <a:rPr lang="pt-BR" b="1" dirty="0" err="1">
                <a:latin typeface="Aptos" panose="020B0004020202020204" pitchFamily="34" charset="0"/>
              </a:rPr>
              <a:t>reemplaza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la</a:t>
            </a:r>
            <a:r>
              <a:rPr lang="pt-BR" b="1" dirty="0">
                <a:latin typeface="Aptos" panose="020B0004020202020204" pitchFamily="34" charset="0"/>
              </a:rPr>
              <a:t> marca </a:t>
            </a:r>
            <a:r>
              <a:rPr lang="pt-BR" b="1" dirty="0" err="1">
                <a:latin typeface="Aptos" panose="020B0004020202020204" pitchFamily="34" charset="0"/>
              </a:rPr>
              <a:t>grabada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en</a:t>
            </a:r>
            <a:r>
              <a:rPr lang="pt-BR" b="1" dirty="0">
                <a:latin typeface="Aptos" panose="020B0004020202020204" pitchFamily="34" charset="0"/>
              </a:rPr>
              <a:t> alto </a:t>
            </a:r>
            <a:r>
              <a:rPr lang="pt-BR" b="1" dirty="0" err="1">
                <a:latin typeface="Aptos" panose="020B0004020202020204" pitchFamily="34" charset="0"/>
              </a:rPr>
              <a:t>relieve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en</a:t>
            </a:r>
            <a:r>
              <a:rPr lang="pt-BR" b="1" dirty="0">
                <a:latin typeface="Aptos" panose="020B0004020202020204" pitchFamily="34" charset="0"/>
              </a:rPr>
              <a:t> </a:t>
            </a:r>
            <a:r>
              <a:rPr lang="pt-BR" b="1" dirty="0" err="1">
                <a:latin typeface="Aptos" panose="020B0004020202020204" pitchFamily="34" charset="0"/>
              </a:rPr>
              <a:t>las</a:t>
            </a:r>
            <a:r>
              <a:rPr lang="pt-BR" b="1" dirty="0">
                <a:latin typeface="Aptos" panose="020B0004020202020204" pitchFamily="34" charset="0"/>
              </a:rPr>
              <a:t> garrafas.</a:t>
            </a:r>
            <a:endParaRPr lang="pt-B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6" name="Retângulo: Cantos Arredondados 65">
            <a:extLst>
              <a:ext uri="{FF2B5EF4-FFF2-40B4-BE49-F238E27FC236}">
                <a16:creationId xmlns:a16="http://schemas.microsoft.com/office/drawing/2014/main" id="{4DD1DD9D-DAFF-6ED8-2602-3F69246E0C7A}"/>
              </a:ext>
            </a:extLst>
          </p:cNvPr>
          <p:cNvSpPr/>
          <p:nvPr/>
        </p:nvSpPr>
        <p:spPr>
          <a:xfrm>
            <a:off x="4418744" y="1772816"/>
            <a:ext cx="3983518" cy="619167"/>
          </a:xfrm>
          <a:prstGeom prst="round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 </a:t>
            </a:r>
            <a:r>
              <a:rPr lang="pt-BR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Llenado</a:t>
            </a:r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sin</a:t>
            </a:r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respetar</a:t>
            </a:r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</a:t>
            </a:r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marca</a:t>
            </a:r>
          </a:p>
        </p:txBody>
      </p:sp>
      <p:pic>
        <p:nvPicPr>
          <p:cNvPr id="67" name="Gráfico 66">
            <a:extLst>
              <a:ext uri="{FF2B5EF4-FFF2-40B4-BE49-F238E27FC236}">
                <a16:creationId xmlns:a16="http://schemas.microsoft.com/office/drawing/2014/main" id="{BE5CF5FB-A385-3E1B-CCB3-6AF7154F0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90325" y="1789499"/>
            <a:ext cx="619167" cy="619167"/>
          </a:xfrm>
          <a:prstGeom prst="rect">
            <a:avLst/>
          </a:prstGeom>
        </p:spPr>
      </p:pic>
      <p:graphicFrame>
        <p:nvGraphicFramePr>
          <p:cNvPr id="68" name="Tabela 12">
            <a:extLst>
              <a:ext uri="{FF2B5EF4-FFF2-40B4-BE49-F238E27FC236}">
                <a16:creationId xmlns:a16="http://schemas.microsoft.com/office/drawing/2014/main" id="{709EE618-70A4-2742-636B-4F8EF501C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341686"/>
              </p:ext>
            </p:extLst>
          </p:nvPr>
        </p:nvGraphicFramePr>
        <p:xfrm>
          <a:off x="8703806" y="2663693"/>
          <a:ext cx="3080826" cy="2225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712674">
                  <a:extLst>
                    <a:ext uri="{9D8B030D-6E8A-4147-A177-3AD203B41FA5}">
                      <a16:colId xmlns:a16="http://schemas.microsoft.com/office/drawing/2014/main" val="90239853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841406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Expectativa</a:t>
                      </a:r>
                      <a:endParaRPr lang="pt-BR" sz="1600" b="1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Realidad</a:t>
                      </a:r>
                      <a:endParaRPr lang="pt-BR" sz="1600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759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err="1">
                          <a:solidFill>
                            <a:schemeClr val="bg1"/>
                          </a:solidFill>
                        </a:rPr>
                        <a:t>Reducción</a:t>
                      </a:r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1400" b="1" dirty="0" err="1">
                          <a:solidFill>
                            <a:schemeClr val="bg1"/>
                          </a:solidFill>
                        </a:rPr>
                        <a:t>del</a:t>
                      </a:r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1400" b="1" dirty="0" err="1">
                          <a:solidFill>
                            <a:schemeClr val="bg1"/>
                          </a:solidFill>
                        </a:rPr>
                        <a:t>Costo</a:t>
                      </a:r>
                      <a:endParaRPr lang="pt-BR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39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err="1">
                          <a:solidFill>
                            <a:schemeClr val="bg1"/>
                          </a:solidFill>
                        </a:rPr>
                        <a:t>Solución</a:t>
                      </a:r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 Económica</a:t>
                      </a:r>
                      <a:endParaRPr lang="pt-BR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73190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err="1">
                          <a:solidFill>
                            <a:schemeClr val="bg1"/>
                          </a:solidFill>
                        </a:rPr>
                        <a:t>Solución</a:t>
                      </a:r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 Social </a:t>
                      </a:r>
                      <a:endParaRPr lang="pt-BR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3757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err="1">
                          <a:solidFill>
                            <a:schemeClr val="bg1"/>
                          </a:solidFill>
                        </a:rPr>
                        <a:t>Trazabilidad</a:t>
                      </a:r>
                      <a:endParaRPr lang="pt-BR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96785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err="1">
                          <a:solidFill>
                            <a:schemeClr val="bg1"/>
                          </a:solidFill>
                        </a:rPr>
                        <a:t>Seguridad</a:t>
                      </a:r>
                      <a:endParaRPr lang="pt-BR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88837323"/>
                  </a:ext>
                </a:extLst>
              </a:tr>
            </a:tbl>
          </a:graphicData>
        </a:graphic>
      </p:graphicFrame>
      <p:sp>
        <p:nvSpPr>
          <p:cNvPr id="69" name="Sinal de Multiplicação 68">
            <a:extLst>
              <a:ext uri="{FF2B5EF4-FFF2-40B4-BE49-F238E27FC236}">
                <a16:creationId xmlns:a16="http://schemas.microsoft.com/office/drawing/2014/main" id="{60D4E50C-81CC-6349-0B84-3B6B35C728CC}"/>
              </a:ext>
            </a:extLst>
          </p:cNvPr>
          <p:cNvSpPr/>
          <p:nvPr/>
        </p:nvSpPr>
        <p:spPr>
          <a:xfrm>
            <a:off x="10250948" y="2682926"/>
            <a:ext cx="359718" cy="36004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0" name="Gráfico 69">
            <a:extLst>
              <a:ext uri="{FF2B5EF4-FFF2-40B4-BE49-F238E27FC236}">
                <a16:creationId xmlns:a16="http://schemas.microsoft.com/office/drawing/2014/main" id="{34371843-C3CD-EC5A-0913-29B2D847B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22730" y="3513690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31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11" descr="Imagem em branco e azul&#10;&#10;Descrição gerada automaticamente com confiança baixa">
            <a:extLst>
              <a:ext uri="{FF2B5EF4-FFF2-40B4-BE49-F238E27FC236}">
                <a16:creationId xmlns:a16="http://schemas.microsoft.com/office/drawing/2014/main" id="{68DD83B1-EB54-A64E-427E-B8EC0B3E37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</a:blip>
          <a:srcRect t="30" b="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2" name="Título 7">
            <a:extLst>
              <a:ext uri="{FF2B5EF4-FFF2-40B4-BE49-F238E27FC236}">
                <a16:creationId xmlns:a16="http://schemas.microsoft.com/office/drawing/2014/main" id="{3F1633E6-99ED-1482-96F7-0DD69FAB6F4E}"/>
              </a:ext>
            </a:extLst>
          </p:cNvPr>
          <p:cNvSpPr txBox="1">
            <a:spLocks/>
          </p:cNvSpPr>
          <p:nvPr/>
        </p:nvSpPr>
        <p:spPr>
          <a:xfrm>
            <a:off x="-2" y="332656"/>
            <a:ext cx="6421070" cy="4684719"/>
          </a:xfrm>
          <a:prstGeom prst="rect">
            <a:avLst/>
          </a:prstGeom>
          <a:noFill/>
        </p:spPr>
        <p:txBody>
          <a:bodyPr lIns="822960" rtlCol="0" anchor="b"/>
          <a:lstStyle>
            <a:lvl1pPr algn="l" defTabSz="914400" rtl="0" eaLnBrk="1" latinLnBrk="0" hangingPunct="1">
              <a:lnSpc>
                <a:spcPct val="80000"/>
              </a:lnSpc>
              <a:spcBef>
                <a:spcPts val="1000"/>
              </a:spcBef>
              <a:buNone/>
              <a:defRPr lang="pt-BR" sz="4000" kern="1200" cap="all" spc="200" baseline="0">
                <a:solidFill>
                  <a:srgbClr val="44546A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i="1" dirty="0">
                <a:solidFill>
                  <a:schemeClr val="tx1"/>
                </a:solidFill>
                <a:effectLst/>
                <a:latin typeface="+mn-lt"/>
              </a:rPr>
              <a:t>"For every    complex problem,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i="1" dirty="0">
                <a:solidFill>
                  <a:schemeClr val="tx1"/>
                </a:solidFill>
                <a:effectLst/>
                <a:latin typeface="+mn-lt"/>
              </a:rPr>
              <a:t>there is an answer that is clear, simple, and wrong." </a:t>
            </a:r>
            <a:endParaRPr lang="pt-BR" sz="72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37B87B6F-ADE0-ED09-2D59-12FE4CF13EFF}"/>
              </a:ext>
            </a:extLst>
          </p:cNvPr>
          <p:cNvSpPr txBox="1">
            <a:spLocks/>
          </p:cNvSpPr>
          <p:nvPr/>
        </p:nvSpPr>
        <p:spPr>
          <a:xfrm>
            <a:off x="0" y="5017375"/>
            <a:ext cx="5970123" cy="2173281"/>
          </a:xfrm>
          <a:prstGeom prst="rect">
            <a:avLst/>
          </a:prstGeom>
          <a:noFill/>
        </p:spPr>
        <p:txBody>
          <a:bodyPr lIns="822960" tIns="182880" rtlCol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2000" i="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3E4950"/>
                </a:solidFill>
                <a:latin typeface="Segoe UI Light"/>
              </a:rPr>
              <a:t>H. L. </a:t>
            </a:r>
            <a:r>
              <a:rPr lang="pt-BR" dirty="0" err="1">
                <a:solidFill>
                  <a:srgbClr val="3E4950"/>
                </a:solidFill>
                <a:latin typeface="Segoe UI Light"/>
              </a:rPr>
              <a:t>Mencken</a:t>
            </a:r>
            <a:endParaRPr lang="pt-BR" dirty="0">
              <a:solidFill>
                <a:srgbClr val="3E4950"/>
              </a:solidFill>
              <a:latin typeface="Segoe UI Light"/>
            </a:endParaRPr>
          </a:p>
        </p:txBody>
      </p:sp>
      <p:sp>
        <p:nvSpPr>
          <p:cNvPr id="7" name="Gráfico 7">
            <a:extLst>
              <a:ext uri="{FF2B5EF4-FFF2-40B4-BE49-F238E27FC236}">
                <a16:creationId xmlns:a16="http://schemas.microsoft.com/office/drawing/2014/main" id="{D008937A-899A-3EE8-DCCB-F11DE9F8DEB8}"/>
              </a:ext>
            </a:extLst>
          </p:cNvPr>
          <p:cNvSpPr/>
          <p:nvPr/>
        </p:nvSpPr>
        <p:spPr>
          <a:xfrm>
            <a:off x="6477000" y="9864"/>
            <a:ext cx="5770932" cy="6865933"/>
          </a:xfrm>
          <a:custGeom>
            <a:avLst/>
            <a:gdLst>
              <a:gd name="connsiteX0" fmla="*/ 320392 w 5770932"/>
              <a:gd name="connsiteY0" fmla="*/ 0 h 6865933"/>
              <a:gd name="connsiteX1" fmla="*/ 198577 w 5770932"/>
              <a:gd name="connsiteY1" fmla="*/ 310990 h 6865933"/>
              <a:gd name="connsiteX2" fmla="*/ 90823 w 5770932"/>
              <a:gd name="connsiteY2" fmla="*/ 678043 h 6865933"/>
              <a:gd name="connsiteX3" fmla="*/ 44336 w 5770932"/>
              <a:gd name="connsiteY3" fmla="*/ 903352 h 6865933"/>
              <a:gd name="connsiteX4" fmla="*/ 10474 w 5770932"/>
              <a:gd name="connsiteY4" fmla="*/ 1148054 h 6865933"/>
              <a:gd name="connsiteX5" fmla="*/ 0 w 5770932"/>
              <a:gd name="connsiteY5" fmla="*/ 1409328 h 6865933"/>
              <a:gd name="connsiteX6" fmla="*/ 19083 w 5770932"/>
              <a:gd name="connsiteY6" fmla="*/ 1679064 h 6865933"/>
              <a:gd name="connsiteX7" fmla="*/ 67723 w 5770932"/>
              <a:gd name="connsiteY7" fmla="*/ 1948800 h 6865933"/>
              <a:gd name="connsiteX8" fmla="*/ 148072 w 5770932"/>
              <a:gd name="connsiteY8" fmla="*/ 2218537 h 6865933"/>
              <a:gd name="connsiteX9" fmla="*/ 395289 w 5770932"/>
              <a:gd name="connsiteY9" fmla="*/ 2741261 h 6865933"/>
              <a:gd name="connsiteX10" fmla="*/ 547379 w 5770932"/>
              <a:gd name="connsiteY10" fmla="*/ 2983142 h 6865933"/>
              <a:gd name="connsiteX11" fmla="*/ 754421 w 5770932"/>
              <a:gd name="connsiteY11" fmla="*/ 3252878 h 6865933"/>
              <a:gd name="connsiteX12" fmla="*/ 957303 w 5770932"/>
              <a:gd name="connsiteY12" fmla="*/ 3528080 h 6865933"/>
              <a:gd name="connsiteX13" fmla="*/ 1168506 w 5770932"/>
              <a:gd name="connsiteY13" fmla="*/ 3842243 h 6865933"/>
              <a:gd name="connsiteX14" fmla="*/ 1352305 w 5770932"/>
              <a:gd name="connsiteY14" fmla="*/ 4189727 h 6865933"/>
              <a:gd name="connsiteX15" fmla="*/ 1498081 w 5770932"/>
              <a:gd name="connsiteY15" fmla="*/ 4570708 h 6865933"/>
              <a:gd name="connsiteX16" fmla="*/ 1591056 w 5770932"/>
              <a:gd name="connsiteY16" fmla="*/ 4976722 h 6865933"/>
              <a:gd name="connsiteX17" fmla="*/ 1612148 w 5770932"/>
              <a:gd name="connsiteY17" fmla="*/ 5185283 h 6865933"/>
              <a:gd name="connsiteX18" fmla="*/ 1618461 w 5770932"/>
              <a:gd name="connsiteY18" fmla="*/ 5388202 h 6865933"/>
              <a:gd name="connsiteX19" fmla="*/ 1580439 w 5770932"/>
              <a:gd name="connsiteY19" fmla="*/ 5774648 h 6865933"/>
              <a:gd name="connsiteX20" fmla="*/ 1542416 w 5770932"/>
              <a:gd name="connsiteY20" fmla="*/ 5949888 h 6865933"/>
              <a:gd name="connsiteX21" fmla="*/ 1487463 w 5770932"/>
              <a:gd name="connsiteY21" fmla="*/ 6108380 h 6865933"/>
              <a:gd name="connsiteX22" fmla="*/ 1227620 w 5770932"/>
              <a:gd name="connsiteY22" fmla="*/ 6592143 h 6865933"/>
              <a:gd name="connsiteX23" fmla="*/ 1090309 w 5770932"/>
              <a:gd name="connsiteY23" fmla="*/ 6750635 h 6865933"/>
              <a:gd name="connsiteX24" fmla="*/ 965624 w 5770932"/>
              <a:gd name="connsiteY24" fmla="*/ 6864700 h 6865933"/>
              <a:gd name="connsiteX25" fmla="*/ 5770933 w 5770932"/>
              <a:gd name="connsiteY25" fmla="*/ 6865934 h 6865933"/>
              <a:gd name="connsiteX26" fmla="*/ 5770933 w 5770932"/>
              <a:gd name="connsiteY26" fmla="*/ 0 h 6865933"/>
              <a:gd name="connsiteX27" fmla="*/ 320392 w 5770932"/>
              <a:gd name="connsiteY27" fmla="*/ 0 h 6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70932" h="6865933">
                <a:moveTo>
                  <a:pt x="320392" y="0"/>
                </a:moveTo>
                <a:cubicBezTo>
                  <a:pt x="308483" y="25563"/>
                  <a:pt x="259126" y="134692"/>
                  <a:pt x="198577" y="310990"/>
                </a:cubicBezTo>
                <a:cubicBezTo>
                  <a:pt x="162707" y="411127"/>
                  <a:pt x="126693" y="536299"/>
                  <a:pt x="90823" y="678043"/>
                </a:cubicBezTo>
                <a:cubicBezTo>
                  <a:pt x="71740" y="747504"/>
                  <a:pt x="59114" y="825428"/>
                  <a:pt x="44336" y="903352"/>
                </a:cubicBezTo>
                <a:cubicBezTo>
                  <a:pt x="31709" y="981276"/>
                  <a:pt x="23244" y="1064665"/>
                  <a:pt x="10474" y="1148054"/>
                </a:cubicBezTo>
                <a:cubicBezTo>
                  <a:pt x="8465" y="1234264"/>
                  <a:pt x="0" y="1320297"/>
                  <a:pt x="0" y="1409328"/>
                </a:cubicBezTo>
                <a:cubicBezTo>
                  <a:pt x="8465" y="1498358"/>
                  <a:pt x="0" y="1587389"/>
                  <a:pt x="19083" y="1679064"/>
                </a:cubicBezTo>
                <a:cubicBezTo>
                  <a:pt x="38166" y="1768095"/>
                  <a:pt x="36014" y="1859770"/>
                  <a:pt x="67723" y="1948800"/>
                </a:cubicBezTo>
                <a:cubicBezTo>
                  <a:pt x="93119" y="2037831"/>
                  <a:pt x="107897" y="2132327"/>
                  <a:pt x="148072" y="2218537"/>
                </a:cubicBezTo>
                <a:cubicBezTo>
                  <a:pt x="207186" y="2396421"/>
                  <a:pt x="302314" y="2577304"/>
                  <a:pt x="395289" y="2741261"/>
                </a:cubicBezTo>
                <a:cubicBezTo>
                  <a:pt x="448090" y="2821829"/>
                  <a:pt x="494578" y="2896932"/>
                  <a:pt x="547379" y="2983142"/>
                </a:cubicBezTo>
                <a:lnTo>
                  <a:pt x="754421" y="3252878"/>
                </a:lnTo>
                <a:lnTo>
                  <a:pt x="957303" y="3528080"/>
                </a:lnTo>
                <a:cubicBezTo>
                  <a:pt x="1031195" y="3631038"/>
                  <a:pt x="1105231" y="3722713"/>
                  <a:pt x="1168506" y="3842243"/>
                </a:cubicBezTo>
                <a:cubicBezTo>
                  <a:pt x="1231924" y="3958952"/>
                  <a:pt x="1299504" y="4067552"/>
                  <a:pt x="1352305" y="4189727"/>
                </a:cubicBezTo>
                <a:cubicBezTo>
                  <a:pt x="1402953" y="4317720"/>
                  <a:pt x="1455898" y="4439894"/>
                  <a:pt x="1498081" y="4570708"/>
                </a:cubicBezTo>
                <a:cubicBezTo>
                  <a:pt x="1531942" y="4709807"/>
                  <a:pt x="1569965" y="4840444"/>
                  <a:pt x="1591056" y="4976722"/>
                </a:cubicBezTo>
                <a:cubicBezTo>
                  <a:pt x="1597370" y="5046184"/>
                  <a:pt x="1603683" y="5115821"/>
                  <a:pt x="1612148" y="5185283"/>
                </a:cubicBezTo>
                <a:cubicBezTo>
                  <a:pt x="1618461" y="5252100"/>
                  <a:pt x="1624774" y="5318741"/>
                  <a:pt x="1618461" y="5388202"/>
                </a:cubicBezTo>
                <a:cubicBezTo>
                  <a:pt x="1612148" y="5524480"/>
                  <a:pt x="1609996" y="5652297"/>
                  <a:pt x="1580439" y="5774648"/>
                </a:cubicBezTo>
                <a:cubicBezTo>
                  <a:pt x="1567812" y="5835823"/>
                  <a:pt x="1557195" y="5894178"/>
                  <a:pt x="1542416" y="5949888"/>
                </a:cubicBezTo>
                <a:cubicBezTo>
                  <a:pt x="1523334" y="6002778"/>
                  <a:pt x="1506546" y="6058312"/>
                  <a:pt x="1487463" y="6108380"/>
                </a:cubicBezTo>
                <a:cubicBezTo>
                  <a:pt x="1415580" y="6314120"/>
                  <a:pt x="1316291" y="6469792"/>
                  <a:pt x="1227620" y="6592143"/>
                </a:cubicBezTo>
                <a:cubicBezTo>
                  <a:pt x="1178980" y="6650497"/>
                  <a:pt x="1134645" y="6706208"/>
                  <a:pt x="1090309" y="6750635"/>
                </a:cubicBezTo>
                <a:cubicBezTo>
                  <a:pt x="1043821" y="6792417"/>
                  <a:pt x="1003647" y="6831203"/>
                  <a:pt x="965624" y="6864700"/>
                </a:cubicBezTo>
                <a:lnTo>
                  <a:pt x="5770933" y="6865934"/>
                </a:lnTo>
                <a:lnTo>
                  <a:pt x="5770933" y="0"/>
                </a:lnTo>
                <a:lnTo>
                  <a:pt x="32039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41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98038C77-2F5B-0CD8-EA20-1F77A187BC00}"/>
              </a:ext>
            </a:extLst>
          </p:cNvPr>
          <p:cNvGrpSpPr/>
          <p:nvPr/>
        </p:nvGrpSpPr>
        <p:grpSpPr>
          <a:xfrm>
            <a:off x="2493798" y="978378"/>
            <a:ext cx="7204404" cy="5389089"/>
            <a:chOff x="2392357" y="987256"/>
            <a:chExt cx="7204404" cy="5389089"/>
          </a:xfrm>
        </p:grpSpPr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95C9A1A1-B746-798F-9677-F1FEEB38B35E}"/>
                </a:ext>
              </a:extLst>
            </p:cNvPr>
            <p:cNvCxnSpPr>
              <a:cxnSpLocks/>
            </p:cNvCxnSpPr>
            <p:nvPr/>
          </p:nvCxnSpPr>
          <p:spPr>
            <a:xfrm>
              <a:off x="2655502" y="4158110"/>
              <a:ext cx="667811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" name="Imagem 1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A72CA816-4D27-F6E7-12F4-18EF06D95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6" t="11866" r="29150" b="69870"/>
            <a:stretch/>
          </p:blipFill>
          <p:spPr>
            <a:xfrm>
              <a:off x="4007679" y="2803866"/>
              <a:ext cx="3973760" cy="762090"/>
            </a:xfrm>
            <a:prstGeom prst="rect">
              <a:avLst/>
            </a:prstGeom>
          </p:spPr>
        </p:pic>
        <p:pic>
          <p:nvPicPr>
            <p:cNvPr id="3" name="Imagem 2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43175CB5-EE44-646B-CB65-BDDBFCF15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6" t="53742"/>
            <a:stretch/>
          </p:blipFill>
          <p:spPr>
            <a:xfrm>
              <a:off x="2392357" y="4446150"/>
              <a:ext cx="7204404" cy="1930195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2DA30FA4-AC38-C5D2-AB17-50F8A53D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6069" y="987256"/>
              <a:ext cx="1936980" cy="76209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1F2EEA8-0E97-FF92-FFA3-4C01F266937E}"/>
                </a:ext>
              </a:extLst>
            </p:cNvPr>
            <p:cNvSpPr txBox="1"/>
            <p:nvPr/>
          </p:nvSpPr>
          <p:spPr>
            <a:xfrm>
              <a:off x="4963618" y="3993652"/>
              <a:ext cx="206188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/>
                <a:t>EMPRESAS ASSOCIADAS</a:t>
              </a:r>
            </a:p>
          </p:txBody>
        </p: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D30FD9FC-51C8-6D3D-C905-0CCBB8498727}"/>
                </a:ext>
              </a:extLst>
            </p:cNvPr>
            <p:cNvCxnSpPr>
              <a:cxnSpLocks/>
            </p:cNvCxnSpPr>
            <p:nvPr/>
          </p:nvCxnSpPr>
          <p:spPr>
            <a:xfrm>
              <a:off x="2655502" y="2604344"/>
              <a:ext cx="667811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B8A09E5-44DD-0A4E-042C-1DF52F8E029C}"/>
                </a:ext>
              </a:extLst>
            </p:cNvPr>
            <p:cNvSpPr txBox="1"/>
            <p:nvPr/>
          </p:nvSpPr>
          <p:spPr>
            <a:xfrm>
              <a:off x="5349100" y="2447020"/>
              <a:ext cx="12909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/>
                <a:t>ASSOCIADO À</a:t>
              </a: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6B727F66-3F2A-A44E-C0E2-B20C686CC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133" r="62635" b="133"/>
          <a:stretch/>
        </p:blipFill>
        <p:spPr>
          <a:xfrm>
            <a:off x="6701341" y="4602197"/>
            <a:ext cx="1381539" cy="7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13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retoria Executiva_2020_02_13_V1" id="{D5015119-6BE0-9D43-AD9F-E3B55F4F320D}" vid="{0911703E-6646-B24B-9AF1-318C073740DC}"/>
    </a:ext>
  </a:extLst>
</a:theme>
</file>

<file path=ppt/theme/theme2.xml><?xml version="1.0" encoding="utf-8"?>
<a:theme xmlns:a="http://schemas.openxmlformats.org/drawingml/2006/main" name="SindiGas págs base">
  <a:themeElements>
    <a:clrScheme name="SIndigas paleta de cores">
      <a:dk1>
        <a:srgbClr val="3E4950"/>
      </a:dk1>
      <a:lt1>
        <a:srgbClr val="FFFFFF"/>
      </a:lt1>
      <a:dk2>
        <a:srgbClr val="00B9F2"/>
      </a:dk2>
      <a:lt2>
        <a:srgbClr val="D8E2E7"/>
      </a:lt2>
      <a:accent1>
        <a:srgbClr val="0095DA"/>
      </a:accent1>
      <a:accent2>
        <a:srgbClr val="A5ADB3"/>
      </a:accent2>
      <a:accent3>
        <a:srgbClr val="006595"/>
      </a:accent3>
      <a:accent4>
        <a:srgbClr val="C7EAFB"/>
      </a:accent4>
      <a:accent5>
        <a:srgbClr val="E4DECD"/>
      </a:accent5>
      <a:accent6>
        <a:srgbClr val="F8F5EB"/>
      </a:accent6>
      <a:hlink>
        <a:srgbClr val="006595"/>
      </a:hlink>
      <a:folHlink>
        <a:srgbClr val="C7EAFB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97198_TF33468121_Win32" id="{A177795F-4F19-4EF9-8417-D052A40EFAF3}" vid="{454EE6F3-77A5-4AB8-A9DF-AA7833943A59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b368377-555b-47a8-9dae-a472caaf618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B75728DADB730428C003FFFA45183DE" ma:contentTypeVersion="10" ma:contentTypeDescription="Crie um novo documento." ma:contentTypeScope="" ma:versionID="227ac8b3e8bfc7ea6f2810e89fcb55aa">
  <xsd:schema xmlns:xsd="http://www.w3.org/2001/XMLSchema" xmlns:xs="http://www.w3.org/2001/XMLSchema" xmlns:p="http://schemas.microsoft.com/office/2006/metadata/properties" xmlns:ns3="3b368377-555b-47a8-9dae-a472caaf6188" targetNamespace="http://schemas.microsoft.com/office/2006/metadata/properties" ma:root="true" ma:fieldsID="4b9a8b2787e5b7ed59080b5c5c1c2f11" ns3:_="">
    <xsd:import namespace="3b368377-555b-47a8-9dae-a472caaf6188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368377-555b-47a8-9dae-a472caaf618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A47286-F26B-4768-A0B1-C5F50719D7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C3FE37-8411-4C5F-B195-9F8418EECB5F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3b368377-555b-47a8-9dae-a472caaf618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4D5F7A1-48DD-40F0-867C-441B81975B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368377-555b-47a8-9dae-a472caaf61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72136</TotalTime>
  <Words>670</Words>
  <Application>Microsoft Office PowerPoint</Application>
  <PresentationFormat>Widescreen</PresentationFormat>
  <Paragraphs>196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10</vt:i4>
      </vt:variant>
    </vt:vector>
  </HeadingPairs>
  <TitlesOfParts>
    <vt:vector size="25" baseType="lpstr">
      <vt:lpstr>微软雅黑</vt:lpstr>
      <vt:lpstr>Aptos</vt:lpstr>
      <vt:lpstr>Aptos (corpo)</vt:lpstr>
      <vt:lpstr>Aptos ExtraBold</vt:lpstr>
      <vt:lpstr>Arial</vt:lpstr>
      <vt:lpstr>Calibri</vt:lpstr>
      <vt:lpstr>Calibri Light</vt:lpstr>
      <vt:lpstr>CalLIBRI</vt:lpstr>
      <vt:lpstr>Helvetica</vt:lpstr>
      <vt:lpstr>Montserrat</vt:lpstr>
      <vt:lpstr>Segoe UI Light</vt:lpstr>
      <vt:lpstr>Segoe UI Semilight</vt:lpstr>
      <vt:lpstr>Wingdings</vt:lpstr>
      <vt:lpstr>Tema do Office</vt:lpstr>
      <vt:lpstr>SindiGas págs base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Sergio Bandeira de Mello</cp:lastModifiedBy>
  <cp:revision>1417</cp:revision>
  <cp:lastPrinted>2025-03-24T17:08:00Z</cp:lastPrinted>
  <dcterms:created xsi:type="dcterms:W3CDTF">2016-12-06T11:04:08Z</dcterms:created>
  <dcterms:modified xsi:type="dcterms:W3CDTF">2025-05-30T19:38:05Z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0x010100BB75728DADB730428C003FFFA45183DE</vt:lpwstr>
  </property>
</Properties>
</file>