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8" r:id="rId6"/>
    <p:sldId id="260" r:id="rId7"/>
    <p:sldId id="261" r:id="rId8"/>
    <p:sldId id="262" r:id="rId9"/>
    <p:sldId id="263" r:id="rId10"/>
    <p:sldId id="264" r:id="rId11"/>
    <p:sldId id="265" r:id="rId12"/>
    <p:sldId id="269" r:id="rId13"/>
    <p:sldId id="266" r:id="rId14"/>
    <p:sldId id="267" r:id="rId15"/>
  </p:sldIdLst>
  <p:sldSz cx="18288000" cy="10287000"/>
  <p:notesSz cx="6858000" cy="9144000"/>
  <p:embeddedFontLst>
    <p:embeddedFont>
      <p:font typeface="Canva Sans" panose="020B0604020202020204" charset="0"/>
      <p:regular r:id="rId16"/>
    </p:embeddedFont>
    <p:embeddedFont>
      <p:font typeface="Canva Sans Bold" panose="020B0604020202020204" charset="0"/>
      <p:regular r:id="rId17"/>
    </p:embeddedFont>
    <p:embeddedFont>
      <p:font typeface="Garet" panose="020B0604020202020204" charset="0"/>
      <p:regular r:id="rId18"/>
    </p:embeddedFont>
    <p:embeddedFont>
      <p:font typeface="Garet Bold" panose="020B0604020202020204" charset="0"/>
      <p:regular r:id="rId19"/>
    </p:embeddedFont>
    <p:embeddedFont>
      <p:font typeface="Garet Italics" panose="020B0604020202020204" charset="0"/>
      <p:regular r:id="rId20"/>
    </p:embeddedFont>
    <p:embeddedFont>
      <p:font typeface="League Spartan"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sv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75.png"/><Relationship Id="rId5" Type="http://schemas.openxmlformats.org/officeDocument/2006/relationships/image" Target="../media/image3.png"/><Relationship Id="rId10" Type="http://schemas.openxmlformats.org/officeDocument/2006/relationships/image" Target="../media/image74.svg"/><Relationship Id="rId4" Type="http://schemas.openxmlformats.org/officeDocument/2006/relationships/image" Target="../media/image70.jpeg"/><Relationship Id="rId9" Type="http://schemas.openxmlformats.org/officeDocument/2006/relationships/image" Target="../media/image73.png"/></Relationships>
</file>

<file path=ppt/slides/_rels/slide11.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4.svg"/><Relationship Id="rId7" Type="http://schemas.openxmlformats.org/officeDocument/2006/relationships/image" Target="../media/image7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6.svg"/><Relationship Id="rId10" Type="http://schemas.openxmlformats.org/officeDocument/2006/relationships/image" Target="../media/image81.svg"/><Relationship Id="rId4" Type="http://schemas.openxmlformats.org/officeDocument/2006/relationships/image" Target="../media/image5.png"/><Relationship Id="rId9" Type="http://schemas.openxmlformats.org/officeDocument/2006/relationships/image" Target="../media/image80.png"/></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4.svg"/><Relationship Id="rId7" Type="http://schemas.openxmlformats.org/officeDocument/2006/relationships/image" Target="../media/image83.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85.jpe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sv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sv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svg"/><Relationship Id="rId3" Type="http://schemas.openxmlformats.org/officeDocument/2006/relationships/image" Target="../media/image6.svg"/><Relationship Id="rId7" Type="http://schemas.openxmlformats.org/officeDocument/2006/relationships/image" Target="../media/image23.svg"/><Relationship Id="rId12" Type="http://schemas.openxmlformats.org/officeDocument/2006/relationships/image" Target="../media/image28.svg"/><Relationship Id="rId17" Type="http://schemas.openxmlformats.org/officeDocument/2006/relationships/image" Target="../media/image33.png"/><Relationship Id="rId2" Type="http://schemas.openxmlformats.org/officeDocument/2006/relationships/image" Target="../media/image5.png"/><Relationship Id="rId16"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svg"/><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sv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9.xml.rels><?xml version="1.0" encoding="UTF-8" standalone="yes"?>
<Relationships xmlns="http://schemas.openxmlformats.org/package/2006/relationships"><Relationship Id="rId13" Type="http://schemas.openxmlformats.org/officeDocument/2006/relationships/image" Target="../media/image49.sv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6.svg"/><Relationship Id="rId21" Type="http://schemas.openxmlformats.org/officeDocument/2006/relationships/image" Target="../media/image57.svg"/><Relationship Id="rId7" Type="http://schemas.openxmlformats.org/officeDocument/2006/relationships/image" Target="../media/image43.svg"/><Relationship Id="rId12" Type="http://schemas.openxmlformats.org/officeDocument/2006/relationships/image" Target="../media/image48.png"/><Relationship Id="rId17" Type="http://schemas.openxmlformats.org/officeDocument/2006/relationships/image" Target="../media/image53.svg"/><Relationship Id="rId25" Type="http://schemas.openxmlformats.org/officeDocument/2006/relationships/image" Target="../media/image61.svg"/><Relationship Id="rId33" Type="http://schemas.openxmlformats.org/officeDocument/2006/relationships/image" Target="../media/image69.svg"/><Relationship Id="rId2" Type="http://schemas.openxmlformats.org/officeDocument/2006/relationships/image" Target="../media/image5.png"/><Relationship Id="rId16" Type="http://schemas.openxmlformats.org/officeDocument/2006/relationships/image" Target="../media/image52.png"/><Relationship Id="rId20" Type="http://schemas.openxmlformats.org/officeDocument/2006/relationships/image" Target="../media/image56.png"/><Relationship Id="rId29" Type="http://schemas.openxmlformats.org/officeDocument/2006/relationships/image" Target="../media/image65.sv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svg"/><Relationship Id="rId24" Type="http://schemas.openxmlformats.org/officeDocument/2006/relationships/image" Target="../media/image60.png"/><Relationship Id="rId32" Type="http://schemas.openxmlformats.org/officeDocument/2006/relationships/image" Target="../media/image68.png"/><Relationship Id="rId5" Type="http://schemas.openxmlformats.org/officeDocument/2006/relationships/image" Target="../media/image41.svg"/><Relationship Id="rId15" Type="http://schemas.openxmlformats.org/officeDocument/2006/relationships/image" Target="../media/image51.svg"/><Relationship Id="rId23" Type="http://schemas.openxmlformats.org/officeDocument/2006/relationships/image" Target="../media/image59.svg"/><Relationship Id="rId28" Type="http://schemas.openxmlformats.org/officeDocument/2006/relationships/image" Target="../media/image64.png"/><Relationship Id="rId10" Type="http://schemas.openxmlformats.org/officeDocument/2006/relationships/image" Target="../media/image46.png"/><Relationship Id="rId19" Type="http://schemas.openxmlformats.org/officeDocument/2006/relationships/image" Target="../media/image55.svg"/><Relationship Id="rId31" Type="http://schemas.openxmlformats.org/officeDocument/2006/relationships/image" Target="../media/image67.sv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50.png"/><Relationship Id="rId22" Type="http://schemas.openxmlformats.org/officeDocument/2006/relationships/image" Target="../media/image58.png"/><Relationship Id="rId27" Type="http://schemas.openxmlformats.org/officeDocument/2006/relationships/image" Target="../media/image63.svg"/><Relationship Id="rId30" Type="http://schemas.openxmlformats.org/officeDocument/2006/relationships/image" Target="../media/image66.png"/><Relationship Id="rId8"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16392" y="3209893"/>
            <a:ext cx="2455212" cy="2674513"/>
          </a:xfrm>
          <a:custGeom>
            <a:avLst/>
            <a:gdLst/>
            <a:ahLst/>
            <a:cxnLst/>
            <a:rect l="l" t="t" r="r" b="b"/>
            <a:pathLst>
              <a:path w="2455212" h="2674513">
                <a:moveTo>
                  <a:pt x="0" y="0"/>
                </a:moveTo>
                <a:lnTo>
                  <a:pt x="2455212" y="0"/>
                </a:lnTo>
                <a:lnTo>
                  <a:pt x="2455212" y="2674514"/>
                </a:lnTo>
                <a:lnTo>
                  <a:pt x="0" y="2674514"/>
                </a:lnTo>
                <a:lnTo>
                  <a:pt x="0" y="0"/>
                </a:lnTo>
                <a:close/>
              </a:path>
            </a:pathLst>
          </a:custGeom>
          <a:blipFill>
            <a:blip r:embed="rId2"/>
            <a:stretch>
              <a:fillRect/>
            </a:stretch>
          </a:blipFill>
        </p:spPr>
        <p:txBody>
          <a:bodyPr/>
          <a:lstStyle/>
          <a:p>
            <a:endParaRPr lang="es-CO"/>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71583">
            <a:off x="-1093968" y="1194191"/>
            <a:ext cx="3559302" cy="4114800"/>
          </a:xfrm>
          <a:custGeom>
            <a:avLst/>
            <a:gdLst/>
            <a:ahLst/>
            <a:cxnLst/>
            <a:rect l="l" t="t" r="r" b="b"/>
            <a:pathLst>
              <a:path w="3559302" h="4114800">
                <a:moveTo>
                  <a:pt x="0" y="0"/>
                </a:moveTo>
                <a:lnTo>
                  <a:pt x="3559302" y="0"/>
                </a:lnTo>
                <a:lnTo>
                  <a:pt x="355930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grpSp>
        <p:nvGrpSpPr>
          <p:cNvPr id="3" name="Group 3"/>
          <p:cNvGrpSpPr/>
          <p:nvPr/>
        </p:nvGrpSpPr>
        <p:grpSpPr>
          <a:xfrm>
            <a:off x="-682988" y="-1908144"/>
            <a:ext cx="12021336" cy="3309608"/>
            <a:chOff x="0" y="0"/>
            <a:chExt cx="1272591" cy="350358"/>
          </a:xfrm>
        </p:grpSpPr>
        <p:sp>
          <p:nvSpPr>
            <p:cNvPr id="4" name="Freeform 4"/>
            <p:cNvSpPr/>
            <p:nvPr/>
          </p:nvSpPr>
          <p:spPr>
            <a:xfrm>
              <a:off x="25634" y="0"/>
              <a:ext cx="1221324" cy="350358"/>
            </a:xfrm>
            <a:custGeom>
              <a:avLst/>
              <a:gdLst/>
              <a:ahLst/>
              <a:cxnLst/>
              <a:rect l="l" t="t" r="r" b="b"/>
              <a:pathLst>
                <a:path w="1221324" h="350358">
                  <a:moveTo>
                    <a:pt x="979355" y="0"/>
                  </a:moveTo>
                  <a:lnTo>
                    <a:pt x="38767" y="0"/>
                  </a:lnTo>
                  <a:cubicBezTo>
                    <a:pt x="25501" y="0"/>
                    <a:pt x="13244" y="7085"/>
                    <a:pt x="6622" y="18581"/>
                  </a:cubicBezTo>
                  <a:cubicBezTo>
                    <a:pt x="0" y="30076"/>
                    <a:pt x="20" y="44234"/>
                    <a:pt x="6676" y="55710"/>
                  </a:cubicBezTo>
                  <a:lnTo>
                    <a:pt x="145256" y="294649"/>
                  </a:lnTo>
                  <a:cubicBezTo>
                    <a:pt x="165255" y="329132"/>
                    <a:pt x="202104" y="350358"/>
                    <a:pt x="241967" y="350358"/>
                  </a:cubicBezTo>
                  <a:lnTo>
                    <a:pt x="1182555" y="350358"/>
                  </a:lnTo>
                  <a:cubicBezTo>
                    <a:pt x="1195822" y="350358"/>
                    <a:pt x="1208079" y="343274"/>
                    <a:pt x="1214701" y="331778"/>
                  </a:cubicBezTo>
                  <a:cubicBezTo>
                    <a:pt x="1221323" y="320282"/>
                    <a:pt x="1221302" y="306125"/>
                    <a:pt x="1214646" y="294649"/>
                  </a:cubicBezTo>
                  <a:lnTo>
                    <a:pt x="1076067" y="55710"/>
                  </a:lnTo>
                  <a:cubicBezTo>
                    <a:pt x="1056067" y="21226"/>
                    <a:pt x="1019219" y="0"/>
                    <a:pt x="979355" y="0"/>
                  </a:cubicBezTo>
                  <a:close/>
                </a:path>
              </a:pathLst>
            </a:custGeom>
            <a:solidFill>
              <a:srgbClr val="04576E"/>
            </a:solidFill>
          </p:spPr>
          <p:txBody>
            <a:bodyPr/>
            <a:lstStyle/>
            <a:p>
              <a:endParaRPr lang="es-CO"/>
            </a:p>
          </p:txBody>
        </p:sp>
        <p:sp>
          <p:nvSpPr>
            <p:cNvPr id="5" name="TextBox 5"/>
            <p:cNvSpPr txBox="1"/>
            <p:nvPr/>
          </p:nvSpPr>
          <p:spPr>
            <a:xfrm>
              <a:off x="101600" y="-38100"/>
              <a:ext cx="1069391" cy="388458"/>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2317252" y="423570"/>
            <a:ext cx="12453586" cy="3851603"/>
            <a:chOff x="0" y="0"/>
            <a:chExt cx="2258496" cy="698500"/>
          </a:xfrm>
        </p:grpSpPr>
        <p:sp>
          <p:nvSpPr>
            <p:cNvPr id="7" name="Freeform 7"/>
            <p:cNvSpPr/>
            <p:nvPr/>
          </p:nvSpPr>
          <p:spPr>
            <a:xfrm>
              <a:off x="5372" y="0"/>
              <a:ext cx="2247753" cy="698500"/>
            </a:xfrm>
            <a:custGeom>
              <a:avLst/>
              <a:gdLst/>
              <a:ahLst/>
              <a:cxnLst/>
              <a:rect l="l" t="t" r="r" b="b"/>
              <a:pathLst>
                <a:path w="2247753" h="698500">
                  <a:moveTo>
                    <a:pt x="2239056" y="373430"/>
                  </a:moveTo>
                  <a:lnTo>
                    <a:pt x="2063993" y="674320"/>
                  </a:lnTo>
                  <a:cubicBezTo>
                    <a:pt x="2055283" y="689290"/>
                    <a:pt x="2039269" y="698500"/>
                    <a:pt x="2021949" y="698500"/>
                  </a:cubicBezTo>
                  <a:lnTo>
                    <a:pt x="225803" y="698500"/>
                  </a:lnTo>
                  <a:cubicBezTo>
                    <a:pt x="208483" y="698500"/>
                    <a:pt x="192470" y="689290"/>
                    <a:pt x="183760" y="674320"/>
                  </a:cubicBezTo>
                  <a:lnTo>
                    <a:pt x="8696" y="373430"/>
                  </a:lnTo>
                  <a:cubicBezTo>
                    <a:pt x="0" y="358483"/>
                    <a:pt x="0" y="340017"/>
                    <a:pt x="8696" y="325070"/>
                  </a:cubicBezTo>
                  <a:lnTo>
                    <a:pt x="183760" y="24180"/>
                  </a:lnTo>
                  <a:cubicBezTo>
                    <a:pt x="192470" y="9210"/>
                    <a:pt x="208483" y="0"/>
                    <a:pt x="225803" y="0"/>
                  </a:cubicBezTo>
                  <a:lnTo>
                    <a:pt x="2021949" y="0"/>
                  </a:lnTo>
                  <a:cubicBezTo>
                    <a:pt x="2039269" y="0"/>
                    <a:pt x="2055283" y="9210"/>
                    <a:pt x="2063993" y="24180"/>
                  </a:cubicBezTo>
                  <a:lnTo>
                    <a:pt x="2239056" y="325070"/>
                  </a:lnTo>
                  <a:cubicBezTo>
                    <a:pt x="2247752" y="340017"/>
                    <a:pt x="2247752" y="358483"/>
                    <a:pt x="2239056" y="373430"/>
                  </a:cubicBezTo>
                  <a:close/>
                </a:path>
              </a:pathLst>
            </a:custGeom>
            <a:blipFill>
              <a:blip r:embed="rId4"/>
              <a:stretch>
                <a:fillRect l="598" t="-55584" r="598" b="-55584"/>
              </a:stretch>
            </a:blipFill>
          </p:spPr>
          <p:txBody>
            <a:bodyPr/>
            <a:lstStyle/>
            <a:p>
              <a:endParaRPr lang="es-CO"/>
            </a:p>
          </p:txBody>
        </p:sp>
      </p:grpSp>
      <p:sp>
        <p:nvSpPr>
          <p:cNvPr id="8" name="Freeform 8"/>
          <p:cNvSpPr/>
          <p:nvPr/>
        </p:nvSpPr>
        <p:spPr>
          <a:xfrm rot="-10800000">
            <a:off x="12518948" y="-1472245"/>
            <a:ext cx="5769052" cy="5747418"/>
          </a:xfrm>
          <a:custGeom>
            <a:avLst/>
            <a:gdLst/>
            <a:ahLst/>
            <a:cxnLst/>
            <a:rect l="l" t="t" r="r" b="b"/>
            <a:pathLst>
              <a:path w="5769052" h="5747418">
                <a:moveTo>
                  <a:pt x="0" y="0"/>
                </a:moveTo>
                <a:lnTo>
                  <a:pt x="5769052" y="0"/>
                </a:lnTo>
                <a:lnTo>
                  <a:pt x="5769052" y="5747417"/>
                </a:lnTo>
                <a:lnTo>
                  <a:pt x="0" y="57474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grpSp>
        <p:nvGrpSpPr>
          <p:cNvPr id="9" name="Group 9"/>
          <p:cNvGrpSpPr/>
          <p:nvPr/>
        </p:nvGrpSpPr>
        <p:grpSpPr>
          <a:xfrm>
            <a:off x="7050219" y="4757938"/>
            <a:ext cx="968605" cy="96860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8125"/>
            </a:solidFill>
          </p:spPr>
          <p:txBody>
            <a:bodyPr/>
            <a:lstStyle/>
            <a:p>
              <a:endParaRPr lang="es-CO"/>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7050219" y="7044574"/>
            <a:ext cx="968605" cy="96860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8125"/>
            </a:solidFill>
          </p:spPr>
          <p:txBody>
            <a:bodyPr/>
            <a:lstStyle/>
            <a:p>
              <a:endParaRPr lang="es-CO"/>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7050219" y="9145472"/>
            <a:ext cx="968605" cy="96860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8125"/>
            </a:solidFill>
          </p:spPr>
          <p:txBody>
            <a:bodyPr/>
            <a:lstStyle/>
            <a:p>
              <a:endParaRPr lang="es-CO"/>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7186683" y="4872199"/>
            <a:ext cx="695677" cy="740082"/>
          </a:xfrm>
          <a:custGeom>
            <a:avLst/>
            <a:gdLst/>
            <a:ahLst/>
            <a:cxnLst/>
            <a:rect l="l" t="t" r="r" b="b"/>
            <a:pathLst>
              <a:path w="695677" h="740082">
                <a:moveTo>
                  <a:pt x="0" y="0"/>
                </a:moveTo>
                <a:lnTo>
                  <a:pt x="695677" y="0"/>
                </a:lnTo>
                <a:lnTo>
                  <a:pt x="695677" y="740082"/>
                </a:lnTo>
                <a:lnTo>
                  <a:pt x="0" y="7400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CO"/>
          </a:p>
        </p:txBody>
      </p:sp>
      <p:sp>
        <p:nvSpPr>
          <p:cNvPr id="19" name="Freeform 19"/>
          <p:cNvSpPr/>
          <p:nvPr/>
        </p:nvSpPr>
        <p:spPr>
          <a:xfrm>
            <a:off x="7201768" y="7188581"/>
            <a:ext cx="680592" cy="680592"/>
          </a:xfrm>
          <a:custGeom>
            <a:avLst/>
            <a:gdLst/>
            <a:ahLst/>
            <a:cxnLst/>
            <a:rect l="l" t="t" r="r" b="b"/>
            <a:pathLst>
              <a:path w="680592" h="680592">
                <a:moveTo>
                  <a:pt x="0" y="0"/>
                </a:moveTo>
                <a:lnTo>
                  <a:pt x="680592" y="0"/>
                </a:lnTo>
                <a:lnTo>
                  <a:pt x="680592" y="680591"/>
                </a:lnTo>
                <a:lnTo>
                  <a:pt x="0" y="6805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CO"/>
          </a:p>
        </p:txBody>
      </p:sp>
      <p:sp>
        <p:nvSpPr>
          <p:cNvPr id="20" name="Freeform 20"/>
          <p:cNvSpPr/>
          <p:nvPr/>
        </p:nvSpPr>
        <p:spPr>
          <a:xfrm>
            <a:off x="7147150" y="9251375"/>
            <a:ext cx="789829" cy="756800"/>
          </a:xfrm>
          <a:custGeom>
            <a:avLst/>
            <a:gdLst/>
            <a:ahLst/>
            <a:cxnLst/>
            <a:rect l="l" t="t" r="r" b="b"/>
            <a:pathLst>
              <a:path w="789829" h="756800">
                <a:moveTo>
                  <a:pt x="0" y="0"/>
                </a:moveTo>
                <a:lnTo>
                  <a:pt x="789829" y="0"/>
                </a:lnTo>
                <a:lnTo>
                  <a:pt x="789829" y="756800"/>
                </a:lnTo>
                <a:lnTo>
                  <a:pt x="0" y="756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CO"/>
          </a:p>
        </p:txBody>
      </p:sp>
      <p:sp>
        <p:nvSpPr>
          <p:cNvPr id="21" name="TextBox 21"/>
          <p:cNvSpPr txBox="1"/>
          <p:nvPr/>
        </p:nvSpPr>
        <p:spPr>
          <a:xfrm>
            <a:off x="410623" y="6006146"/>
            <a:ext cx="6548789" cy="3077766"/>
          </a:xfrm>
          <a:prstGeom prst="rect">
            <a:avLst/>
          </a:prstGeom>
        </p:spPr>
        <p:txBody>
          <a:bodyPr wrap="square" lIns="0" tIns="0" rIns="0" bIns="0" rtlCol="0" anchor="t">
            <a:spAutoFit/>
          </a:bodyPr>
          <a:lstStyle/>
          <a:p>
            <a:pPr algn="l">
              <a:lnSpc>
                <a:spcPts val="7999"/>
              </a:lnSpc>
            </a:pPr>
            <a:r>
              <a:rPr lang="en-US" sz="6399" dirty="0">
                <a:solidFill>
                  <a:srgbClr val="0F657D"/>
                </a:solidFill>
                <a:latin typeface="League Spartan"/>
                <a:ea typeface="League Spartan"/>
                <a:cs typeface="League Spartan"/>
                <a:sym typeface="League Spartan"/>
              </a:rPr>
              <a:t>¿EN QUÉ </a:t>
            </a:r>
          </a:p>
          <a:p>
            <a:pPr algn="l">
              <a:lnSpc>
                <a:spcPts val="7999"/>
              </a:lnSpc>
            </a:pPr>
            <a:r>
              <a:rPr lang="en-US" sz="6399" dirty="0">
                <a:solidFill>
                  <a:srgbClr val="E68125"/>
                </a:solidFill>
                <a:latin typeface="League Spartan"/>
                <a:ea typeface="League Spartan"/>
                <a:cs typeface="League Spartan"/>
                <a:sym typeface="League Spartan"/>
              </a:rPr>
              <a:t>ESTAMOS</a:t>
            </a:r>
          </a:p>
          <a:p>
            <a:pPr algn="l">
              <a:lnSpc>
                <a:spcPts val="7999"/>
              </a:lnSpc>
            </a:pPr>
            <a:r>
              <a:rPr lang="en-US" sz="6399" dirty="0">
                <a:solidFill>
                  <a:srgbClr val="04576E"/>
                </a:solidFill>
                <a:latin typeface="League Spartan"/>
                <a:ea typeface="League Spartan"/>
                <a:cs typeface="League Spartan"/>
                <a:sym typeface="League Spartan"/>
              </a:rPr>
              <a:t>TRABAJANDO? </a:t>
            </a:r>
          </a:p>
        </p:txBody>
      </p:sp>
      <p:sp>
        <p:nvSpPr>
          <p:cNvPr id="22" name="TextBox 22"/>
          <p:cNvSpPr txBox="1"/>
          <p:nvPr/>
        </p:nvSpPr>
        <p:spPr>
          <a:xfrm>
            <a:off x="8261231" y="4685028"/>
            <a:ext cx="9266003" cy="1114425"/>
          </a:xfrm>
          <a:prstGeom prst="rect">
            <a:avLst/>
          </a:prstGeom>
        </p:spPr>
        <p:txBody>
          <a:bodyPr lIns="0" tIns="0" rIns="0" bIns="0" rtlCol="0" anchor="t">
            <a:spAutoFit/>
          </a:bodyPr>
          <a:lstStyle/>
          <a:p>
            <a:pPr marL="0" lvl="0" indent="0" algn="l">
              <a:lnSpc>
                <a:spcPts val="2999"/>
              </a:lnSpc>
              <a:spcBef>
                <a:spcPct val="0"/>
              </a:spcBef>
            </a:pPr>
            <a:r>
              <a:rPr lang="en-US" sz="2499" dirty="0" err="1">
                <a:solidFill>
                  <a:srgbClr val="000000"/>
                </a:solidFill>
                <a:latin typeface="Garet"/>
                <a:ea typeface="Garet"/>
                <a:cs typeface="Garet"/>
                <a:sym typeface="Garet"/>
              </a:rPr>
              <a:t>Trabajo</a:t>
            </a:r>
            <a:r>
              <a:rPr lang="en-US" sz="2499" u="none" strike="noStrike" dirty="0">
                <a:solidFill>
                  <a:srgbClr val="000000"/>
                </a:solidFill>
                <a:latin typeface="Garet"/>
                <a:ea typeface="Garet"/>
                <a:cs typeface="Garet"/>
                <a:sym typeface="Garet"/>
              </a:rPr>
              <a:t> </a:t>
            </a:r>
            <a:r>
              <a:rPr lang="en-US" sz="2499" u="none" strike="noStrike" dirty="0" err="1">
                <a:solidFill>
                  <a:srgbClr val="000000"/>
                </a:solidFill>
                <a:latin typeface="Garet"/>
                <a:ea typeface="Garet"/>
                <a:cs typeface="Garet"/>
                <a:sym typeface="Garet"/>
              </a:rPr>
              <a:t>articulado</a:t>
            </a:r>
            <a:r>
              <a:rPr lang="en-US" sz="2499" u="none" strike="noStrike" dirty="0">
                <a:solidFill>
                  <a:srgbClr val="000000"/>
                </a:solidFill>
                <a:latin typeface="Garet"/>
                <a:ea typeface="Garet"/>
                <a:cs typeface="Garet"/>
                <a:sym typeface="Garet"/>
              </a:rPr>
              <a:t> con las </a:t>
            </a:r>
            <a:r>
              <a:rPr lang="en-US" sz="2499" u="none" strike="noStrike" dirty="0" err="1">
                <a:solidFill>
                  <a:srgbClr val="000000"/>
                </a:solidFill>
                <a:latin typeface="Garet"/>
                <a:ea typeface="Garet"/>
                <a:cs typeface="Garet"/>
                <a:sym typeface="Garet"/>
              </a:rPr>
              <a:t>demás</a:t>
            </a:r>
            <a:r>
              <a:rPr lang="en-US" sz="2499" u="none" strike="noStrike" dirty="0">
                <a:solidFill>
                  <a:srgbClr val="000000"/>
                </a:solidFill>
                <a:latin typeface="Garet"/>
                <a:ea typeface="Garet"/>
                <a:cs typeface="Garet"/>
                <a:sym typeface="Garet"/>
              </a:rPr>
              <a:t> </a:t>
            </a:r>
            <a:r>
              <a:rPr lang="en-US" sz="2499" u="none" strike="noStrike" dirty="0" err="1">
                <a:solidFill>
                  <a:srgbClr val="000000"/>
                </a:solidFill>
                <a:latin typeface="Garet"/>
                <a:ea typeface="Garet"/>
                <a:cs typeface="Garet"/>
                <a:sym typeface="Garet"/>
              </a:rPr>
              <a:t>entidades</a:t>
            </a:r>
            <a:r>
              <a:rPr lang="en-US" sz="2499" u="none" strike="noStrike" dirty="0">
                <a:solidFill>
                  <a:srgbClr val="000000"/>
                </a:solidFill>
                <a:latin typeface="Garet"/>
                <a:ea typeface="Garet"/>
                <a:cs typeface="Garet"/>
                <a:sym typeface="Garet"/>
              </a:rPr>
              <a:t> del sector (IPSE, MME, UPME) para </a:t>
            </a:r>
            <a:r>
              <a:rPr lang="en-US" sz="2499" u="none" strike="noStrike" dirty="0" err="1">
                <a:solidFill>
                  <a:srgbClr val="000000"/>
                </a:solidFill>
                <a:latin typeface="Garet"/>
                <a:ea typeface="Garet"/>
                <a:cs typeface="Garet"/>
                <a:sym typeface="Garet"/>
              </a:rPr>
              <a:t>viabilizar</a:t>
            </a:r>
            <a:r>
              <a:rPr lang="en-US" sz="2499" u="none" strike="noStrike" dirty="0">
                <a:solidFill>
                  <a:srgbClr val="000000"/>
                </a:solidFill>
                <a:latin typeface="Garet"/>
                <a:ea typeface="Garet"/>
                <a:cs typeface="Garet"/>
                <a:sym typeface="Garet"/>
              </a:rPr>
              <a:t> la </a:t>
            </a:r>
            <a:r>
              <a:rPr lang="en-US" sz="2499" u="none" strike="noStrike" dirty="0" err="1">
                <a:solidFill>
                  <a:srgbClr val="000000"/>
                </a:solidFill>
                <a:latin typeface="Garet"/>
                <a:ea typeface="Garet"/>
                <a:cs typeface="Garet"/>
                <a:sym typeface="Garet"/>
              </a:rPr>
              <a:t>sustitución</a:t>
            </a:r>
            <a:r>
              <a:rPr lang="en-US" sz="2499" u="none" strike="noStrike" dirty="0">
                <a:solidFill>
                  <a:srgbClr val="000000"/>
                </a:solidFill>
                <a:latin typeface="Garet"/>
                <a:ea typeface="Garet"/>
                <a:cs typeface="Garet"/>
                <a:sym typeface="Garet"/>
              </a:rPr>
              <a:t> de </a:t>
            </a:r>
            <a:r>
              <a:rPr lang="en-US" sz="2499" u="none" strike="noStrike" dirty="0" err="1">
                <a:solidFill>
                  <a:srgbClr val="000000"/>
                </a:solidFill>
                <a:latin typeface="Garet"/>
                <a:ea typeface="Garet"/>
                <a:cs typeface="Garet"/>
                <a:sym typeface="Garet"/>
              </a:rPr>
              <a:t>generación</a:t>
            </a:r>
            <a:r>
              <a:rPr lang="en-US" sz="2499" u="none" strike="noStrike" dirty="0">
                <a:solidFill>
                  <a:srgbClr val="000000"/>
                </a:solidFill>
                <a:latin typeface="Garet"/>
                <a:ea typeface="Garet"/>
                <a:cs typeface="Garet"/>
                <a:sym typeface="Garet"/>
              </a:rPr>
              <a:t> con </a:t>
            </a:r>
            <a:r>
              <a:rPr lang="en-US" sz="2499" u="none" strike="noStrike" dirty="0" err="1">
                <a:solidFill>
                  <a:srgbClr val="000000"/>
                </a:solidFill>
                <a:latin typeface="Garet"/>
                <a:ea typeface="Garet"/>
                <a:cs typeface="Garet"/>
                <a:sym typeface="Garet"/>
              </a:rPr>
              <a:t>diésel</a:t>
            </a:r>
            <a:r>
              <a:rPr lang="en-US" sz="2499" u="none" strike="noStrike" dirty="0">
                <a:solidFill>
                  <a:srgbClr val="000000"/>
                </a:solidFill>
                <a:latin typeface="Garet"/>
                <a:ea typeface="Garet"/>
                <a:cs typeface="Garet"/>
                <a:sym typeface="Garet"/>
              </a:rPr>
              <a:t> </a:t>
            </a:r>
            <a:r>
              <a:rPr lang="en-US" sz="2499" u="none" strike="noStrike" dirty="0" err="1">
                <a:solidFill>
                  <a:srgbClr val="000000"/>
                </a:solidFill>
                <a:latin typeface="Garet"/>
                <a:ea typeface="Garet"/>
                <a:cs typeface="Garet"/>
                <a:sym typeface="Garet"/>
              </a:rPr>
              <a:t>por</a:t>
            </a:r>
            <a:r>
              <a:rPr lang="en-US" sz="2499" u="none" strike="noStrike" dirty="0">
                <a:solidFill>
                  <a:srgbClr val="000000"/>
                </a:solidFill>
                <a:latin typeface="Garet"/>
                <a:ea typeface="Garet"/>
                <a:cs typeface="Garet"/>
                <a:sym typeface="Garet"/>
              </a:rPr>
              <a:t> GLP </a:t>
            </a:r>
            <a:r>
              <a:rPr lang="en-US" sz="2499" u="none" strike="noStrike" dirty="0" err="1">
                <a:solidFill>
                  <a:srgbClr val="000000"/>
                </a:solidFill>
                <a:latin typeface="Garet"/>
                <a:ea typeface="Garet"/>
                <a:cs typeface="Garet"/>
                <a:sym typeface="Garet"/>
              </a:rPr>
              <a:t>en</a:t>
            </a:r>
            <a:r>
              <a:rPr lang="en-US" sz="2499" u="none" strike="noStrike" dirty="0">
                <a:solidFill>
                  <a:srgbClr val="000000"/>
                </a:solidFill>
                <a:latin typeface="Garet"/>
                <a:ea typeface="Garet"/>
                <a:cs typeface="Garet"/>
                <a:sym typeface="Garet"/>
              </a:rPr>
              <a:t> </a:t>
            </a:r>
            <a:r>
              <a:rPr lang="en-US" sz="2499" u="none" strike="noStrike" dirty="0" err="1">
                <a:solidFill>
                  <a:srgbClr val="000000"/>
                </a:solidFill>
                <a:latin typeface="Garet"/>
                <a:ea typeface="Garet"/>
                <a:cs typeface="Garet"/>
                <a:sym typeface="Garet"/>
              </a:rPr>
              <a:t>estas</a:t>
            </a:r>
            <a:r>
              <a:rPr lang="en-US" sz="2499" u="none" strike="noStrike" dirty="0">
                <a:solidFill>
                  <a:srgbClr val="000000"/>
                </a:solidFill>
                <a:latin typeface="Garet"/>
                <a:ea typeface="Garet"/>
                <a:cs typeface="Garet"/>
                <a:sym typeface="Garet"/>
              </a:rPr>
              <a:t> zonas.</a:t>
            </a:r>
          </a:p>
        </p:txBody>
      </p:sp>
      <p:sp>
        <p:nvSpPr>
          <p:cNvPr id="23" name="TextBox 23"/>
          <p:cNvSpPr txBox="1"/>
          <p:nvPr/>
        </p:nvSpPr>
        <p:spPr>
          <a:xfrm>
            <a:off x="8261231" y="6785926"/>
            <a:ext cx="9726447" cy="1485900"/>
          </a:xfrm>
          <a:prstGeom prst="rect">
            <a:avLst/>
          </a:prstGeom>
        </p:spPr>
        <p:txBody>
          <a:bodyPr lIns="0" tIns="0" rIns="0" bIns="0" rtlCol="0" anchor="t">
            <a:spAutoFit/>
          </a:bodyPr>
          <a:lstStyle/>
          <a:p>
            <a:pPr marL="0" lvl="0" indent="0" algn="l">
              <a:lnSpc>
                <a:spcPts val="2999"/>
              </a:lnSpc>
              <a:spcBef>
                <a:spcPct val="0"/>
              </a:spcBef>
            </a:pPr>
            <a:r>
              <a:rPr lang="en-US" sz="2499">
                <a:solidFill>
                  <a:srgbClr val="000000"/>
                </a:solidFill>
                <a:latin typeface="Garet"/>
                <a:ea typeface="Garet"/>
                <a:cs typeface="Garet"/>
                <a:sym typeface="Garet"/>
              </a:rPr>
              <a:t>Avance</a:t>
            </a:r>
            <a:r>
              <a:rPr lang="en-US" sz="2499" u="none" strike="noStrike">
                <a:solidFill>
                  <a:srgbClr val="000000"/>
                </a:solidFill>
                <a:latin typeface="Garet"/>
                <a:ea typeface="Garet"/>
                <a:cs typeface="Garet"/>
                <a:sym typeface="Garet"/>
              </a:rPr>
              <a:t> en el desarrollo de las nuevas metodologías de remuneración del servicio de energía eléctrica en las ZNI que incluirá, en la componente de generación, al GLP como fuente de generación de energía eléctrica. </a:t>
            </a:r>
          </a:p>
        </p:txBody>
      </p:sp>
      <p:sp>
        <p:nvSpPr>
          <p:cNvPr id="24" name="TextBox 24"/>
          <p:cNvSpPr txBox="1"/>
          <p:nvPr/>
        </p:nvSpPr>
        <p:spPr>
          <a:xfrm>
            <a:off x="8261231" y="9258300"/>
            <a:ext cx="9726447" cy="742950"/>
          </a:xfrm>
          <a:prstGeom prst="rect">
            <a:avLst/>
          </a:prstGeom>
        </p:spPr>
        <p:txBody>
          <a:bodyPr lIns="0" tIns="0" rIns="0" bIns="0" rtlCol="0" anchor="t">
            <a:spAutoFit/>
          </a:bodyPr>
          <a:lstStyle/>
          <a:p>
            <a:pPr marL="0" lvl="0" indent="0" algn="l">
              <a:lnSpc>
                <a:spcPts val="2999"/>
              </a:lnSpc>
              <a:spcBef>
                <a:spcPct val="0"/>
              </a:spcBef>
            </a:pPr>
            <a:r>
              <a:rPr lang="en-US" sz="2499">
                <a:solidFill>
                  <a:srgbClr val="000000"/>
                </a:solidFill>
                <a:latin typeface="Garet"/>
                <a:ea typeface="Garet"/>
                <a:cs typeface="Garet"/>
                <a:sym typeface="Garet"/>
              </a:rPr>
              <a:t>D</a:t>
            </a:r>
            <a:r>
              <a:rPr lang="en-US" sz="2499" u="none" strike="noStrike">
                <a:solidFill>
                  <a:srgbClr val="000000"/>
                </a:solidFill>
                <a:latin typeface="Garet"/>
                <a:ea typeface="Garet"/>
                <a:cs typeface="Garet"/>
                <a:sym typeface="Garet"/>
              </a:rPr>
              <a:t>esarrollo de la regulación requerida para la implementación de almacenamientos estratégicos de GLP.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2518948" y="-547409"/>
            <a:ext cx="5769052" cy="5747418"/>
          </a:xfrm>
          <a:custGeom>
            <a:avLst/>
            <a:gdLst/>
            <a:ahLst/>
            <a:cxnLst/>
            <a:rect l="l" t="t" r="r" b="b"/>
            <a:pathLst>
              <a:path w="5769052" h="5747418">
                <a:moveTo>
                  <a:pt x="0" y="0"/>
                </a:moveTo>
                <a:lnTo>
                  <a:pt x="5769052" y="0"/>
                </a:lnTo>
                <a:lnTo>
                  <a:pt x="5769052" y="5747418"/>
                </a:lnTo>
                <a:lnTo>
                  <a:pt x="0" y="57474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p:cNvSpPr/>
          <p:nvPr/>
        </p:nvSpPr>
        <p:spPr>
          <a:xfrm rot="871583">
            <a:off x="15479649" y="7466534"/>
            <a:ext cx="3559302" cy="4114800"/>
          </a:xfrm>
          <a:custGeom>
            <a:avLst/>
            <a:gdLst/>
            <a:ahLst/>
            <a:cxnLst/>
            <a:rect l="l" t="t" r="r" b="b"/>
            <a:pathLst>
              <a:path w="3559302" h="4114800">
                <a:moveTo>
                  <a:pt x="0" y="0"/>
                </a:moveTo>
                <a:lnTo>
                  <a:pt x="3559302" y="0"/>
                </a:lnTo>
                <a:lnTo>
                  <a:pt x="355930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grpSp>
        <p:nvGrpSpPr>
          <p:cNvPr id="4" name="Group 4"/>
          <p:cNvGrpSpPr/>
          <p:nvPr/>
        </p:nvGrpSpPr>
        <p:grpSpPr>
          <a:xfrm>
            <a:off x="-1836387" y="1779631"/>
            <a:ext cx="13257804" cy="4378361"/>
            <a:chOff x="0" y="0"/>
            <a:chExt cx="2115078" cy="698500"/>
          </a:xfrm>
        </p:grpSpPr>
        <p:sp>
          <p:nvSpPr>
            <p:cNvPr id="5" name="Freeform 5"/>
            <p:cNvSpPr/>
            <p:nvPr/>
          </p:nvSpPr>
          <p:spPr>
            <a:xfrm>
              <a:off x="8971" y="0"/>
              <a:ext cx="2097137" cy="698500"/>
            </a:xfrm>
            <a:custGeom>
              <a:avLst/>
              <a:gdLst/>
              <a:ahLst/>
              <a:cxnLst/>
              <a:rect l="l" t="t" r="r" b="b"/>
              <a:pathLst>
                <a:path w="2097137" h="698500">
                  <a:moveTo>
                    <a:pt x="2082614" y="389629"/>
                  </a:moveTo>
                  <a:lnTo>
                    <a:pt x="1926401" y="658121"/>
                  </a:lnTo>
                  <a:cubicBezTo>
                    <a:pt x="1911856" y="683121"/>
                    <a:pt x="1885114" y="698500"/>
                    <a:pt x="1856191" y="698500"/>
                  </a:cubicBezTo>
                  <a:lnTo>
                    <a:pt x="240945" y="698500"/>
                  </a:lnTo>
                  <a:cubicBezTo>
                    <a:pt x="212022" y="698500"/>
                    <a:pt x="185281" y="683121"/>
                    <a:pt x="170736" y="658121"/>
                  </a:cubicBezTo>
                  <a:lnTo>
                    <a:pt x="14522" y="389629"/>
                  </a:lnTo>
                  <a:cubicBezTo>
                    <a:pt x="0" y="364668"/>
                    <a:pt x="0" y="333832"/>
                    <a:pt x="14522" y="308871"/>
                  </a:cubicBezTo>
                  <a:lnTo>
                    <a:pt x="170736" y="40379"/>
                  </a:lnTo>
                  <a:cubicBezTo>
                    <a:pt x="185281" y="15379"/>
                    <a:pt x="212022" y="0"/>
                    <a:pt x="240945" y="0"/>
                  </a:cubicBezTo>
                  <a:lnTo>
                    <a:pt x="1856191" y="0"/>
                  </a:lnTo>
                  <a:cubicBezTo>
                    <a:pt x="1885114" y="0"/>
                    <a:pt x="1911856" y="15379"/>
                    <a:pt x="1926401" y="40379"/>
                  </a:cubicBezTo>
                  <a:lnTo>
                    <a:pt x="2082614" y="308871"/>
                  </a:lnTo>
                  <a:cubicBezTo>
                    <a:pt x="2097137" y="333832"/>
                    <a:pt x="2097137" y="364668"/>
                    <a:pt x="2082614" y="389629"/>
                  </a:cubicBezTo>
                  <a:close/>
                </a:path>
              </a:pathLst>
            </a:custGeom>
            <a:blipFill>
              <a:blip r:embed="rId6"/>
              <a:stretch>
                <a:fillRect l="966" t="-47926" r="966" b="-47926"/>
              </a:stretch>
            </a:blipFill>
          </p:spPr>
          <p:txBody>
            <a:bodyPr/>
            <a:lstStyle/>
            <a:p>
              <a:endParaRPr lang="es-CO"/>
            </a:p>
          </p:txBody>
        </p:sp>
      </p:grpSp>
      <p:grpSp>
        <p:nvGrpSpPr>
          <p:cNvPr id="6" name="Group 6"/>
          <p:cNvGrpSpPr/>
          <p:nvPr/>
        </p:nvGrpSpPr>
        <p:grpSpPr>
          <a:xfrm>
            <a:off x="501566" y="6752902"/>
            <a:ext cx="1326182" cy="132618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576E"/>
            </a:solidFill>
          </p:spPr>
          <p:txBody>
            <a:bodyPr/>
            <a:lstStyle/>
            <a:p>
              <a:endParaRPr lang="es-CO"/>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501566" y="8406205"/>
            <a:ext cx="1326182" cy="132618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576E"/>
            </a:solidFill>
          </p:spPr>
          <p:txBody>
            <a:bodyPr/>
            <a:lstStyle/>
            <a:p>
              <a:endParaRPr lang="es-CO"/>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869799" y="6894539"/>
            <a:ext cx="589717" cy="1042908"/>
          </a:xfrm>
          <a:custGeom>
            <a:avLst/>
            <a:gdLst/>
            <a:ahLst/>
            <a:cxnLst/>
            <a:rect l="l" t="t" r="r" b="b"/>
            <a:pathLst>
              <a:path w="589717" h="1042908">
                <a:moveTo>
                  <a:pt x="0" y="0"/>
                </a:moveTo>
                <a:lnTo>
                  <a:pt x="589717" y="0"/>
                </a:lnTo>
                <a:lnTo>
                  <a:pt x="589717" y="1042908"/>
                </a:lnTo>
                <a:lnTo>
                  <a:pt x="0" y="10429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CO"/>
          </a:p>
        </p:txBody>
      </p:sp>
      <p:sp>
        <p:nvSpPr>
          <p:cNvPr id="13" name="Freeform 13"/>
          <p:cNvSpPr/>
          <p:nvPr/>
        </p:nvSpPr>
        <p:spPr>
          <a:xfrm>
            <a:off x="698270" y="8602818"/>
            <a:ext cx="932776" cy="921116"/>
          </a:xfrm>
          <a:custGeom>
            <a:avLst/>
            <a:gdLst/>
            <a:ahLst/>
            <a:cxnLst/>
            <a:rect l="l" t="t" r="r" b="b"/>
            <a:pathLst>
              <a:path w="932776" h="921116">
                <a:moveTo>
                  <a:pt x="0" y="0"/>
                </a:moveTo>
                <a:lnTo>
                  <a:pt x="932775" y="0"/>
                </a:lnTo>
                <a:lnTo>
                  <a:pt x="932775" y="921116"/>
                </a:lnTo>
                <a:lnTo>
                  <a:pt x="0" y="92111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CO"/>
          </a:p>
        </p:txBody>
      </p:sp>
      <p:sp>
        <p:nvSpPr>
          <p:cNvPr id="14" name="TextBox 14"/>
          <p:cNvSpPr txBox="1"/>
          <p:nvPr/>
        </p:nvSpPr>
        <p:spPr>
          <a:xfrm>
            <a:off x="825774" y="666433"/>
            <a:ext cx="12890225" cy="861711"/>
          </a:xfrm>
          <a:prstGeom prst="rect">
            <a:avLst/>
          </a:prstGeom>
        </p:spPr>
        <p:txBody>
          <a:bodyPr wrap="square" lIns="0" tIns="0" rIns="0" bIns="0" rtlCol="0" anchor="t">
            <a:spAutoFit/>
          </a:bodyPr>
          <a:lstStyle/>
          <a:p>
            <a:pPr algn="l">
              <a:lnSpc>
                <a:spcPts val="6399"/>
              </a:lnSpc>
            </a:pPr>
            <a:r>
              <a:rPr lang="en-US" sz="6000" dirty="0">
                <a:solidFill>
                  <a:srgbClr val="0F657D"/>
                </a:solidFill>
                <a:latin typeface="League Spartan"/>
                <a:ea typeface="League Spartan"/>
                <a:cs typeface="League Spartan"/>
                <a:sym typeface="League Spartan"/>
              </a:rPr>
              <a:t>CONSIDERACIONES FINALES</a:t>
            </a:r>
          </a:p>
        </p:txBody>
      </p:sp>
      <p:sp>
        <p:nvSpPr>
          <p:cNvPr id="15" name="TextBox 15"/>
          <p:cNvSpPr txBox="1"/>
          <p:nvPr/>
        </p:nvSpPr>
        <p:spPr>
          <a:xfrm>
            <a:off x="2244194" y="7063568"/>
            <a:ext cx="14048299" cy="714375"/>
          </a:xfrm>
          <a:prstGeom prst="rect">
            <a:avLst/>
          </a:prstGeom>
        </p:spPr>
        <p:txBody>
          <a:bodyPr lIns="0" tIns="0" rIns="0" bIns="0" rtlCol="0" anchor="t">
            <a:spAutoFit/>
          </a:bodyPr>
          <a:lstStyle/>
          <a:p>
            <a:pPr marL="0" lvl="0" indent="0" algn="just">
              <a:lnSpc>
                <a:spcPts val="2879"/>
              </a:lnSpc>
              <a:spcBef>
                <a:spcPct val="0"/>
              </a:spcBef>
            </a:pPr>
            <a:r>
              <a:rPr lang="en-US" sz="2399" dirty="0">
                <a:solidFill>
                  <a:srgbClr val="000000"/>
                </a:solidFill>
                <a:latin typeface="Garet"/>
                <a:ea typeface="Garet"/>
                <a:cs typeface="Garet"/>
                <a:sym typeface="Garet"/>
              </a:rPr>
              <a:t>El GLP es </a:t>
            </a:r>
            <a:r>
              <a:rPr lang="en-US" sz="2399" dirty="0" err="1">
                <a:solidFill>
                  <a:srgbClr val="000000"/>
                </a:solidFill>
                <a:latin typeface="Garet"/>
                <a:ea typeface="Garet"/>
                <a:cs typeface="Garet"/>
                <a:sym typeface="Garet"/>
              </a:rPr>
              <a:t>una</a:t>
            </a:r>
            <a:r>
              <a:rPr lang="en-US" sz="2399" dirty="0">
                <a:solidFill>
                  <a:srgbClr val="000000"/>
                </a:solidFill>
                <a:latin typeface="Garet"/>
                <a:ea typeface="Garet"/>
                <a:cs typeface="Garet"/>
                <a:sym typeface="Garet"/>
              </a:rPr>
              <a:t> </a:t>
            </a:r>
            <a:r>
              <a:rPr lang="en-US" sz="2399" dirty="0" err="1">
                <a:solidFill>
                  <a:srgbClr val="000000"/>
                </a:solidFill>
                <a:latin typeface="Garet"/>
                <a:ea typeface="Garet"/>
                <a:cs typeface="Garet"/>
                <a:sym typeface="Garet"/>
              </a:rPr>
              <a:t>solución</a:t>
            </a:r>
            <a:r>
              <a:rPr lang="en-US" sz="2399" dirty="0">
                <a:solidFill>
                  <a:srgbClr val="000000"/>
                </a:solidFill>
                <a:latin typeface="Garet"/>
                <a:ea typeface="Garet"/>
                <a:cs typeface="Garet"/>
                <a:sym typeface="Garet"/>
              </a:rPr>
              <a:t> viable y de </a:t>
            </a:r>
            <a:r>
              <a:rPr lang="en-US" sz="2399" dirty="0" err="1">
                <a:solidFill>
                  <a:srgbClr val="000000"/>
                </a:solidFill>
                <a:latin typeface="Garet"/>
                <a:ea typeface="Garet"/>
                <a:cs typeface="Garet"/>
                <a:sym typeface="Garet"/>
              </a:rPr>
              <a:t>corto</a:t>
            </a:r>
            <a:r>
              <a:rPr lang="en-US" sz="2399" dirty="0">
                <a:solidFill>
                  <a:srgbClr val="000000"/>
                </a:solidFill>
                <a:latin typeface="Garet"/>
                <a:ea typeface="Garet"/>
                <a:cs typeface="Garet"/>
                <a:sym typeface="Garet"/>
              </a:rPr>
              <a:t> </a:t>
            </a:r>
            <a:r>
              <a:rPr lang="en-US" sz="2399" dirty="0" err="1">
                <a:solidFill>
                  <a:srgbClr val="000000"/>
                </a:solidFill>
                <a:latin typeface="Garet"/>
                <a:ea typeface="Garet"/>
                <a:cs typeface="Garet"/>
                <a:sym typeface="Garet"/>
              </a:rPr>
              <a:t>plazo</a:t>
            </a:r>
            <a:r>
              <a:rPr lang="en-US" sz="2399" dirty="0">
                <a:solidFill>
                  <a:srgbClr val="000000"/>
                </a:solidFill>
                <a:latin typeface="Garet"/>
                <a:ea typeface="Garet"/>
                <a:cs typeface="Garet"/>
                <a:sym typeface="Garet"/>
              </a:rPr>
              <a:t> </a:t>
            </a:r>
            <a:r>
              <a:rPr lang="en-US" sz="2399" u="none" strike="noStrike" dirty="0">
                <a:solidFill>
                  <a:srgbClr val="000000"/>
                </a:solidFill>
                <a:latin typeface="Garet"/>
                <a:ea typeface="Garet"/>
                <a:cs typeface="Garet"/>
                <a:sym typeface="Garet"/>
              </a:rPr>
              <a:t>para </a:t>
            </a:r>
            <a:r>
              <a:rPr lang="en-US" sz="2399" u="none" strike="noStrike" dirty="0" err="1">
                <a:solidFill>
                  <a:srgbClr val="000000"/>
                </a:solidFill>
                <a:latin typeface="Garet"/>
                <a:ea typeface="Garet"/>
                <a:cs typeface="Garet"/>
                <a:sym typeface="Garet"/>
              </a:rPr>
              <a:t>descarbonizar</a:t>
            </a:r>
            <a:r>
              <a:rPr lang="en-US" sz="2399" u="none" strike="noStrike" dirty="0">
                <a:solidFill>
                  <a:srgbClr val="000000"/>
                </a:solidFill>
                <a:latin typeface="Garet"/>
                <a:ea typeface="Garet"/>
                <a:cs typeface="Garet"/>
                <a:sym typeface="Garet"/>
              </a:rPr>
              <a:t> la </a:t>
            </a:r>
            <a:r>
              <a:rPr lang="en-US" sz="2399" u="none" strike="noStrike" dirty="0" err="1">
                <a:solidFill>
                  <a:srgbClr val="000000"/>
                </a:solidFill>
                <a:latin typeface="Garet"/>
                <a:ea typeface="Garet"/>
                <a:cs typeface="Garet"/>
                <a:sym typeface="Garet"/>
              </a:rPr>
              <a:t>generación</a:t>
            </a:r>
            <a:r>
              <a:rPr lang="en-US" sz="2399" u="none" strike="noStrike" dirty="0">
                <a:solidFill>
                  <a:srgbClr val="000000"/>
                </a:solidFill>
                <a:latin typeface="Garet"/>
                <a:ea typeface="Garet"/>
                <a:cs typeface="Garet"/>
                <a:sym typeface="Garet"/>
              </a:rPr>
              <a:t> de </a:t>
            </a:r>
            <a:r>
              <a:rPr lang="en-US" sz="2399" u="none" strike="noStrike" dirty="0" err="1">
                <a:solidFill>
                  <a:srgbClr val="000000"/>
                </a:solidFill>
                <a:latin typeface="Garet"/>
                <a:ea typeface="Garet"/>
                <a:cs typeface="Garet"/>
                <a:sym typeface="Garet"/>
              </a:rPr>
              <a:t>energía</a:t>
            </a:r>
            <a:r>
              <a:rPr lang="en-US" sz="2399" u="none" strike="noStrike" dirty="0">
                <a:solidFill>
                  <a:srgbClr val="000000"/>
                </a:solidFill>
                <a:latin typeface="Garet"/>
                <a:ea typeface="Garet"/>
                <a:cs typeface="Garet"/>
                <a:sym typeface="Garet"/>
              </a:rPr>
              <a:t> </a:t>
            </a:r>
            <a:r>
              <a:rPr lang="en-US" sz="2399" u="none" strike="noStrike" dirty="0" err="1">
                <a:solidFill>
                  <a:srgbClr val="000000"/>
                </a:solidFill>
                <a:latin typeface="Garet"/>
                <a:ea typeface="Garet"/>
                <a:cs typeface="Garet"/>
                <a:sym typeface="Garet"/>
              </a:rPr>
              <a:t>eléctrica</a:t>
            </a:r>
            <a:r>
              <a:rPr lang="en-US" sz="2399" u="none" strike="noStrike" dirty="0">
                <a:solidFill>
                  <a:srgbClr val="000000"/>
                </a:solidFill>
                <a:latin typeface="Garet"/>
                <a:ea typeface="Garet"/>
                <a:cs typeface="Garet"/>
                <a:sym typeface="Garet"/>
              </a:rPr>
              <a:t> </a:t>
            </a:r>
            <a:r>
              <a:rPr lang="en-US" sz="2399" u="none" strike="noStrike" dirty="0" err="1">
                <a:solidFill>
                  <a:srgbClr val="000000"/>
                </a:solidFill>
                <a:latin typeface="Garet"/>
                <a:ea typeface="Garet"/>
                <a:cs typeface="Garet"/>
                <a:sym typeface="Garet"/>
              </a:rPr>
              <a:t>en</a:t>
            </a:r>
            <a:r>
              <a:rPr lang="en-US" sz="2399" u="none" strike="noStrike" dirty="0">
                <a:solidFill>
                  <a:srgbClr val="000000"/>
                </a:solidFill>
                <a:latin typeface="Garet"/>
                <a:ea typeface="Garet"/>
                <a:cs typeface="Garet"/>
                <a:sym typeface="Garet"/>
              </a:rPr>
              <a:t> ZNI. Lo </a:t>
            </a:r>
            <a:r>
              <a:rPr lang="en-US" sz="2399" u="none" strike="noStrike" dirty="0" err="1">
                <a:solidFill>
                  <a:srgbClr val="000000"/>
                </a:solidFill>
                <a:latin typeface="Garet"/>
                <a:ea typeface="Garet"/>
                <a:cs typeface="Garet"/>
                <a:sym typeface="Garet"/>
              </a:rPr>
              <a:t>cual</a:t>
            </a:r>
            <a:r>
              <a:rPr lang="en-US" sz="2399" u="none" strike="noStrike" dirty="0">
                <a:solidFill>
                  <a:srgbClr val="000000"/>
                </a:solidFill>
                <a:latin typeface="Garet"/>
                <a:ea typeface="Garet"/>
                <a:cs typeface="Garet"/>
                <a:sym typeface="Garet"/>
              </a:rPr>
              <a:t> </a:t>
            </a:r>
            <a:r>
              <a:rPr lang="en-US" sz="2399" u="none" strike="noStrike" dirty="0" err="1">
                <a:solidFill>
                  <a:srgbClr val="000000"/>
                </a:solidFill>
                <a:latin typeface="Garet"/>
                <a:ea typeface="Garet"/>
                <a:cs typeface="Garet"/>
                <a:sym typeface="Garet"/>
              </a:rPr>
              <a:t>permite</a:t>
            </a:r>
            <a:r>
              <a:rPr lang="en-US" sz="2399" u="none" strike="noStrike" dirty="0">
                <a:solidFill>
                  <a:srgbClr val="000000"/>
                </a:solidFill>
                <a:latin typeface="Garet"/>
                <a:ea typeface="Garet"/>
                <a:cs typeface="Garet"/>
                <a:sym typeface="Garet"/>
              </a:rPr>
              <a:t> </a:t>
            </a:r>
            <a:r>
              <a:rPr lang="en-US" sz="2399" u="none" strike="noStrike" dirty="0" err="1">
                <a:solidFill>
                  <a:srgbClr val="000000"/>
                </a:solidFill>
                <a:latin typeface="Garet"/>
                <a:ea typeface="Garet"/>
                <a:cs typeface="Garet"/>
                <a:sym typeface="Garet"/>
              </a:rPr>
              <a:t>avanzar</a:t>
            </a:r>
            <a:r>
              <a:rPr lang="en-US" sz="2399" u="none" strike="noStrike" dirty="0">
                <a:solidFill>
                  <a:srgbClr val="000000"/>
                </a:solidFill>
                <a:latin typeface="Garet"/>
                <a:ea typeface="Garet"/>
                <a:cs typeface="Garet"/>
                <a:sym typeface="Garet"/>
              </a:rPr>
              <a:t> </a:t>
            </a:r>
            <a:r>
              <a:rPr lang="en-US" sz="2399" u="none" strike="noStrike" dirty="0" err="1">
                <a:solidFill>
                  <a:srgbClr val="000000"/>
                </a:solidFill>
                <a:latin typeface="Garet"/>
                <a:ea typeface="Garet"/>
                <a:cs typeface="Garet"/>
                <a:sym typeface="Garet"/>
              </a:rPr>
              <a:t>en</a:t>
            </a:r>
            <a:r>
              <a:rPr lang="en-US" sz="2399" u="none" strike="noStrike" dirty="0">
                <a:solidFill>
                  <a:srgbClr val="000000"/>
                </a:solidFill>
                <a:latin typeface="Garet"/>
                <a:ea typeface="Garet"/>
                <a:cs typeface="Garet"/>
                <a:sym typeface="Garet"/>
              </a:rPr>
              <a:t> </a:t>
            </a:r>
            <a:r>
              <a:rPr lang="en-US" sz="2399" u="none" strike="noStrike" dirty="0" err="1">
                <a:solidFill>
                  <a:srgbClr val="000000"/>
                </a:solidFill>
                <a:latin typeface="Garet"/>
                <a:ea typeface="Garet"/>
                <a:cs typeface="Garet"/>
                <a:sym typeface="Garet"/>
              </a:rPr>
              <a:t>equidad</a:t>
            </a:r>
            <a:r>
              <a:rPr lang="en-US" sz="2399" u="none" strike="noStrike" dirty="0">
                <a:solidFill>
                  <a:srgbClr val="000000"/>
                </a:solidFill>
                <a:latin typeface="Garet"/>
                <a:ea typeface="Garet"/>
                <a:cs typeface="Garet"/>
                <a:sym typeface="Garet"/>
              </a:rPr>
              <a:t> </a:t>
            </a:r>
            <a:r>
              <a:rPr lang="en-US" sz="2399" u="none" strike="noStrike" dirty="0" err="1">
                <a:solidFill>
                  <a:srgbClr val="000000"/>
                </a:solidFill>
                <a:latin typeface="Garet"/>
                <a:ea typeface="Garet"/>
                <a:cs typeface="Garet"/>
                <a:sym typeface="Garet"/>
              </a:rPr>
              <a:t>energética</a:t>
            </a:r>
            <a:r>
              <a:rPr lang="en-US" sz="2399" u="none" strike="noStrike" dirty="0">
                <a:solidFill>
                  <a:srgbClr val="000000"/>
                </a:solidFill>
                <a:latin typeface="Garet"/>
                <a:ea typeface="Garet"/>
                <a:cs typeface="Garet"/>
                <a:sym typeface="Garet"/>
              </a:rPr>
              <a:t> y </a:t>
            </a:r>
            <a:r>
              <a:rPr lang="en-US" sz="2399" u="none" strike="noStrike" dirty="0" err="1">
                <a:solidFill>
                  <a:srgbClr val="000000"/>
                </a:solidFill>
                <a:latin typeface="Garet"/>
                <a:ea typeface="Garet"/>
                <a:cs typeface="Garet"/>
                <a:sym typeface="Garet"/>
              </a:rPr>
              <a:t>transición</a:t>
            </a:r>
            <a:r>
              <a:rPr lang="en-US" sz="2399" u="none" strike="noStrike" dirty="0">
                <a:solidFill>
                  <a:srgbClr val="000000"/>
                </a:solidFill>
                <a:latin typeface="Garet"/>
                <a:ea typeface="Garet"/>
                <a:cs typeface="Garet"/>
                <a:sym typeface="Garet"/>
              </a:rPr>
              <a:t> </a:t>
            </a:r>
            <a:r>
              <a:rPr lang="en-US" sz="2399" u="none" strike="noStrike" dirty="0" err="1">
                <a:solidFill>
                  <a:srgbClr val="000000"/>
                </a:solidFill>
                <a:latin typeface="Garet"/>
                <a:ea typeface="Garet"/>
                <a:cs typeface="Garet"/>
                <a:sym typeface="Garet"/>
              </a:rPr>
              <a:t>justa</a:t>
            </a:r>
            <a:r>
              <a:rPr lang="en-US" sz="2399" u="none" strike="noStrike" dirty="0">
                <a:solidFill>
                  <a:srgbClr val="000000"/>
                </a:solidFill>
                <a:latin typeface="Garet"/>
                <a:ea typeface="Garet"/>
                <a:cs typeface="Garet"/>
                <a:sym typeface="Garet"/>
              </a:rPr>
              <a:t>.</a:t>
            </a:r>
          </a:p>
        </p:txBody>
      </p:sp>
      <p:sp>
        <p:nvSpPr>
          <p:cNvPr id="16" name="TextBox 16"/>
          <p:cNvSpPr txBox="1"/>
          <p:nvPr/>
        </p:nvSpPr>
        <p:spPr>
          <a:xfrm>
            <a:off x="2244194" y="8716871"/>
            <a:ext cx="14708441" cy="714375"/>
          </a:xfrm>
          <a:prstGeom prst="rect">
            <a:avLst/>
          </a:prstGeom>
        </p:spPr>
        <p:txBody>
          <a:bodyPr lIns="0" tIns="0" rIns="0" bIns="0" rtlCol="0" anchor="t">
            <a:spAutoFit/>
          </a:bodyPr>
          <a:lstStyle/>
          <a:p>
            <a:pPr marL="0" lvl="0" indent="0" algn="just">
              <a:lnSpc>
                <a:spcPts val="2879"/>
              </a:lnSpc>
              <a:spcBef>
                <a:spcPct val="0"/>
              </a:spcBef>
            </a:pPr>
            <a:r>
              <a:rPr lang="en-US" sz="2399">
                <a:solidFill>
                  <a:srgbClr val="000000"/>
                </a:solidFill>
                <a:latin typeface="Garet"/>
                <a:ea typeface="Garet"/>
                <a:cs typeface="Garet"/>
                <a:sym typeface="Garet"/>
              </a:rPr>
              <a:t>Las sinergias entre los actores privados y públicos son clave </a:t>
            </a:r>
            <a:r>
              <a:rPr lang="en-US" sz="2399" u="none" strike="noStrike">
                <a:solidFill>
                  <a:srgbClr val="000000"/>
                </a:solidFill>
                <a:latin typeface="Garet"/>
                <a:ea typeface="Garet"/>
                <a:cs typeface="Garet"/>
                <a:sym typeface="Garet"/>
              </a:rPr>
              <a:t>para el desarrollo de proyectos de reconversión o sustitución de plantas de generación con diésel por GLP.</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E4278-E968-B0BB-9AD8-FE527FEAC58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413448F-9479-B7CB-174E-BEEFA536FE06}"/>
              </a:ext>
            </a:extLst>
          </p:cNvPr>
          <p:cNvSpPr/>
          <p:nvPr/>
        </p:nvSpPr>
        <p:spPr>
          <a:xfrm rot="-10800000">
            <a:off x="12518948" y="-547409"/>
            <a:ext cx="5769052" cy="5747418"/>
          </a:xfrm>
          <a:custGeom>
            <a:avLst/>
            <a:gdLst/>
            <a:ahLst/>
            <a:cxnLst/>
            <a:rect l="l" t="t" r="r" b="b"/>
            <a:pathLst>
              <a:path w="5769052" h="5747418">
                <a:moveTo>
                  <a:pt x="0" y="0"/>
                </a:moveTo>
                <a:lnTo>
                  <a:pt x="5769052" y="0"/>
                </a:lnTo>
                <a:lnTo>
                  <a:pt x="5769052" y="5747418"/>
                </a:lnTo>
                <a:lnTo>
                  <a:pt x="0" y="57474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a:extLst>
              <a:ext uri="{FF2B5EF4-FFF2-40B4-BE49-F238E27FC236}">
                <a16:creationId xmlns:a16="http://schemas.microsoft.com/office/drawing/2014/main" id="{B4A9FF4A-E267-AE23-4375-85A1FCD26799}"/>
              </a:ext>
            </a:extLst>
          </p:cNvPr>
          <p:cNvSpPr/>
          <p:nvPr/>
        </p:nvSpPr>
        <p:spPr>
          <a:xfrm rot="871583">
            <a:off x="15479649" y="7466534"/>
            <a:ext cx="3559302" cy="4114800"/>
          </a:xfrm>
          <a:custGeom>
            <a:avLst/>
            <a:gdLst/>
            <a:ahLst/>
            <a:cxnLst/>
            <a:rect l="l" t="t" r="r" b="b"/>
            <a:pathLst>
              <a:path w="3559302" h="4114800">
                <a:moveTo>
                  <a:pt x="0" y="0"/>
                </a:moveTo>
                <a:lnTo>
                  <a:pt x="3559302" y="0"/>
                </a:lnTo>
                <a:lnTo>
                  <a:pt x="355930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14" name="TextBox 14">
            <a:extLst>
              <a:ext uri="{FF2B5EF4-FFF2-40B4-BE49-F238E27FC236}">
                <a16:creationId xmlns:a16="http://schemas.microsoft.com/office/drawing/2014/main" id="{045A2F20-E24A-6856-4C46-4529FDE31A85}"/>
              </a:ext>
            </a:extLst>
          </p:cNvPr>
          <p:cNvSpPr txBox="1"/>
          <p:nvPr/>
        </p:nvSpPr>
        <p:spPr>
          <a:xfrm>
            <a:off x="825774" y="666433"/>
            <a:ext cx="12890225" cy="1682448"/>
          </a:xfrm>
          <a:prstGeom prst="rect">
            <a:avLst/>
          </a:prstGeom>
        </p:spPr>
        <p:txBody>
          <a:bodyPr wrap="square" lIns="0" tIns="0" rIns="0" bIns="0" rtlCol="0" anchor="t">
            <a:spAutoFit/>
          </a:bodyPr>
          <a:lstStyle/>
          <a:p>
            <a:pPr algn="l">
              <a:lnSpc>
                <a:spcPts val="6399"/>
              </a:lnSpc>
            </a:pPr>
            <a:r>
              <a:rPr lang="en-US" sz="6000" dirty="0">
                <a:solidFill>
                  <a:srgbClr val="0F657D"/>
                </a:solidFill>
                <a:latin typeface="League Spartan"/>
                <a:ea typeface="League Spartan"/>
                <a:cs typeface="League Spartan"/>
                <a:sym typeface="League Spartan"/>
              </a:rPr>
              <a:t>NOVEDADES PARA EL </a:t>
            </a:r>
          </a:p>
          <a:p>
            <a:pPr algn="l">
              <a:lnSpc>
                <a:spcPts val="6399"/>
              </a:lnSpc>
            </a:pPr>
            <a:r>
              <a:rPr lang="en-US" sz="6399" dirty="0">
                <a:solidFill>
                  <a:srgbClr val="E68125"/>
                </a:solidFill>
                <a:latin typeface="League Spartan"/>
                <a:sym typeface="League Spartan"/>
              </a:rPr>
              <a:t>SECTOR </a:t>
            </a:r>
          </a:p>
        </p:txBody>
      </p:sp>
      <p:sp>
        <p:nvSpPr>
          <p:cNvPr id="17" name="TextBox 15">
            <a:extLst>
              <a:ext uri="{FF2B5EF4-FFF2-40B4-BE49-F238E27FC236}">
                <a16:creationId xmlns:a16="http://schemas.microsoft.com/office/drawing/2014/main" id="{354D35C5-88AC-6E56-00D2-86BB61ED660B}"/>
              </a:ext>
            </a:extLst>
          </p:cNvPr>
          <p:cNvSpPr txBox="1"/>
          <p:nvPr/>
        </p:nvSpPr>
        <p:spPr>
          <a:xfrm>
            <a:off x="825774" y="2526590"/>
            <a:ext cx="13576026" cy="7409721"/>
          </a:xfrm>
          <a:prstGeom prst="rect">
            <a:avLst/>
          </a:prstGeom>
        </p:spPr>
        <p:txBody>
          <a:bodyPr wrap="square" lIns="0" tIns="0" rIns="0" bIns="0" rtlCol="0" anchor="t">
            <a:spAutoFit/>
          </a:bodyPr>
          <a:lstStyle/>
          <a:p>
            <a:pPr lvl="0">
              <a:lnSpc>
                <a:spcPct val="150000"/>
              </a:lnSpc>
              <a:spcBef>
                <a:spcPct val="0"/>
              </a:spcBef>
            </a:pPr>
            <a:r>
              <a:rPr lang="en-US" sz="3600" dirty="0">
                <a:solidFill>
                  <a:srgbClr val="000000"/>
                </a:solidFill>
                <a:latin typeface="Garet" panose="020B0604020202020204" charset="0"/>
                <a:ea typeface="Garet"/>
                <a:cs typeface="Garet"/>
                <a:sym typeface="Garet"/>
              </a:rPr>
              <a:t>El sector de GLP </a:t>
            </a:r>
            <a:r>
              <a:rPr lang="en-US" sz="3600" dirty="0" err="1">
                <a:solidFill>
                  <a:srgbClr val="000000"/>
                </a:solidFill>
                <a:latin typeface="Garet" panose="020B0604020202020204" charset="0"/>
                <a:ea typeface="Garet"/>
                <a:cs typeface="Garet"/>
                <a:sym typeface="Garet"/>
              </a:rPr>
              <a:t>fue</a:t>
            </a:r>
            <a:r>
              <a:rPr lang="en-US" sz="3600" dirty="0">
                <a:solidFill>
                  <a:srgbClr val="000000"/>
                </a:solidFill>
                <a:latin typeface="Garet" panose="020B0604020202020204" charset="0"/>
                <a:ea typeface="Garet"/>
                <a:cs typeface="Garet"/>
                <a:sym typeface="Garet"/>
              </a:rPr>
              <a:t> </a:t>
            </a:r>
            <a:r>
              <a:rPr lang="en-US" sz="3600" dirty="0" err="1">
                <a:solidFill>
                  <a:srgbClr val="000000"/>
                </a:solidFill>
                <a:latin typeface="Garet" panose="020B0604020202020204" charset="0"/>
                <a:ea typeface="Garet"/>
                <a:cs typeface="Garet"/>
                <a:sym typeface="Garet"/>
              </a:rPr>
              <a:t>seleccionado</a:t>
            </a:r>
            <a:r>
              <a:rPr lang="en-US" sz="3600" dirty="0">
                <a:solidFill>
                  <a:srgbClr val="000000"/>
                </a:solidFill>
                <a:latin typeface="Garet" panose="020B0604020202020204" charset="0"/>
                <a:ea typeface="Garet"/>
                <a:cs typeface="Garet"/>
                <a:sym typeface="Garet"/>
              </a:rPr>
              <a:t> para </a:t>
            </a:r>
            <a:r>
              <a:rPr lang="en-US" sz="3600" dirty="0" err="1">
                <a:solidFill>
                  <a:srgbClr val="000000"/>
                </a:solidFill>
                <a:latin typeface="Garet" panose="020B0604020202020204" charset="0"/>
                <a:ea typeface="Garet"/>
                <a:cs typeface="Garet"/>
                <a:sym typeface="Garet"/>
              </a:rPr>
              <a:t>desarrollar</a:t>
            </a:r>
            <a:r>
              <a:rPr lang="en-US" sz="3600" dirty="0">
                <a:solidFill>
                  <a:srgbClr val="000000"/>
                </a:solidFill>
                <a:latin typeface="Garet" panose="020B0604020202020204" charset="0"/>
                <a:ea typeface="Garet"/>
                <a:cs typeface="Garet"/>
                <a:sym typeface="Garet"/>
              </a:rPr>
              <a:t> </a:t>
            </a:r>
            <a:r>
              <a:rPr lang="en-US" sz="3600" dirty="0" err="1">
                <a:solidFill>
                  <a:srgbClr val="000000"/>
                </a:solidFill>
                <a:latin typeface="Garet" panose="020B0604020202020204" charset="0"/>
                <a:ea typeface="Garet"/>
                <a:cs typeface="Garet"/>
                <a:sym typeface="Garet"/>
              </a:rPr>
              <a:t>el</a:t>
            </a:r>
            <a:r>
              <a:rPr lang="en-US" sz="3600" dirty="0">
                <a:solidFill>
                  <a:srgbClr val="000000"/>
                </a:solidFill>
                <a:latin typeface="Garet" panose="020B0604020202020204" charset="0"/>
                <a:ea typeface="Garet"/>
                <a:cs typeface="Garet"/>
                <a:sym typeface="Garet"/>
              </a:rPr>
              <a:t> </a:t>
            </a:r>
            <a:r>
              <a:rPr lang="en-US" sz="3600" b="1" i="1" dirty="0">
                <a:solidFill>
                  <a:srgbClr val="E68125"/>
                </a:solidFill>
                <a:latin typeface="Garet" panose="020B0604020202020204" charset="0"/>
                <a:sym typeface="Garet"/>
              </a:rPr>
              <a:t>primer </a:t>
            </a:r>
            <a:r>
              <a:rPr lang="en-US" sz="3600" b="1" i="1" dirty="0" err="1">
                <a:solidFill>
                  <a:srgbClr val="E68125"/>
                </a:solidFill>
                <a:latin typeface="Garet" panose="020B0604020202020204" charset="0"/>
                <a:sym typeface="Garet"/>
              </a:rPr>
              <a:t>Sanbox</a:t>
            </a:r>
            <a:r>
              <a:rPr lang="en-US" sz="3600" b="1" i="1" dirty="0">
                <a:solidFill>
                  <a:srgbClr val="E68125"/>
                </a:solidFill>
                <a:latin typeface="Garet" panose="020B0604020202020204" charset="0"/>
                <a:sym typeface="Garet"/>
              </a:rPr>
              <a:t> </a:t>
            </a:r>
            <a:r>
              <a:rPr lang="en-US" sz="3600" b="1" i="1" dirty="0" err="1">
                <a:solidFill>
                  <a:srgbClr val="E68125"/>
                </a:solidFill>
                <a:latin typeface="Garet" panose="020B0604020202020204" charset="0"/>
                <a:sym typeface="Garet"/>
              </a:rPr>
              <a:t>Regulatorio</a:t>
            </a:r>
            <a:r>
              <a:rPr lang="en-US" sz="3600" b="1" i="1" dirty="0">
                <a:solidFill>
                  <a:srgbClr val="E68125"/>
                </a:solidFill>
                <a:latin typeface="Garet" panose="020B0604020202020204" charset="0"/>
                <a:sym typeface="Garet"/>
              </a:rPr>
              <a:t> del sector </a:t>
            </a:r>
            <a:r>
              <a:rPr lang="en-US" sz="3600" b="1" i="1" dirty="0" err="1">
                <a:solidFill>
                  <a:srgbClr val="E68125"/>
                </a:solidFill>
                <a:latin typeface="Garet" panose="020B0604020202020204" charset="0"/>
                <a:sym typeface="Garet"/>
              </a:rPr>
              <a:t>Mineroenergético</a:t>
            </a:r>
            <a:r>
              <a:rPr lang="en-US" sz="3600" b="1" dirty="0">
                <a:solidFill>
                  <a:srgbClr val="000000"/>
                </a:solidFill>
                <a:latin typeface="Garet" panose="020B0604020202020204" charset="0"/>
                <a:ea typeface="Garet"/>
                <a:cs typeface="Garet"/>
                <a:sym typeface="Garet"/>
              </a:rPr>
              <a:t>. </a:t>
            </a:r>
            <a:r>
              <a:rPr lang="en-US" sz="3600" dirty="0">
                <a:solidFill>
                  <a:srgbClr val="000000"/>
                </a:solidFill>
                <a:latin typeface="Garet" panose="020B0604020202020204" charset="0"/>
                <a:ea typeface="Garet"/>
                <a:cs typeface="Garet"/>
                <a:sym typeface="Garet"/>
              </a:rPr>
              <a:t>El Proyecto </a:t>
            </a:r>
            <a:r>
              <a:rPr lang="en-US" sz="3600" dirty="0" err="1">
                <a:solidFill>
                  <a:srgbClr val="000000"/>
                </a:solidFill>
                <a:latin typeface="Garet" panose="020B0604020202020204" charset="0"/>
                <a:ea typeface="Garet"/>
                <a:cs typeface="Garet"/>
                <a:sym typeface="Garet"/>
              </a:rPr>
              <a:t>seleccionado</a:t>
            </a:r>
            <a:r>
              <a:rPr lang="en-US" sz="3600" dirty="0">
                <a:solidFill>
                  <a:srgbClr val="000000"/>
                </a:solidFill>
                <a:latin typeface="Garet" panose="020B0604020202020204" charset="0"/>
                <a:ea typeface="Garet"/>
                <a:cs typeface="Garet"/>
                <a:sym typeface="Garet"/>
              </a:rPr>
              <a:t> </a:t>
            </a:r>
            <a:r>
              <a:rPr lang="en-US" sz="3600" dirty="0" err="1">
                <a:solidFill>
                  <a:srgbClr val="000000"/>
                </a:solidFill>
                <a:latin typeface="Garet" panose="020B0604020202020204" charset="0"/>
                <a:ea typeface="Garet"/>
                <a:cs typeface="Garet"/>
                <a:sym typeface="Garet"/>
              </a:rPr>
              <a:t>fue</a:t>
            </a:r>
            <a:r>
              <a:rPr lang="en-US" sz="3600" dirty="0">
                <a:solidFill>
                  <a:srgbClr val="000000"/>
                </a:solidFill>
                <a:latin typeface="Garet" panose="020B0604020202020204" charset="0"/>
                <a:ea typeface="Garet"/>
                <a:cs typeface="Garet"/>
                <a:sym typeface="Garet"/>
              </a:rPr>
              <a:t> </a:t>
            </a:r>
            <a:r>
              <a:rPr lang="en-US" sz="3600" dirty="0" err="1">
                <a:solidFill>
                  <a:srgbClr val="000000"/>
                </a:solidFill>
                <a:latin typeface="Garet" panose="020B0604020202020204" charset="0"/>
                <a:ea typeface="Garet"/>
                <a:cs typeface="Garet"/>
                <a:sym typeface="Garet"/>
              </a:rPr>
              <a:t>presentado</a:t>
            </a:r>
            <a:r>
              <a:rPr lang="en-US" sz="3600" dirty="0">
                <a:solidFill>
                  <a:srgbClr val="000000"/>
                </a:solidFill>
                <a:latin typeface="Garet" panose="020B0604020202020204" charset="0"/>
                <a:ea typeface="Garet"/>
                <a:cs typeface="Garet"/>
                <a:sym typeface="Garet"/>
              </a:rPr>
              <a:t> </a:t>
            </a:r>
            <a:r>
              <a:rPr lang="en-US" sz="3600" dirty="0" err="1">
                <a:solidFill>
                  <a:srgbClr val="000000"/>
                </a:solidFill>
                <a:latin typeface="Garet" panose="020B0604020202020204" charset="0"/>
                <a:ea typeface="Garet"/>
                <a:cs typeface="Garet"/>
                <a:sym typeface="Garet"/>
              </a:rPr>
              <a:t>por</a:t>
            </a:r>
            <a:r>
              <a:rPr lang="en-US" sz="3600" dirty="0">
                <a:solidFill>
                  <a:srgbClr val="000000"/>
                </a:solidFill>
                <a:latin typeface="Garet" panose="020B0604020202020204" charset="0"/>
                <a:ea typeface="Garet"/>
                <a:cs typeface="Garet"/>
                <a:sym typeface="Garet"/>
              </a:rPr>
              <a:t> la CREG ante </a:t>
            </a:r>
            <a:r>
              <a:rPr lang="en-US" sz="3600" dirty="0" err="1">
                <a:solidFill>
                  <a:srgbClr val="000000"/>
                </a:solidFill>
                <a:latin typeface="Garet" panose="020B0604020202020204" charset="0"/>
                <a:ea typeface="Garet"/>
                <a:cs typeface="Garet"/>
                <a:sym typeface="Garet"/>
              </a:rPr>
              <a:t>el</a:t>
            </a:r>
            <a:r>
              <a:rPr lang="en-US" sz="3600" dirty="0">
                <a:solidFill>
                  <a:srgbClr val="000000"/>
                </a:solidFill>
                <a:latin typeface="Garet" panose="020B0604020202020204" charset="0"/>
                <a:ea typeface="Garet"/>
                <a:cs typeface="Garet"/>
                <a:sym typeface="Garet"/>
              </a:rPr>
              <a:t> DNP </a:t>
            </a:r>
            <a:r>
              <a:rPr lang="en-US" sz="3600" dirty="0" err="1">
                <a:solidFill>
                  <a:srgbClr val="000000"/>
                </a:solidFill>
                <a:latin typeface="Garet" panose="020B0604020202020204" charset="0"/>
                <a:ea typeface="Garet"/>
                <a:cs typeface="Garet"/>
                <a:sym typeface="Garet"/>
              </a:rPr>
              <a:t>en</a:t>
            </a:r>
            <a:r>
              <a:rPr lang="en-US" sz="3600" dirty="0">
                <a:solidFill>
                  <a:srgbClr val="000000"/>
                </a:solidFill>
                <a:latin typeface="Garet" panose="020B0604020202020204" charset="0"/>
                <a:ea typeface="Garet"/>
                <a:cs typeface="Garet"/>
                <a:sym typeface="Garet"/>
              </a:rPr>
              <a:t> </a:t>
            </a:r>
            <a:r>
              <a:rPr lang="en-US" sz="3600" dirty="0" err="1">
                <a:solidFill>
                  <a:srgbClr val="000000"/>
                </a:solidFill>
                <a:latin typeface="Garet" panose="020B0604020202020204" charset="0"/>
                <a:ea typeface="Garet"/>
                <a:cs typeface="Garet"/>
                <a:sym typeface="Garet"/>
              </a:rPr>
              <a:t>cooperación</a:t>
            </a:r>
            <a:r>
              <a:rPr lang="en-US" sz="3600" dirty="0">
                <a:solidFill>
                  <a:srgbClr val="000000"/>
                </a:solidFill>
                <a:latin typeface="Garet" panose="020B0604020202020204" charset="0"/>
                <a:ea typeface="Garet"/>
                <a:cs typeface="Garet"/>
                <a:sym typeface="Garet"/>
              </a:rPr>
              <a:t> con </a:t>
            </a:r>
            <a:r>
              <a:rPr lang="en-US" sz="3600" dirty="0" err="1">
                <a:solidFill>
                  <a:srgbClr val="000000"/>
                </a:solidFill>
                <a:latin typeface="Garet" panose="020B0604020202020204" charset="0"/>
                <a:ea typeface="Garet"/>
                <a:cs typeface="Garet"/>
                <a:sym typeface="Garet"/>
              </a:rPr>
              <a:t>el</a:t>
            </a:r>
            <a:r>
              <a:rPr lang="en-US" sz="3600" dirty="0">
                <a:solidFill>
                  <a:srgbClr val="000000"/>
                </a:solidFill>
                <a:latin typeface="Garet" panose="020B0604020202020204" charset="0"/>
                <a:ea typeface="Garet"/>
                <a:cs typeface="Garet"/>
                <a:sym typeface="Garet"/>
              </a:rPr>
              <a:t> BID y </a:t>
            </a:r>
            <a:r>
              <a:rPr lang="en-US" sz="3600" dirty="0" err="1">
                <a:solidFill>
                  <a:srgbClr val="000000"/>
                </a:solidFill>
                <a:latin typeface="Garet" panose="020B0604020202020204" charset="0"/>
                <a:ea typeface="Garet"/>
                <a:cs typeface="Garet"/>
                <a:sym typeface="Garet"/>
              </a:rPr>
              <a:t>corresponde</a:t>
            </a:r>
            <a:r>
              <a:rPr lang="en-US" sz="3600" dirty="0">
                <a:solidFill>
                  <a:srgbClr val="000000"/>
                </a:solidFill>
                <a:latin typeface="Garet" panose="020B0604020202020204" charset="0"/>
                <a:ea typeface="Garet"/>
                <a:cs typeface="Garet"/>
                <a:sym typeface="Garet"/>
              </a:rPr>
              <a:t> a un </a:t>
            </a:r>
            <a:r>
              <a:rPr lang="en-US" sz="3600" dirty="0" err="1">
                <a:solidFill>
                  <a:srgbClr val="000000"/>
                </a:solidFill>
                <a:latin typeface="Garet" panose="020B0604020202020204" charset="0"/>
                <a:ea typeface="Garet"/>
                <a:cs typeface="Garet"/>
                <a:sym typeface="Garet"/>
              </a:rPr>
              <a:t>piloto</a:t>
            </a:r>
            <a:r>
              <a:rPr lang="en-US" sz="3600" dirty="0">
                <a:solidFill>
                  <a:srgbClr val="000000"/>
                </a:solidFill>
                <a:latin typeface="Garet" panose="020B0604020202020204" charset="0"/>
                <a:ea typeface="Garet"/>
                <a:cs typeface="Garet"/>
                <a:sym typeface="Garet"/>
              </a:rPr>
              <a:t> de </a:t>
            </a:r>
            <a:r>
              <a:rPr lang="en-US" sz="3600" dirty="0" err="1">
                <a:solidFill>
                  <a:srgbClr val="000000"/>
                </a:solidFill>
                <a:latin typeface="Garet" panose="020B0604020202020204" charset="0"/>
                <a:ea typeface="Garet"/>
                <a:cs typeface="Garet"/>
                <a:sym typeface="Garet"/>
              </a:rPr>
              <a:t>Intercambiabilidad</a:t>
            </a:r>
            <a:r>
              <a:rPr lang="en-US" sz="3600" dirty="0">
                <a:solidFill>
                  <a:srgbClr val="000000"/>
                </a:solidFill>
                <a:latin typeface="Garet" panose="020B0604020202020204" charset="0"/>
                <a:ea typeface="Garet"/>
                <a:cs typeface="Garet"/>
                <a:sym typeface="Garet"/>
              </a:rPr>
              <a:t> de </a:t>
            </a:r>
            <a:r>
              <a:rPr lang="en-US" sz="3600" dirty="0" err="1">
                <a:solidFill>
                  <a:srgbClr val="000000"/>
                </a:solidFill>
                <a:latin typeface="Garet" panose="020B0604020202020204" charset="0"/>
                <a:ea typeface="Garet"/>
                <a:cs typeface="Garet"/>
                <a:sym typeface="Garet"/>
              </a:rPr>
              <a:t>cilindros</a:t>
            </a:r>
            <a:r>
              <a:rPr lang="en-US" sz="3600" dirty="0">
                <a:solidFill>
                  <a:srgbClr val="000000"/>
                </a:solidFill>
                <a:latin typeface="Garet" panose="020B0604020202020204" charset="0"/>
                <a:ea typeface="Garet"/>
                <a:cs typeface="Garet"/>
                <a:sym typeface="Garet"/>
              </a:rPr>
              <a:t>. </a:t>
            </a:r>
          </a:p>
          <a:p>
            <a:pPr lvl="0">
              <a:lnSpc>
                <a:spcPct val="150000"/>
              </a:lnSpc>
              <a:spcBef>
                <a:spcPct val="0"/>
              </a:spcBef>
            </a:pPr>
            <a:r>
              <a:rPr lang="en-US" sz="3600" b="1" dirty="0">
                <a:solidFill>
                  <a:srgbClr val="E68125"/>
                </a:solidFill>
                <a:latin typeface="Garet" panose="020B0604020202020204" charset="0"/>
                <a:sym typeface="Garet"/>
              </a:rPr>
              <a:t>¡</a:t>
            </a:r>
            <a:r>
              <a:rPr lang="en-US" sz="3600" b="1" dirty="0" err="1">
                <a:solidFill>
                  <a:srgbClr val="E68125"/>
                </a:solidFill>
                <a:latin typeface="Garet" panose="020B0604020202020204" charset="0"/>
                <a:sym typeface="Garet"/>
              </a:rPr>
              <a:t>Invitamos</a:t>
            </a:r>
            <a:r>
              <a:rPr lang="en-US" sz="3600" b="1" dirty="0">
                <a:solidFill>
                  <a:srgbClr val="E68125"/>
                </a:solidFill>
                <a:latin typeface="Garet" panose="020B0604020202020204" charset="0"/>
                <a:sym typeface="Garet"/>
              </a:rPr>
              <a:t> a </a:t>
            </a:r>
            <a:r>
              <a:rPr lang="en-US" sz="3600" b="1" dirty="0" err="1">
                <a:solidFill>
                  <a:srgbClr val="E68125"/>
                </a:solidFill>
                <a:latin typeface="Garet" panose="020B0604020202020204" charset="0"/>
                <a:sym typeface="Garet"/>
              </a:rPr>
              <a:t>los</a:t>
            </a:r>
            <a:r>
              <a:rPr lang="en-US" sz="3600" b="1" dirty="0">
                <a:solidFill>
                  <a:srgbClr val="E68125"/>
                </a:solidFill>
                <a:latin typeface="Garet" panose="020B0604020202020204" charset="0"/>
                <a:sym typeface="Garet"/>
              </a:rPr>
              <a:t> </a:t>
            </a:r>
            <a:r>
              <a:rPr lang="en-US" sz="3600" b="1" dirty="0" err="1">
                <a:solidFill>
                  <a:srgbClr val="E68125"/>
                </a:solidFill>
                <a:latin typeface="Garet" panose="020B0604020202020204" charset="0"/>
                <a:sym typeface="Garet"/>
              </a:rPr>
              <a:t>interesados</a:t>
            </a:r>
            <a:r>
              <a:rPr lang="en-US" sz="3600" b="1" dirty="0">
                <a:solidFill>
                  <a:srgbClr val="E68125"/>
                </a:solidFill>
                <a:latin typeface="Garet" panose="020B0604020202020204" charset="0"/>
                <a:sym typeface="Garet"/>
              </a:rPr>
              <a:t> a </a:t>
            </a:r>
            <a:r>
              <a:rPr lang="en-US" sz="3600" b="1" dirty="0" err="1">
                <a:solidFill>
                  <a:srgbClr val="E68125"/>
                </a:solidFill>
                <a:latin typeface="Garet" panose="020B0604020202020204" charset="0"/>
                <a:sym typeface="Garet"/>
              </a:rPr>
              <a:t>manifestar</a:t>
            </a:r>
            <a:r>
              <a:rPr lang="en-US" sz="3600" b="1" dirty="0">
                <a:solidFill>
                  <a:srgbClr val="E68125"/>
                </a:solidFill>
                <a:latin typeface="Garet" panose="020B0604020202020204" charset="0"/>
                <a:sym typeface="Garet"/>
              </a:rPr>
              <a:t> </a:t>
            </a:r>
            <a:r>
              <a:rPr lang="en-US" sz="3600" b="1" dirty="0" err="1">
                <a:solidFill>
                  <a:srgbClr val="E68125"/>
                </a:solidFill>
                <a:latin typeface="Garet" panose="020B0604020202020204" charset="0"/>
                <a:sym typeface="Garet"/>
              </a:rPr>
              <a:t>su</a:t>
            </a:r>
            <a:r>
              <a:rPr lang="en-US" sz="3600" b="1" dirty="0">
                <a:solidFill>
                  <a:srgbClr val="E68125"/>
                </a:solidFill>
                <a:latin typeface="Garet" panose="020B0604020202020204" charset="0"/>
                <a:sym typeface="Garet"/>
              </a:rPr>
              <a:t> </a:t>
            </a:r>
            <a:r>
              <a:rPr lang="en-US" sz="3600" b="1" dirty="0" err="1">
                <a:solidFill>
                  <a:srgbClr val="E68125"/>
                </a:solidFill>
                <a:latin typeface="Garet" panose="020B0604020202020204" charset="0"/>
                <a:sym typeface="Garet"/>
              </a:rPr>
              <a:t>interes</a:t>
            </a:r>
            <a:r>
              <a:rPr lang="en-US" sz="3600" b="1" dirty="0">
                <a:solidFill>
                  <a:srgbClr val="E68125"/>
                </a:solidFill>
                <a:latin typeface="Garet" panose="020B0604020202020204" charset="0"/>
                <a:sym typeface="Garet"/>
              </a:rPr>
              <a:t> de </a:t>
            </a:r>
            <a:r>
              <a:rPr lang="en-US" sz="3600" b="1" dirty="0" err="1">
                <a:solidFill>
                  <a:srgbClr val="E68125"/>
                </a:solidFill>
                <a:latin typeface="Garet" panose="020B0604020202020204" charset="0"/>
                <a:sym typeface="Garet"/>
              </a:rPr>
              <a:t>participar</a:t>
            </a:r>
            <a:r>
              <a:rPr lang="en-US" sz="3600" b="1" dirty="0">
                <a:solidFill>
                  <a:srgbClr val="E68125"/>
                </a:solidFill>
                <a:latin typeface="Garet" panose="020B0604020202020204" charset="0"/>
                <a:sym typeface="Garet"/>
              </a:rPr>
              <a:t> </a:t>
            </a:r>
            <a:r>
              <a:rPr lang="en-US" sz="3600" b="1" dirty="0" err="1">
                <a:solidFill>
                  <a:srgbClr val="E68125"/>
                </a:solidFill>
                <a:latin typeface="Garet" panose="020B0604020202020204" charset="0"/>
                <a:sym typeface="Garet"/>
              </a:rPr>
              <a:t>en</a:t>
            </a:r>
            <a:r>
              <a:rPr lang="en-US" sz="3600" b="1" dirty="0">
                <a:solidFill>
                  <a:srgbClr val="E68125"/>
                </a:solidFill>
                <a:latin typeface="Garet" panose="020B0604020202020204" charset="0"/>
                <a:sym typeface="Garet"/>
              </a:rPr>
              <a:t> la </a:t>
            </a:r>
            <a:r>
              <a:rPr lang="en-US" sz="3600" b="1" dirty="0" err="1">
                <a:solidFill>
                  <a:srgbClr val="E68125"/>
                </a:solidFill>
                <a:latin typeface="Garet" panose="020B0604020202020204" charset="0"/>
                <a:sym typeface="Garet"/>
              </a:rPr>
              <a:t>estructuración</a:t>
            </a:r>
            <a:r>
              <a:rPr lang="en-US" sz="3600" b="1" dirty="0">
                <a:solidFill>
                  <a:srgbClr val="E68125"/>
                </a:solidFill>
                <a:latin typeface="Garet" panose="020B0604020202020204" charset="0"/>
                <a:sym typeface="Garet"/>
              </a:rPr>
              <a:t> del Sandbox! </a:t>
            </a:r>
          </a:p>
          <a:p>
            <a:pPr lvl="0">
              <a:lnSpc>
                <a:spcPct val="150000"/>
              </a:lnSpc>
              <a:spcBef>
                <a:spcPct val="0"/>
              </a:spcBef>
            </a:pPr>
            <a:r>
              <a:rPr lang="en-US" sz="3600" b="1" u="none" strike="noStrike" dirty="0" err="1">
                <a:solidFill>
                  <a:srgbClr val="E68125"/>
                </a:solidFill>
                <a:latin typeface="Garet" panose="020B0604020202020204" charset="0"/>
                <a:ea typeface="Garet"/>
                <a:cs typeface="Garet"/>
                <a:sym typeface="Garet"/>
              </a:rPr>
              <a:t>Inscripciones</a:t>
            </a:r>
            <a:r>
              <a:rPr lang="en-US" sz="3600" b="1" u="none" strike="noStrike" dirty="0">
                <a:solidFill>
                  <a:srgbClr val="E68125"/>
                </a:solidFill>
                <a:latin typeface="Garet" panose="020B0604020202020204" charset="0"/>
                <a:ea typeface="Garet"/>
                <a:cs typeface="Garet"/>
                <a:sym typeface="Garet"/>
              </a:rPr>
              <a:t> hasta </a:t>
            </a:r>
            <a:r>
              <a:rPr lang="en-US" sz="3600" b="1" u="none" strike="noStrike" dirty="0" err="1">
                <a:solidFill>
                  <a:srgbClr val="E68125"/>
                </a:solidFill>
                <a:latin typeface="Garet" panose="020B0604020202020204" charset="0"/>
                <a:ea typeface="Garet"/>
                <a:cs typeface="Garet"/>
                <a:sym typeface="Garet"/>
              </a:rPr>
              <a:t>el</a:t>
            </a:r>
            <a:r>
              <a:rPr lang="en-US" sz="3600" b="1" u="none" strike="noStrike" dirty="0">
                <a:solidFill>
                  <a:srgbClr val="E68125"/>
                </a:solidFill>
                <a:latin typeface="Garet" panose="020B0604020202020204" charset="0"/>
                <a:ea typeface="Garet"/>
                <a:cs typeface="Garet"/>
                <a:sym typeface="Garet"/>
              </a:rPr>
              <a:t> 9 de </a:t>
            </a:r>
            <a:r>
              <a:rPr lang="en-US" sz="3600" b="1" u="none" strike="noStrike" dirty="0" err="1">
                <a:solidFill>
                  <a:srgbClr val="E68125"/>
                </a:solidFill>
                <a:latin typeface="Garet" panose="020B0604020202020204" charset="0"/>
                <a:ea typeface="Garet"/>
                <a:cs typeface="Garet"/>
                <a:sym typeface="Garet"/>
              </a:rPr>
              <a:t>junio</a:t>
            </a:r>
            <a:r>
              <a:rPr lang="en-US" sz="3600" b="1" u="none" strike="noStrike" dirty="0">
                <a:solidFill>
                  <a:srgbClr val="E68125"/>
                </a:solidFill>
                <a:latin typeface="Garet" panose="020B0604020202020204" charset="0"/>
                <a:ea typeface="Garet"/>
                <a:cs typeface="Garet"/>
                <a:sym typeface="Garet"/>
              </a:rPr>
              <a:t> de 2025</a:t>
            </a:r>
            <a:endParaRPr lang="en-US" sz="3600" b="1" u="none" strike="noStrike" dirty="0">
              <a:solidFill>
                <a:srgbClr val="000000"/>
              </a:solidFill>
              <a:latin typeface="Garet" panose="020B0604020202020204" charset="0"/>
              <a:ea typeface="Garet"/>
              <a:cs typeface="Garet"/>
              <a:sym typeface="Garet"/>
            </a:endParaRPr>
          </a:p>
        </p:txBody>
      </p:sp>
    </p:spTree>
    <p:extLst>
      <p:ext uri="{BB962C8B-B14F-4D97-AF65-F5344CB8AC3E}">
        <p14:creationId xmlns:p14="http://schemas.microsoft.com/office/powerpoint/2010/main" val="1135607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2518948" y="-547409"/>
            <a:ext cx="5769052" cy="5747418"/>
          </a:xfrm>
          <a:custGeom>
            <a:avLst/>
            <a:gdLst/>
            <a:ahLst/>
            <a:cxnLst/>
            <a:rect l="l" t="t" r="r" b="b"/>
            <a:pathLst>
              <a:path w="5769052" h="5747418">
                <a:moveTo>
                  <a:pt x="0" y="0"/>
                </a:moveTo>
                <a:lnTo>
                  <a:pt x="5769052" y="0"/>
                </a:lnTo>
                <a:lnTo>
                  <a:pt x="5769052" y="5747418"/>
                </a:lnTo>
                <a:lnTo>
                  <a:pt x="0" y="57474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p:cNvSpPr/>
          <p:nvPr/>
        </p:nvSpPr>
        <p:spPr>
          <a:xfrm rot="871583">
            <a:off x="17076515" y="5874761"/>
            <a:ext cx="3559302" cy="4114800"/>
          </a:xfrm>
          <a:custGeom>
            <a:avLst/>
            <a:gdLst/>
            <a:ahLst/>
            <a:cxnLst/>
            <a:rect l="l" t="t" r="r" b="b"/>
            <a:pathLst>
              <a:path w="3559302" h="4114800">
                <a:moveTo>
                  <a:pt x="0" y="0"/>
                </a:moveTo>
                <a:lnTo>
                  <a:pt x="3559302" y="0"/>
                </a:lnTo>
                <a:lnTo>
                  <a:pt x="355930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grpSp>
        <p:nvGrpSpPr>
          <p:cNvPr id="4" name="Group 4"/>
          <p:cNvGrpSpPr/>
          <p:nvPr/>
        </p:nvGrpSpPr>
        <p:grpSpPr>
          <a:xfrm>
            <a:off x="0" y="4889019"/>
            <a:ext cx="8581996" cy="7375153"/>
            <a:chOff x="0" y="0"/>
            <a:chExt cx="812800" cy="698500"/>
          </a:xfrm>
        </p:grpSpPr>
        <p:sp>
          <p:nvSpPr>
            <p:cNvPr id="5" name="Freeform 5"/>
            <p:cNvSpPr/>
            <p:nvPr/>
          </p:nvSpPr>
          <p:spPr>
            <a:xfrm>
              <a:off x="13858" y="0"/>
              <a:ext cx="785083" cy="698500"/>
            </a:xfrm>
            <a:custGeom>
              <a:avLst/>
              <a:gdLst/>
              <a:ahLst/>
              <a:cxnLst/>
              <a:rect l="l" t="t" r="r" b="b"/>
              <a:pathLst>
                <a:path w="785083" h="698500">
                  <a:moveTo>
                    <a:pt x="762649" y="411629"/>
                  </a:moveTo>
                  <a:lnTo>
                    <a:pt x="632035" y="636121"/>
                  </a:lnTo>
                  <a:cubicBezTo>
                    <a:pt x="609565" y="674741"/>
                    <a:pt x="568254" y="698500"/>
                    <a:pt x="523573" y="698500"/>
                  </a:cubicBezTo>
                  <a:lnTo>
                    <a:pt x="261511" y="698500"/>
                  </a:lnTo>
                  <a:cubicBezTo>
                    <a:pt x="216830" y="698500"/>
                    <a:pt x="175519" y="674741"/>
                    <a:pt x="153049" y="636121"/>
                  </a:cubicBezTo>
                  <a:lnTo>
                    <a:pt x="22435" y="411629"/>
                  </a:lnTo>
                  <a:cubicBezTo>
                    <a:pt x="0" y="373069"/>
                    <a:pt x="0" y="325431"/>
                    <a:pt x="22435" y="286871"/>
                  </a:cubicBezTo>
                  <a:lnTo>
                    <a:pt x="153049" y="62379"/>
                  </a:lnTo>
                  <a:cubicBezTo>
                    <a:pt x="175519" y="23759"/>
                    <a:pt x="216830" y="0"/>
                    <a:pt x="261511" y="0"/>
                  </a:cubicBezTo>
                  <a:lnTo>
                    <a:pt x="523573" y="0"/>
                  </a:lnTo>
                  <a:cubicBezTo>
                    <a:pt x="568254" y="0"/>
                    <a:pt x="609565" y="23759"/>
                    <a:pt x="632035" y="62379"/>
                  </a:cubicBezTo>
                  <a:lnTo>
                    <a:pt x="762649" y="286871"/>
                  </a:lnTo>
                  <a:cubicBezTo>
                    <a:pt x="785084" y="325431"/>
                    <a:pt x="785084" y="373069"/>
                    <a:pt x="762649" y="411629"/>
                  </a:cubicBezTo>
                  <a:close/>
                </a:path>
              </a:pathLst>
            </a:custGeom>
            <a:blipFill>
              <a:blip r:embed="rId6"/>
              <a:stretch>
                <a:fillRect l="-17819" r="-17819"/>
              </a:stretch>
            </a:blipFill>
          </p:spPr>
          <p:txBody>
            <a:bodyPr/>
            <a:lstStyle/>
            <a:p>
              <a:endParaRPr lang="es-CO"/>
            </a:p>
          </p:txBody>
        </p:sp>
      </p:grpSp>
      <p:grpSp>
        <p:nvGrpSpPr>
          <p:cNvPr id="6" name="Group 6"/>
          <p:cNvGrpSpPr/>
          <p:nvPr/>
        </p:nvGrpSpPr>
        <p:grpSpPr>
          <a:xfrm>
            <a:off x="6180651" y="501997"/>
            <a:ext cx="6703945" cy="5761203"/>
            <a:chOff x="0" y="0"/>
            <a:chExt cx="812800" cy="698500"/>
          </a:xfrm>
        </p:grpSpPr>
        <p:sp>
          <p:nvSpPr>
            <p:cNvPr id="7" name="Freeform 7"/>
            <p:cNvSpPr/>
            <p:nvPr/>
          </p:nvSpPr>
          <p:spPr>
            <a:xfrm>
              <a:off x="17741" y="0"/>
              <a:ext cx="777319" cy="698500"/>
            </a:xfrm>
            <a:custGeom>
              <a:avLst/>
              <a:gdLst/>
              <a:ahLst/>
              <a:cxnLst/>
              <a:rect l="l" t="t" r="r" b="b"/>
              <a:pathLst>
                <a:path w="777319" h="698500">
                  <a:moveTo>
                    <a:pt x="748598" y="429104"/>
                  </a:moveTo>
                  <a:lnTo>
                    <a:pt x="638320" y="618646"/>
                  </a:lnTo>
                  <a:cubicBezTo>
                    <a:pt x="609555" y="668085"/>
                    <a:pt x="556671" y="698500"/>
                    <a:pt x="499473" y="698500"/>
                  </a:cubicBezTo>
                  <a:lnTo>
                    <a:pt x="277845" y="698500"/>
                  </a:lnTo>
                  <a:cubicBezTo>
                    <a:pt x="220647" y="698500"/>
                    <a:pt x="167763" y="668085"/>
                    <a:pt x="138998" y="618646"/>
                  </a:cubicBezTo>
                  <a:lnTo>
                    <a:pt x="28720" y="429104"/>
                  </a:lnTo>
                  <a:cubicBezTo>
                    <a:pt x="0" y="379742"/>
                    <a:pt x="0" y="318758"/>
                    <a:pt x="28720" y="269396"/>
                  </a:cubicBezTo>
                  <a:lnTo>
                    <a:pt x="138998" y="79854"/>
                  </a:lnTo>
                  <a:cubicBezTo>
                    <a:pt x="167763" y="30415"/>
                    <a:pt x="220647" y="0"/>
                    <a:pt x="277845" y="0"/>
                  </a:cubicBezTo>
                  <a:lnTo>
                    <a:pt x="499473" y="0"/>
                  </a:lnTo>
                  <a:cubicBezTo>
                    <a:pt x="556671" y="0"/>
                    <a:pt x="609555" y="30415"/>
                    <a:pt x="638320" y="79854"/>
                  </a:cubicBezTo>
                  <a:lnTo>
                    <a:pt x="748598" y="269396"/>
                  </a:lnTo>
                  <a:cubicBezTo>
                    <a:pt x="777318" y="318758"/>
                    <a:pt x="777318" y="379742"/>
                    <a:pt x="748598" y="429104"/>
                  </a:cubicBezTo>
                  <a:close/>
                </a:path>
              </a:pathLst>
            </a:custGeom>
            <a:blipFill>
              <a:blip r:embed="rId7"/>
              <a:stretch>
                <a:fillRect l="-18788" r="-18788"/>
              </a:stretch>
            </a:blipFill>
          </p:spPr>
          <p:txBody>
            <a:bodyPr/>
            <a:lstStyle/>
            <a:p>
              <a:endParaRPr lang="es-CO"/>
            </a:p>
          </p:txBody>
        </p:sp>
      </p:grpSp>
      <p:grpSp>
        <p:nvGrpSpPr>
          <p:cNvPr id="8" name="Group 8"/>
          <p:cNvGrpSpPr/>
          <p:nvPr/>
        </p:nvGrpSpPr>
        <p:grpSpPr>
          <a:xfrm>
            <a:off x="1275155" y="218469"/>
            <a:ext cx="4905496" cy="4215661"/>
            <a:chOff x="0" y="0"/>
            <a:chExt cx="812800" cy="698500"/>
          </a:xfrm>
        </p:grpSpPr>
        <p:sp>
          <p:nvSpPr>
            <p:cNvPr id="9" name="Freeform 9"/>
            <p:cNvSpPr/>
            <p:nvPr/>
          </p:nvSpPr>
          <p:spPr>
            <a:xfrm>
              <a:off x="24245" y="0"/>
              <a:ext cx="764311" cy="698500"/>
            </a:xfrm>
            <a:custGeom>
              <a:avLst/>
              <a:gdLst/>
              <a:ahLst/>
              <a:cxnLst/>
              <a:rect l="l" t="t" r="r" b="b"/>
              <a:pathLst>
                <a:path w="764311" h="698500">
                  <a:moveTo>
                    <a:pt x="725061" y="458380"/>
                  </a:moveTo>
                  <a:lnTo>
                    <a:pt x="648849" y="589370"/>
                  </a:lnTo>
                  <a:cubicBezTo>
                    <a:pt x="609538" y="656935"/>
                    <a:pt x="537266" y="698500"/>
                    <a:pt x="459098" y="698500"/>
                  </a:cubicBezTo>
                  <a:lnTo>
                    <a:pt x="305212" y="698500"/>
                  </a:lnTo>
                  <a:cubicBezTo>
                    <a:pt x="227044" y="698500"/>
                    <a:pt x="154772" y="656935"/>
                    <a:pt x="115461" y="589370"/>
                  </a:cubicBezTo>
                  <a:lnTo>
                    <a:pt x="39249" y="458380"/>
                  </a:lnTo>
                  <a:cubicBezTo>
                    <a:pt x="0" y="390920"/>
                    <a:pt x="0" y="307580"/>
                    <a:pt x="39249" y="240120"/>
                  </a:cubicBezTo>
                  <a:lnTo>
                    <a:pt x="115461" y="109130"/>
                  </a:lnTo>
                  <a:cubicBezTo>
                    <a:pt x="154772" y="41565"/>
                    <a:pt x="227044" y="0"/>
                    <a:pt x="305212" y="0"/>
                  </a:cubicBezTo>
                  <a:lnTo>
                    <a:pt x="459098" y="0"/>
                  </a:lnTo>
                  <a:cubicBezTo>
                    <a:pt x="537266" y="0"/>
                    <a:pt x="609538" y="41565"/>
                    <a:pt x="648849" y="109130"/>
                  </a:cubicBezTo>
                  <a:lnTo>
                    <a:pt x="725061" y="240120"/>
                  </a:lnTo>
                  <a:cubicBezTo>
                    <a:pt x="764310" y="307580"/>
                    <a:pt x="764310" y="390920"/>
                    <a:pt x="725061" y="458380"/>
                  </a:cubicBezTo>
                  <a:close/>
                </a:path>
              </a:pathLst>
            </a:custGeom>
            <a:blipFill>
              <a:blip r:embed="rId8"/>
              <a:stretch>
                <a:fillRect l="-20348" r="-20348"/>
              </a:stretch>
            </a:blipFill>
          </p:spPr>
          <p:txBody>
            <a:bodyPr/>
            <a:lstStyle/>
            <a:p>
              <a:endParaRPr lang="es-CO"/>
            </a:p>
          </p:txBody>
        </p:sp>
      </p:grpSp>
      <p:grpSp>
        <p:nvGrpSpPr>
          <p:cNvPr id="10" name="Group 10"/>
          <p:cNvGrpSpPr/>
          <p:nvPr/>
        </p:nvGrpSpPr>
        <p:grpSpPr>
          <a:xfrm>
            <a:off x="10555355" y="6263200"/>
            <a:ext cx="6703945" cy="5761203"/>
            <a:chOff x="0" y="0"/>
            <a:chExt cx="812800" cy="698500"/>
          </a:xfrm>
        </p:grpSpPr>
        <p:sp>
          <p:nvSpPr>
            <p:cNvPr id="11" name="Freeform 11"/>
            <p:cNvSpPr/>
            <p:nvPr/>
          </p:nvSpPr>
          <p:spPr>
            <a:xfrm>
              <a:off x="17741" y="0"/>
              <a:ext cx="777319" cy="698500"/>
            </a:xfrm>
            <a:custGeom>
              <a:avLst/>
              <a:gdLst/>
              <a:ahLst/>
              <a:cxnLst/>
              <a:rect l="l" t="t" r="r" b="b"/>
              <a:pathLst>
                <a:path w="777319" h="698500">
                  <a:moveTo>
                    <a:pt x="748598" y="429104"/>
                  </a:moveTo>
                  <a:lnTo>
                    <a:pt x="638320" y="618646"/>
                  </a:lnTo>
                  <a:cubicBezTo>
                    <a:pt x="609555" y="668085"/>
                    <a:pt x="556671" y="698500"/>
                    <a:pt x="499473" y="698500"/>
                  </a:cubicBezTo>
                  <a:lnTo>
                    <a:pt x="277845" y="698500"/>
                  </a:lnTo>
                  <a:cubicBezTo>
                    <a:pt x="220647" y="698500"/>
                    <a:pt x="167763" y="668085"/>
                    <a:pt x="138998" y="618646"/>
                  </a:cubicBezTo>
                  <a:lnTo>
                    <a:pt x="28720" y="429104"/>
                  </a:lnTo>
                  <a:cubicBezTo>
                    <a:pt x="0" y="379742"/>
                    <a:pt x="0" y="318758"/>
                    <a:pt x="28720" y="269396"/>
                  </a:cubicBezTo>
                  <a:lnTo>
                    <a:pt x="138998" y="79854"/>
                  </a:lnTo>
                  <a:cubicBezTo>
                    <a:pt x="167763" y="30415"/>
                    <a:pt x="220647" y="0"/>
                    <a:pt x="277845" y="0"/>
                  </a:cubicBezTo>
                  <a:lnTo>
                    <a:pt x="499473" y="0"/>
                  </a:lnTo>
                  <a:cubicBezTo>
                    <a:pt x="556671" y="0"/>
                    <a:pt x="609555" y="30415"/>
                    <a:pt x="638320" y="79854"/>
                  </a:cubicBezTo>
                  <a:lnTo>
                    <a:pt x="748598" y="269396"/>
                  </a:lnTo>
                  <a:cubicBezTo>
                    <a:pt x="777318" y="318758"/>
                    <a:pt x="777318" y="379742"/>
                    <a:pt x="748598" y="429104"/>
                  </a:cubicBezTo>
                  <a:close/>
                </a:path>
              </a:pathLst>
            </a:custGeom>
            <a:blipFill>
              <a:blip r:embed="rId9"/>
              <a:stretch>
                <a:fillRect l="-18663" r="-18663"/>
              </a:stretch>
            </a:blipFill>
          </p:spPr>
          <p:txBody>
            <a:bodyPr/>
            <a:lstStyle/>
            <a:p>
              <a:endParaRPr lang="es-CO"/>
            </a:p>
          </p:txBody>
        </p:sp>
      </p:grpSp>
      <p:sp>
        <p:nvSpPr>
          <p:cNvPr id="12" name="TextBox 12"/>
          <p:cNvSpPr txBox="1"/>
          <p:nvPr/>
        </p:nvSpPr>
        <p:spPr>
          <a:xfrm>
            <a:off x="12518948" y="4860444"/>
            <a:ext cx="5653282" cy="997585"/>
          </a:xfrm>
          <a:prstGeom prst="rect">
            <a:avLst/>
          </a:prstGeom>
        </p:spPr>
        <p:txBody>
          <a:bodyPr lIns="0" tIns="0" rIns="0" bIns="0" rtlCol="0" anchor="t">
            <a:spAutoFit/>
          </a:bodyPr>
          <a:lstStyle/>
          <a:p>
            <a:pPr algn="l">
              <a:lnSpc>
                <a:spcPts val="7999"/>
              </a:lnSpc>
            </a:pPr>
            <a:r>
              <a:rPr lang="en-US" sz="6399">
                <a:solidFill>
                  <a:srgbClr val="0F657D"/>
                </a:solidFill>
                <a:latin typeface="League Spartan"/>
                <a:ea typeface="League Spartan"/>
                <a:cs typeface="League Spartan"/>
                <a:sym typeface="League Spartan"/>
              </a:rPr>
              <a:t>GRACIAS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16392" y="3209893"/>
            <a:ext cx="2455212" cy="2674513"/>
          </a:xfrm>
          <a:custGeom>
            <a:avLst/>
            <a:gdLst/>
            <a:ahLst/>
            <a:cxnLst/>
            <a:rect l="l" t="t" r="r" b="b"/>
            <a:pathLst>
              <a:path w="2455212" h="2674513">
                <a:moveTo>
                  <a:pt x="0" y="0"/>
                </a:moveTo>
                <a:lnTo>
                  <a:pt x="2455212" y="0"/>
                </a:lnTo>
                <a:lnTo>
                  <a:pt x="2455212" y="2674514"/>
                </a:lnTo>
                <a:lnTo>
                  <a:pt x="0" y="2674514"/>
                </a:lnTo>
                <a:lnTo>
                  <a:pt x="0" y="0"/>
                </a:lnTo>
                <a:close/>
              </a:path>
            </a:pathLst>
          </a:custGeom>
          <a:blipFill>
            <a:blip r:embed="rId2"/>
            <a:stretch>
              <a:fillRect/>
            </a:stretch>
          </a:blipFill>
        </p:spPr>
        <p:txBody>
          <a:bodyPr/>
          <a:lstStyle/>
          <a:p>
            <a:endParaRPr lang="es-CO"/>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00793" y="-835101"/>
            <a:ext cx="9970578" cy="8568465"/>
            <a:chOff x="0" y="0"/>
            <a:chExt cx="812800" cy="698500"/>
          </a:xfrm>
        </p:grpSpPr>
        <p:sp>
          <p:nvSpPr>
            <p:cNvPr id="3" name="Freeform 3"/>
            <p:cNvSpPr/>
            <p:nvPr/>
          </p:nvSpPr>
          <p:spPr>
            <a:xfrm>
              <a:off x="11928" y="0"/>
              <a:ext cx="788944" cy="698500"/>
            </a:xfrm>
            <a:custGeom>
              <a:avLst/>
              <a:gdLst/>
              <a:ahLst/>
              <a:cxnLst/>
              <a:rect l="l" t="t" r="r" b="b"/>
              <a:pathLst>
                <a:path w="788944" h="698500">
                  <a:moveTo>
                    <a:pt x="769633" y="402942"/>
                  </a:moveTo>
                  <a:lnTo>
                    <a:pt x="628911" y="644808"/>
                  </a:lnTo>
                  <a:cubicBezTo>
                    <a:pt x="609570" y="678050"/>
                    <a:pt x="574013" y="698500"/>
                    <a:pt x="535554" y="698500"/>
                  </a:cubicBezTo>
                  <a:lnTo>
                    <a:pt x="253390" y="698500"/>
                  </a:lnTo>
                  <a:cubicBezTo>
                    <a:pt x="214931" y="698500"/>
                    <a:pt x="179374" y="678050"/>
                    <a:pt x="160033" y="644808"/>
                  </a:cubicBezTo>
                  <a:lnTo>
                    <a:pt x="19311" y="402942"/>
                  </a:lnTo>
                  <a:cubicBezTo>
                    <a:pt x="0" y="369752"/>
                    <a:pt x="0" y="328748"/>
                    <a:pt x="19311" y="295558"/>
                  </a:cubicBezTo>
                  <a:lnTo>
                    <a:pt x="160033" y="53692"/>
                  </a:lnTo>
                  <a:cubicBezTo>
                    <a:pt x="179374" y="20450"/>
                    <a:pt x="214931" y="0"/>
                    <a:pt x="253390" y="0"/>
                  </a:cubicBezTo>
                  <a:lnTo>
                    <a:pt x="535554" y="0"/>
                  </a:lnTo>
                  <a:cubicBezTo>
                    <a:pt x="574013" y="0"/>
                    <a:pt x="609570" y="20450"/>
                    <a:pt x="628911" y="53692"/>
                  </a:cubicBezTo>
                  <a:lnTo>
                    <a:pt x="769633" y="295558"/>
                  </a:lnTo>
                  <a:cubicBezTo>
                    <a:pt x="788944" y="328748"/>
                    <a:pt x="788944" y="369752"/>
                    <a:pt x="769633" y="402942"/>
                  </a:cubicBezTo>
                  <a:close/>
                </a:path>
              </a:pathLst>
            </a:custGeom>
            <a:blipFill>
              <a:blip r:embed="rId2"/>
              <a:stretch>
                <a:fillRect l="-17266" r="-17266"/>
              </a:stretch>
            </a:blipFill>
          </p:spPr>
          <p:txBody>
            <a:bodyPr/>
            <a:lstStyle/>
            <a:p>
              <a:endParaRPr lang="es-CO"/>
            </a:p>
          </p:txBody>
        </p:sp>
      </p:grpSp>
      <p:sp>
        <p:nvSpPr>
          <p:cNvPr id="4" name="Freeform 4"/>
          <p:cNvSpPr/>
          <p:nvPr/>
        </p:nvSpPr>
        <p:spPr>
          <a:xfrm>
            <a:off x="0" y="4539582"/>
            <a:ext cx="5769052" cy="5747418"/>
          </a:xfrm>
          <a:custGeom>
            <a:avLst/>
            <a:gdLst/>
            <a:ahLst/>
            <a:cxnLst/>
            <a:rect l="l" t="t" r="r" b="b"/>
            <a:pathLst>
              <a:path w="5769052" h="5747418">
                <a:moveTo>
                  <a:pt x="0" y="0"/>
                </a:moveTo>
                <a:lnTo>
                  <a:pt x="5769052" y="0"/>
                </a:lnTo>
                <a:lnTo>
                  <a:pt x="5769052" y="5747418"/>
                </a:lnTo>
                <a:lnTo>
                  <a:pt x="0" y="57474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5" name="Freeform 5"/>
          <p:cNvSpPr/>
          <p:nvPr/>
        </p:nvSpPr>
        <p:spPr>
          <a:xfrm rot="871583">
            <a:off x="16508349" y="7200900"/>
            <a:ext cx="3559302" cy="4114800"/>
          </a:xfrm>
          <a:custGeom>
            <a:avLst/>
            <a:gdLst/>
            <a:ahLst/>
            <a:cxnLst/>
            <a:rect l="l" t="t" r="r" b="b"/>
            <a:pathLst>
              <a:path w="3559302" h="4114800">
                <a:moveTo>
                  <a:pt x="0" y="0"/>
                </a:moveTo>
                <a:lnTo>
                  <a:pt x="3559302" y="0"/>
                </a:lnTo>
                <a:lnTo>
                  <a:pt x="355930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grpSp>
        <p:nvGrpSpPr>
          <p:cNvPr id="6" name="Group 6"/>
          <p:cNvGrpSpPr/>
          <p:nvPr/>
        </p:nvGrpSpPr>
        <p:grpSpPr>
          <a:xfrm>
            <a:off x="5769052" y="8996336"/>
            <a:ext cx="13247757" cy="3309608"/>
            <a:chOff x="0" y="0"/>
            <a:chExt cx="1402421" cy="350358"/>
          </a:xfrm>
        </p:grpSpPr>
        <p:sp>
          <p:nvSpPr>
            <p:cNvPr id="7" name="Freeform 7"/>
            <p:cNvSpPr/>
            <p:nvPr/>
          </p:nvSpPr>
          <p:spPr>
            <a:xfrm>
              <a:off x="23261" y="0"/>
              <a:ext cx="1355900" cy="350358"/>
            </a:xfrm>
            <a:custGeom>
              <a:avLst/>
              <a:gdLst/>
              <a:ahLst/>
              <a:cxnLst/>
              <a:rect l="l" t="t" r="r" b="b"/>
              <a:pathLst>
                <a:path w="1355900" h="350358">
                  <a:moveTo>
                    <a:pt x="1117520" y="0"/>
                  </a:moveTo>
                  <a:lnTo>
                    <a:pt x="35178" y="0"/>
                  </a:lnTo>
                  <a:cubicBezTo>
                    <a:pt x="23140" y="0"/>
                    <a:pt x="12018" y="6429"/>
                    <a:pt x="6009" y="16860"/>
                  </a:cubicBezTo>
                  <a:cubicBezTo>
                    <a:pt x="0" y="27292"/>
                    <a:pt x="18" y="40139"/>
                    <a:pt x="6058" y="50552"/>
                  </a:cubicBezTo>
                  <a:lnTo>
                    <a:pt x="150620" y="299806"/>
                  </a:lnTo>
                  <a:cubicBezTo>
                    <a:pt x="168768" y="331097"/>
                    <a:pt x="202205" y="350358"/>
                    <a:pt x="238378" y="350358"/>
                  </a:cubicBezTo>
                  <a:lnTo>
                    <a:pt x="1320720" y="350358"/>
                  </a:lnTo>
                  <a:cubicBezTo>
                    <a:pt x="1332759" y="350358"/>
                    <a:pt x="1343881" y="343930"/>
                    <a:pt x="1349890" y="333498"/>
                  </a:cubicBezTo>
                  <a:cubicBezTo>
                    <a:pt x="1355899" y="323066"/>
                    <a:pt x="1355880" y="310220"/>
                    <a:pt x="1349841" y="299806"/>
                  </a:cubicBezTo>
                  <a:lnTo>
                    <a:pt x="1205279" y="50552"/>
                  </a:lnTo>
                  <a:cubicBezTo>
                    <a:pt x="1187131" y="19261"/>
                    <a:pt x="1153694" y="0"/>
                    <a:pt x="1117520" y="0"/>
                  </a:cubicBezTo>
                  <a:close/>
                </a:path>
              </a:pathLst>
            </a:custGeom>
            <a:solidFill>
              <a:srgbClr val="04576E"/>
            </a:solidFill>
          </p:spPr>
          <p:txBody>
            <a:bodyPr/>
            <a:lstStyle/>
            <a:p>
              <a:endParaRPr lang="es-CO"/>
            </a:p>
          </p:txBody>
        </p:sp>
        <p:sp>
          <p:nvSpPr>
            <p:cNvPr id="8" name="TextBox 8"/>
            <p:cNvSpPr txBox="1"/>
            <p:nvPr/>
          </p:nvSpPr>
          <p:spPr>
            <a:xfrm>
              <a:off x="101600" y="-38100"/>
              <a:ext cx="1199221" cy="388458"/>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2072860" y="-3721816"/>
            <a:ext cx="12357268" cy="6431218"/>
            <a:chOff x="0" y="0"/>
            <a:chExt cx="673196" cy="350358"/>
          </a:xfrm>
        </p:grpSpPr>
        <p:sp>
          <p:nvSpPr>
            <p:cNvPr id="10" name="Freeform 10"/>
            <p:cNvSpPr/>
            <p:nvPr/>
          </p:nvSpPr>
          <p:spPr>
            <a:xfrm>
              <a:off x="24937" y="0"/>
              <a:ext cx="623323" cy="350358"/>
            </a:xfrm>
            <a:custGeom>
              <a:avLst/>
              <a:gdLst/>
              <a:ahLst/>
              <a:cxnLst/>
              <a:rect l="l" t="t" r="r" b="b"/>
              <a:pathLst>
                <a:path w="623323" h="350358">
                  <a:moveTo>
                    <a:pt x="382409" y="0"/>
                  </a:moveTo>
                  <a:lnTo>
                    <a:pt x="37714" y="0"/>
                  </a:lnTo>
                  <a:cubicBezTo>
                    <a:pt x="24808" y="0"/>
                    <a:pt x="12884" y="6892"/>
                    <a:pt x="6442" y="18075"/>
                  </a:cubicBezTo>
                  <a:cubicBezTo>
                    <a:pt x="0" y="29259"/>
                    <a:pt x="20" y="43031"/>
                    <a:pt x="6495" y="54195"/>
                  </a:cubicBezTo>
                  <a:lnTo>
                    <a:pt x="146831" y="296163"/>
                  </a:lnTo>
                  <a:cubicBezTo>
                    <a:pt x="166287" y="329709"/>
                    <a:pt x="202134" y="350358"/>
                    <a:pt x="240914" y="350358"/>
                  </a:cubicBezTo>
                  <a:lnTo>
                    <a:pt x="585609" y="350358"/>
                  </a:lnTo>
                  <a:cubicBezTo>
                    <a:pt x="598515" y="350358"/>
                    <a:pt x="610438" y="343466"/>
                    <a:pt x="616881" y="332283"/>
                  </a:cubicBezTo>
                  <a:cubicBezTo>
                    <a:pt x="623323" y="321100"/>
                    <a:pt x="623302" y="307327"/>
                    <a:pt x="616827" y="296163"/>
                  </a:cubicBezTo>
                  <a:lnTo>
                    <a:pt x="476491" y="54195"/>
                  </a:lnTo>
                  <a:cubicBezTo>
                    <a:pt x="457035" y="20649"/>
                    <a:pt x="421189" y="0"/>
                    <a:pt x="382409" y="0"/>
                  </a:cubicBezTo>
                  <a:close/>
                </a:path>
              </a:pathLst>
            </a:custGeom>
            <a:solidFill>
              <a:srgbClr val="EB9723"/>
            </a:solidFill>
          </p:spPr>
          <p:txBody>
            <a:bodyPr/>
            <a:lstStyle/>
            <a:p>
              <a:endParaRPr lang="es-CO"/>
            </a:p>
          </p:txBody>
        </p:sp>
        <p:sp>
          <p:nvSpPr>
            <p:cNvPr id="11" name="TextBox 11"/>
            <p:cNvSpPr txBox="1"/>
            <p:nvPr/>
          </p:nvSpPr>
          <p:spPr>
            <a:xfrm>
              <a:off x="101600" y="-38100"/>
              <a:ext cx="469996" cy="388458"/>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12761681" y="-4379605"/>
            <a:ext cx="12357268" cy="6431218"/>
            <a:chOff x="0" y="0"/>
            <a:chExt cx="673196" cy="350358"/>
          </a:xfrm>
        </p:grpSpPr>
        <p:sp>
          <p:nvSpPr>
            <p:cNvPr id="13" name="Freeform 13"/>
            <p:cNvSpPr/>
            <p:nvPr/>
          </p:nvSpPr>
          <p:spPr>
            <a:xfrm>
              <a:off x="24937" y="0"/>
              <a:ext cx="623323" cy="350358"/>
            </a:xfrm>
            <a:custGeom>
              <a:avLst/>
              <a:gdLst/>
              <a:ahLst/>
              <a:cxnLst/>
              <a:rect l="l" t="t" r="r" b="b"/>
              <a:pathLst>
                <a:path w="623323" h="350358">
                  <a:moveTo>
                    <a:pt x="382409" y="0"/>
                  </a:moveTo>
                  <a:lnTo>
                    <a:pt x="37714" y="0"/>
                  </a:lnTo>
                  <a:cubicBezTo>
                    <a:pt x="24808" y="0"/>
                    <a:pt x="12884" y="6892"/>
                    <a:pt x="6442" y="18075"/>
                  </a:cubicBezTo>
                  <a:cubicBezTo>
                    <a:pt x="0" y="29259"/>
                    <a:pt x="20" y="43031"/>
                    <a:pt x="6495" y="54195"/>
                  </a:cubicBezTo>
                  <a:lnTo>
                    <a:pt x="146831" y="296163"/>
                  </a:lnTo>
                  <a:cubicBezTo>
                    <a:pt x="166287" y="329709"/>
                    <a:pt x="202134" y="350358"/>
                    <a:pt x="240914" y="350358"/>
                  </a:cubicBezTo>
                  <a:lnTo>
                    <a:pt x="585609" y="350358"/>
                  </a:lnTo>
                  <a:cubicBezTo>
                    <a:pt x="598515" y="350358"/>
                    <a:pt x="610438" y="343466"/>
                    <a:pt x="616881" y="332283"/>
                  </a:cubicBezTo>
                  <a:cubicBezTo>
                    <a:pt x="623323" y="321100"/>
                    <a:pt x="623302" y="307327"/>
                    <a:pt x="616827" y="296163"/>
                  </a:cubicBezTo>
                  <a:lnTo>
                    <a:pt x="476491" y="54195"/>
                  </a:lnTo>
                  <a:cubicBezTo>
                    <a:pt x="457035" y="20649"/>
                    <a:pt x="421189" y="0"/>
                    <a:pt x="382409" y="0"/>
                  </a:cubicBezTo>
                  <a:close/>
                </a:path>
              </a:pathLst>
            </a:custGeom>
            <a:solidFill>
              <a:srgbClr val="E68125"/>
            </a:solidFill>
          </p:spPr>
          <p:txBody>
            <a:bodyPr/>
            <a:lstStyle/>
            <a:p>
              <a:endParaRPr lang="es-CO"/>
            </a:p>
          </p:txBody>
        </p:sp>
        <p:sp>
          <p:nvSpPr>
            <p:cNvPr id="14" name="TextBox 14"/>
            <p:cNvSpPr txBox="1"/>
            <p:nvPr/>
          </p:nvSpPr>
          <p:spPr>
            <a:xfrm>
              <a:off x="101600" y="-38100"/>
              <a:ext cx="469996" cy="388458"/>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8177317" y="7557025"/>
            <a:ext cx="828121" cy="828121"/>
          </a:xfrm>
          <a:custGeom>
            <a:avLst/>
            <a:gdLst/>
            <a:ahLst/>
            <a:cxnLst/>
            <a:rect l="l" t="t" r="r" b="b"/>
            <a:pathLst>
              <a:path w="828121" h="828121">
                <a:moveTo>
                  <a:pt x="0" y="0"/>
                </a:moveTo>
                <a:lnTo>
                  <a:pt x="828120" y="0"/>
                </a:lnTo>
                <a:lnTo>
                  <a:pt x="828120" y="828121"/>
                </a:lnTo>
                <a:lnTo>
                  <a:pt x="0" y="8281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CO"/>
          </a:p>
        </p:txBody>
      </p:sp>
      <p:sp>
        <p:nvSpPr>
          <p:cNvPr id="16" name="Freeform 16"/>
          <p:cNvSpPr/>
          <p:nvPr/>
        </p:nvSpPr>
        <p:spPr>
          <a:xfrm rot="871583">
            <a:off x="3831365" y="-2892501"/>
            <a:ext cx="3559302" cy="4114800"/>
          </a:xfrm>
          <a:custGeom>
            <a:avLst/>
            <a:gdLst/>
            <a:ahLst/>
            <a:cxnLst/>
            <a:rect l="l" t="t" r="r" b="b"/>
            <a:pathLst>
              <a:path w="3559302" h="4114800">
                <a:moveTo>
                  <a:pt x="0" y="0"/>
                </a:moveTo>
                <a:lnTo>
                  <a:pt x="3559302" y="0"/>
                </a:lnTo>
                <a:lnTo>
                  <a:pt x="355930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sp>
        <p:nvSpPr>
          <p:cNvPr id="17" name="Freeform 17"/>
          <p:cNvSpPr/>
          <p:nvPr/>
        </p:nvSpPr>
        <p:spPr>
          <a:xfrm>
            <a:off x="17121060" y="3688339"/>
            <a:ext cx="276481" cy="1455161"/>
          </a:xfrm>
          <a:custGeom>
            <a:avLst/>
            <a:gdLst/>
            <a:ahLst/>
            <a:cxnLst/>
            <a:rect l="l" t="t" r="r" b="b"/>
            <a:pathLst>
              <a:path w="276481" h="1455161">
                <a:moveTo>
                  <a:pt x="0" y="0"/>
                </a:moveTo>
                <a:lnTo>
                  <a:pt x="276480" y="0"/>
                </a:lnTo>
                <a:lnTo>
                  <a:pt x="276480" y="1455161"/>
                </a:lnTo>
                <a:lnTo>
                  <a:pt x="0" y="14551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CO"/>
          </a:p>
        </p:txBody>
      </p:sp>
      <p:sp>
        <p:nvSpPr>
          <p:cNvPr id="18" name="Freeform 18"/>
          <p:cNvSpPr/>
          <p:nvPr/>
        </p:nvSpPr>
        <p:spPr>
          <a:xfrm>
            <a:off x="8177317" y="962756"/>
            <a:ext cx="1741889" cy="1903704"/>
          </a:xfrm>
          <a:custGeom>
            <a:avLst/>
            <a:gdLst/>
            <a:ahLst/>
            <a:cxnLst/>
            <a:rect l="l" t="t" r="r" b="b"/>
            <a:pathLst>
              <a:path w="1741889" h="1903704">
                <a:moveTo>
                  <a:pt x="0" y="0"/>
                </a:moveTo>
                <a:lnTo>
                  <a:pt x="1741889" y="0"/>
                </a:lnTo>
                <a:lnTo>
                  <a:pt x="1741889" y="1903704"/>
                </a:lnTo>
                <a:lnTo>
                  <a:pt x="0" y="1903704"/>
                </a:lnTo>
                <a:lnTo>
                  <a:pt x="0" y="0"/>
                </a:lnTo>
                <a:close/>
              </a:path>
            </a:pathLst>
          </a:custGeom>
          <a:blipFill>
            <a:blip r:embed="rId11"/>
            <a:stretch>
              <a:fillRect/>
            </a:stretch>
          </a:blipFill>
        </p:spPr>
        <p:txBody>
          <a:bodyPr/>
          <a:lstStyle/>
          <a:p>
            <a:endParaRPr lang="es-CO"/>
          </a:p>
        </p:txBody>
      </p:sp>
      <p:sp>
        <p:nvSpPr>
          <p:cNvPr id="19" name="TextBox 19"/>
          <p:cNvSpPr txBox="1"/>
          <p:nvPr/>
        </p:nvSpPr>
        <p:spPr>
          <a:xfrm>
            <a:off x="8177317" y="6356875"/>
            <a:ext cx="7791087" cy="590583"/>
          </a:xfrm>
          <a:prstGeom prst="rect">
            <a:avLst/>
          </a:prstGeom>
        </p:spPr>
        <p:txBody>
          <a:bodyPr lIns="0" tIns="0" rIns="0" bIns="0" rtlCol="0" anchor="t">
            <a:spAutoFit/>
          </a:bodyPr>
          <a:lstStyle/>
          <a:p>
            <a:pPr algn="l">
              <a:lnSpc>
                <a:spcPts val="4799"/>
              </a:lnSpc>
            </a:pPr>
            <a:r>
              <a:rPr lang="en-US" sz="3999" i="1">
                <a:solidFill>
                  <a:srgbClr val="000000"/>
                </a:solidFill>
                <a:latin typeface="Garet Italics"/>
                <a:ea typeface="Garet Italics"/>
                <a:cs typeface="Garet Italics"/>
                <a:sym typeface="Garet Italics"/>
              </a:rPr>
              <a:t>JUNIO 2025</a:t>
            </a:r>
          </a:p>
        </p:txBody>
      </p:sp>
      <p:sp>
        <p:nvSpPr>
          <p:cNvPr id="20" name="TextBox 20"/>
          <p:cNvSpPr txBox="1"/>
          <p:nvPr/>
        </p:nvSpPr>
        <p:spPr>
          <a:xfrm>
            <a:off x="9310175" y="7733364"/>
            <a:ext cx="5415739" cy="457200"/>
          </a:xfrm>
          <a:prstGeom prst="rect">
            <a:avLst/>
          </a:prstGeom>
        </p:spPr>
        <p:txBody>
          <a:bodyPr lIns="0" tIns="0" rIns="0" bIns="0" rtlCol="0" anchor="t">
            <a:spAutoFit/>
          </a:bodyPr>
          <a:lstStyle/>
          <a:p>
            <a:pPr algn="l">
              <a:lnSpc>
                <a:spcPts val="3600"/>
              </a:lnSpc>
            </a:pPr>
            <a:r>
              <a:rPr lang="en-US" sz="3000" i="1">
                <a:solidFill>
                  <a:srgbClr val="000000"/>
                </a:solidFill>
                <a:latin typeface="Garet Italics"/>
                <a:ea typeface="Garet Italics"/>
                <a:cs typeface="Garet Italics"/>
                <a:sym typeface="Garet Italics"/>
              </a:rPr>
              <a:t>www.creg.gov.co</a:t>
            </a:r>
          </a:p>
        </p:txBody>
      </p:sp>
      <p:sp>
        <p:nvSpPr>
          <p:cNvPr id="21" name="TextBox 21"/>
          <p:cNvSpPr txBox="1"/>
          <p:nvPr/>
        </p:nvSpPr>
        <p:spPr>
          <a:xfrm>
            <a:off x="8177317" y="3476060"/>
            <a:ext cx="8269519" cy="2706244"/>
          </a:xfrm>
          <a:prstGeom prst="rect">
            <a:avLst/>
          </a:prstGeom>
        </p:spPr>
        <p:txBody>
          <a:bodyPr lIns="0" tIns="0" rIns="0" bIns="0" rtlCol="0" anchor="t">
            <a:spAutoFit/>
          </a:bodyPr>
          <a:lstStyle/>
          <a:p>
            <a:pPr algn="l">
              <a:lnSpc>
                <a:spcPts val="7114"/>
              </a:lnSpc>
            </a:pPr>
            <a:r>
              <a:rPr lang="en-US" sz="5928">
                <a:solidFill>
                  <a:srgbClr val="0F657D"/>
                </a:solidFill>
                <a:latin typeface="League Spartan"/>
                <a:ea typeface="League Spartan"/>
                <a:cs typeface="League Spartan"/>
                <a:sym typeface="League Spartan"/>
              </a:rPr>
              <a:t>DEMOCRATIZACIÓN </a:t>
            </a:r>
          </a:p>
          <a:p>
            <a:pPr algn="l">
              <a:lnSpc>
                <a:spcPts val="7114"/>
              </a:lnSpc>
            </a:pPr>
            <a:r>
              <a:rPr lang="en-US" sz="5928">
                <a:solidFill>
                  <a:srgbClr val="E68125"/>
                </a:solidFill>
                <a:latin typeface="League Spartan"/>
                <a:ea typeface="League Spartan"/>
                <a:cs typeface="League Spartan"/>
                <a:sym typeface="League Spartan"/>
              </a:rPr>
              <a:t>ENERGÉTICA A PARTIR DEL GLP</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71583">
            <a:off x="5584486" y="-2580495"/>
            <a:ext cx="3559302" cy="4114800"/>
          </a:xfrm>
          <a:custGeom>
            <a:avLst/>
            <a:gdLst/>
            <a:ahLst/>
            <a:cxnLst/>
            <a:rect l="l" t="t" r="r" b="b"/>
            <a:pathLst>
              <a:path w="3559302" h="4114800">
                <a:moveTo>
                  <a:pt x="0" y="0"/>
                </a:moveTo>
                <a:lnTo>
                  <a:pt x="3559302" y="0"/>
                </a:lnTo>
                <a:lnTo>
                  <a:pt x="355930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p:cNvSpPr/>
          <p:nvPr/>
        </p:nvSpPr>
        <p:spPr>
          <a:xfrm rot="871583">
            <a:off x="13453673" y="8832564"/>
            <a:ext cx="3559302" cy="4114800"/>
          </a:xfrm>
          <a:custGeom>
            <a:avLst/>
            <a:gdLst/>
            <a:ahLst/>
            <a:cxnLst/>
            <a:rect l="l" t="t" r="r" b="b"/>
            <a:pathLst>
              <a:path w="3559302" h="4114800">
                <a:moveTo>
                  <a:pt x="0" y="0"/>
                </a:moveTo>
                <a:lnTo>
                  <a:pt x="3559302" y="0"/>
                </a:lnTo>
                <a:lnTo>
                  <a:pt x="355930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grpSp>
        <p:nvGrpSpPr>
          <p:cNvPr id="4" name="Group 4"/>
          <p:cNvGrpSpPr/>
          <p:nvPr/>
        </p:nvGrpSpPr>
        <p:grpSpPr>
          <a:xfrm>
            <a:off x="-1389999" y="1102945"/>
            <a:ext cx="21460131" cy="6106651"/>
            <a:chOff x="0" y="0"/>
            <a:chExt cx="7204495" cy="2050096"/>
          </a:xfrm>
        </p:grpSpPr>
        <p:sp>
          <p:nvSpPr>
            <p:cNvPr id="5" name="Freeform 5"/>
            <p:cNvSpPr/>
            <p:nvPr/>
          </p:nvSpPr>
          <p:spPr>
            <a:xfrm>
              <a:off x="0" y="0"/>
              <a:ext cx="7204494" cy="2050096"/>
            </a:xfrm>
            <a:custGeom>
              <a:avLst/>
              <a:gdLst/>
              <a:ahLst/>
              <a:cxnLst/>
              <a:rect l="l" t="t" r="r" b="b"/>
              <a:pathLst>
                <a:path w="7204494" h="2050096">
                  <a:moveTo>
                    <a:pt x="30664" y="0"/>
                  </a:moveTo>
                  <a:lnTo>
                    <a:pt x="7173830" y="0"/>
                  </a:lnTo>
                  <a:cubicBezTo>
                    <a:pt x="7190766" y="0"/>
                    <a:pt x="7204494" y="13729"/>
                    <a:pt x="7204494" y="30664"/>
                  </a:cubicBezTo>
                  <a:lnTo>
                    <a:pt x="7204494" y="2019432"/>
                  </a:lnTo>
                  <a:cubicBezTo>
                    <a:pt x="7204494" y="2036367"/>
                    <a:pt x="7190766" y="2050096"/>
                    <a:pt x="7173830" y="2050096"/>
                  </a:cubicBezTo>
                  <a:lnTo>
                    <a:pt x="30664" y="2050096"/>
                  </a:lnTo>
                  <a:cubicBezTo>
                    <a:pt x="13729" y="2050096"/>
                    <a:pt x="0" y="2036367"/>
                    <a:pt x="0" y="2019432"/>
                  </a:cubicBezTo>
                  <a:lnTo>
                    <a:pt x="0" y="30664"/>
                  </a:lnTo>
                  <a:cubicBezTo>
                    <a:pt x="0" y="13729"/>
                    <a:pt x="13729" y="0"/>
                    <a:pt x="30664" y="0"/>
                  </a:cubicBezTo>
                  <a:close/>
                </a:path>
              </a:pathLst>
            </a:custGeom>
            <a:solidFill>
              <a:srgbClr val="EBEBDB"/>
            </a:solidFill>
          </p:spPr>
          <p:txBody>
            <a:bodyPr/>
            <a:lstStyle/>
            <a:p>
              <a:endParaRPr lang="es-CO"/>
            </a:p>
          </p:txBody>
        </p:sp>
        <p:sp>
          <p:nvSpPr>
            <p:cNvPr id="6" name="TextBox 6"/>
            <p:cNvSpPr txBox="1"/>
            <p:nvPr/>
          </p:nvSpPr>
          <p:spPr>
            <a:xfrm>
              <a:off x="0" y="-38100"/>
              <a:ext cx="7204495" cy="2088196"/>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389999" y="7580558"/>
            <a:ext cx="5769052" cy="5747418"/>
          </a:xfrm>
          <a:custGeom>
            <a:avLst/>
            <a:gdLst/>
            <a:ahLst/>
            <a:cxnLst/>
            <a:rect l="l" t="t" r="r" b="b"/>
            <a:pathLst>
              <a:path w="5769052" h="5747418">
                <a:moveTo>
                  <a:pt x="0" y="0"/>
                </a:moveTo>
                <a:lnTo>
                  <a:pt x="5769052" y="0"/>
                </a:lnTo>
                <a:lnTo>
                  <a:pt x="5769052" y="5747418"/>
                </a:lnTo>
                <a:lnTo>
                  <a:pt x="0" y="57474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grpSp>
        <p:nvGrpSpPr>
          <p:cNvPr id="8" name="Group 8"/>
          <p:cNvGrpSpPr/>
          <p:nvPr/>
        </p:nvGrpSpPr>
        <p:grpSpPr>
          <a:xfrm rot="5400000">
            <a:off x="12760262" y="4761689"/>
            <a:ext cx="13247757" cy="3309608"/>
            <a:chOff x="0" y="0"/>
            <a:chExt cx="1402421" cy="350358"/>
          </a:xfrm>
        </p:grpSpPr>
        <p:sp>
          <p:nvSpPr>
            <p:cNvPr id="9" name="Freeform 9"/>
            <p:cNvSpPr/>
            <p:nvPr/>
          </p:nvSpPr>
          <p:spPr>
            <a:xfrm>
              <a:off x="23261" y="0"/>
              <a:ext cx="1355900" cy="350358"/>
            </a:xfrm>
            <a:custGeom>
              <a:avLst/>
              <a:gdLst/>
              <a:ahLst/>
              <a:cxnLst/>
              <a:rect l="l" t="t" r="r" b="b"/>
              <a:pathLst>
                <a:path w="1355900" h="350358">
                  <a:moveTo>
                    <a:pt x="1117520" y="0"/>
                  </a:moveTo>
                  <a:lnTo>
                    <a:pt x="35178" y="0"/>
                  </a:lnTo>
                  <a:cubicBezTo>
                    <a:pt x="23140" y="0"/>
                    <a:pt x="12018" y="6429"/>
                    <a:pt x="6009" y="16860"/>
                  </a:cubicBezTo>
                  <a:cubicBezTo>
                    <a:pt x="0" y="27292"/>
                    <a:pt x="18" y="40139"/>
                    <a:pt x="6058" y="50552"/>
                  </a:cubicBezTo>
                  <a:lnTo>
                    <a:pt x="150620" y="299806"/>
                  </a:lnTo>
                  <a:cubicBezTo>
                    <a:pt x="168768" y="331097"/>
                    <a:pt x="202205" y="350358"/>
                    <a:pt x="238378" y="350358"/>
                  </a:cubicBezTo>
                  <a:lnTo>
                    <a:pt x="1320720" y="350358"/>
                  </a:lnTo>
                  <a:cubicBezTo>
                    <a:pt x="1332759" y="350358"/>
                    <a:pt x="1343881" y="343930"/>
                    <a:pt x="1349890" y="333498"/>
                  </a:cubicBezTo>
                  <a:cubicBezTo>
                    <a:pt x="1355899" y="323066"/>
                    <a:pt x="1355880" y="310220"/>
                    <a:pt x="1349841" y="299806"/>
                  </a:cubicBezTo>
                  <a:lnTo>
                    <a:pt x="1205279" y="50552"/>
                  </a:lnTo>
                  <a:cubicBezTo>
                    <a:pt x="1187131" y="19261"/>
                    <a:pt x="1153694" y="0"/>
                    <a:pt x="1117520" y="0"/>
                  </a:cubicBezTo>
                  <a:close/>
                </a:path>
              </a:pathLst>
            </a:custGeom>
            <a:solidFill>
              <a:srgbClr val="04576E"/>
            </a:solidFill>
          </p:spPr>
          <p:txBody>
            <a:bodyPr/>
            <a:lstStyle/>
            <a:p>
              <a:endParaRPr lang="es-CO"/>
            </a:p>
          </p:txBody>
        </p:sp>
        <p:sp>
          <p:nvSpPr>
            <p:cNvPr id="10" name="TextBox 10"/>
            <p:cNvSpPr txBox="1"/>
            <p:nvPr/>
          </p:nvSpPr>
          <p:spPr>
            <a:xfrm>
              <a:off x="101600" y="-38100"/>
              <a:ext cx="1199221" cy="388458"/>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rot="5400000">
            <a:off x="11105458" y="12076720"/>
            <a:ext cx="13247757" cy="3309608"/>
            <a:chOff x="0" y="0"/>
            <a:chExt cx="1402421" cy="350358"/>
          </a:xfrm>
        </p:grpSpPr>
        <p:sp>
          <p:nvSpPr>
            <p:cNvPr id="12" name="Freeform 12"/>
            <p:cNvSpPr/>
            <p:nvPr/>
          </p:nvSpPr>
          <p:spPr>
            <a:xfrm>
              <a:off x="23261" y="0"/>
              <a:ext cx="1355900" cy="350358"/>
            </a:xfrm>
            <a:custGeom>
              <a:avLst/>
              <a:gdLst/>
              <a:ahLst/>
              <a:cxnLst/>
              <a:rect l="l" t="t" r="r" b="b"/>
              <a:pathLst>
                <a:path w="1355900" h="350358">
                  <a:moveTo>
                    <a:pt x="1117520" y="0"/>
                  </a:moveTo>
                  <a:lnTo>
                    <a:pt x="35178" y="0"/>
                  </a:lnTo>
                  <a:cubicBezTo>
                    <a:pt x="23140" y="0"/>
                    <a:pt x="12018" y="6429"/>
                    <a:pt x="6009" y="16860"/>
                  </a:cubicBezTo>
                  <a:cubicBezTo>
                    <a:pt x="0" y="27292"/>
                    <a:pt x="18" y="40139"/>
                    <a:pt x="6058" y="50552"/>
                  </a:cubicBezTo>
                  <a:lnTo>
                    <a:pt x="150620" y="299806"/>
                  </a:lnTo>
                  <a:cubicBezTo>
                    <a:pt x="168768" y="331097"/>
                    <a:pt x="202205" y="350358"/>
                    <a:pt x="238378" y="350358"/>
                  </a:cubicBezTo>
                  <a:lnTo>
                    <a:pt x="1320720" y="350358"/>
                  </a:lnTo>
                  <a:cubicBezTo>
                    <a:pt x="1332759" y="350358"/>
                    <a:pt x="1343881" y="343930"/>
                    <a:pt x="1349890" y="333498"/>
                  </a:cubicBezTo>
                  <a:cubicBezTo>
                    <a:pt x="1355899" y="323066"/>
                    <a:pt x="1355880" y="310220"/>
                    <a:pt x="1349841" y="299806"/>
                  </a:cubicBezTo>
                  <a:lnTo>
                    <a:pt x="1205279" y="50552"/>
                  </a:lnTo>
                  <a:cubicBezTo>
                    <a:pt x="1187131" y="19261"/>
                    <a:pt x="1153694" y="0"/>
                    <a:pt x="1117520" y="0"/>
                  </a:cubicBezTo>
                  <a:close/>
                </a:path>
              </a:pathLst>
            </a:custGeom>
            <a:solidFill>
              <a:srgbClr val="E68125"/>
            </a:solidFill>
          </p:spPr>
          <p:txBody>
            <a:bodyPr/>
            <a:lstStyle/>
            <a:p>
              <a:endParaRPr lang="es-CO"/>
            </a:p>
          </p:txBody>
        </p:sp>
        <p:sp>
          <p:nvSpPr>
            <p:cNvPr id="13" name="TextBox 13"/>
            <p:cNvSpPr txBox="1"/>
            <p:nvPr/>
          </p:nvSpPr>
          <p:spPr>
            <a:xfrm>
              <a:off x="101600" y="-38100"/>
              <a:ext cx="1199221" cy="38845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1621103" y="12549633"/>
            <a:ext cx="13247757" cy="3309608"/>
            <a:chOff x="0" y="0"/>
            <a:chExt cx="1402421" cy="350358"/>
          </a:xfrm>
        </p:grpSpPr>
        <p:sp>
          <p:nvSpPr>
            <p:cNvPr id="15" name="Freeform 15"/>
            <p:cNvSpPr/>
            <p:nvPr/>
          </p:nvSpPr>
          <p:spPr>
            <a:xfrm>
              <a:off x="23261" y="0"/>
              <a:ext cx="1355900" cy="350358"/>
            </a:xfrm>
            <a:custGeom>
              <a:avLst/>
              <a:gdLst/>
              <a:ahLst/>
              <a:cxnLst/>
              <a:rect l="l" t="t" r="r" b="b"/>
              <a:pathLst>
                <a:path w="1355900" h="350358">
                  <a:moveTo>
                    <a:pt x="1117520" y="0"/>
                  </a:moveTo>
                  <a:lnTo>
                    <a:pt x="35178" y="0"/>
                  </a:lnTo>
                  <a:cubicBezTo>
                    <a:pt x="23140" y="0"/>
                    <a:pt x="12018" y="6429"/>
                    <a:pt x="6009" y="16860"/>
                  </a:cubicBezTo>
                  <a:cubicBezTo>
                    <a:pt x="0" y="27292"/>
                    <a:pt x="18" y="40139"/>
                    <a:pt x="6058" y="50552"/>
                  </a:cubicBezTo>
                  <a:lnTo>
                    <a:pt x="150620" y="299806"/>
                  </a:lnTo>
                  <a:cubicBezTo>
                    <a:pt x="168768" y="331097"/>
                    <a:pt x="202205" y="350358"/>
                    <a:pt x="238378" y="350358"/>
                  </a:cubicBezTo>
                  <a:lnTo>
                    <a:pt x="1320720" y="350358"/>
                  </a:lnTo>
                  <a:cubicBezTo>
                    <a:pt x="1332759" y="350358"/>
                    <a:pt x="1343881" y="343930"/>
                    <a:pt x="1349890" y="333498"/>
                  </a:cubicBezTo>
                  <a:cubicBezTo>
                    <a:pt x="1355899" y="323066"/>
                    <a:pt x="1355880" y="310220"/>
                    <a:pt x="1349841" y="299806"/>
                  </a:cubicBezTo>
                  <a:lnTo>
                    <a:pt x="1205279" y="50552"/>
                  </a:lnTo>
                  <a:cubicBezTo>
                    <a:pt x="1187131" y="19261"/>
                    <a:pt x="1153694" y="0"/>
                    <a:pt x="1117520" y="0"/>
                  </a:cubicBezTo>
                  <a:close/>
                </a:path>
              </a:pathLst>
            </a:custGeom>
            <a:solidFill>
              <a:srgbClr val="EB9723"/>
            </a:solidFill>
          </p:spPr>
          <p:txBody>
            <a:bodyPr/>
            <a:lstStyle/>
            <a:p>
              <a:endParaRPr lang="es-CO"/>
            </a:p>
          </p:txBody>
        </p:sp>
        <p:sp>
          <p:nvSpPr>
            <p:cNvPr id="16" name="TextBox 16"/>
            <p:cNvSpPr txBox="1"/>
            <p:nvPr/>
          </p:nvSpPr>
          <p:spPr>
            <a:xfrm>
              <a:off x="101600" y="-38100"/>
              <a:ext cx="1199221" cy="388458"/>
            </a:xfrm>
            <a:prstGeom prst="rect">
              <a:avLst/>
            </a:prstGeom>
          </p:spPr>
          <p:txBody>
            <a:bodyPr lIns="50800" tIns="50800" rIns="50800" bIns="50800" rtlCol="0" anchor="ctr"/>
            <a:lstStyle/>
            <a:p>
              <a:pPr algn="ctr">
                <a:lnSpc>
                  <a:spcPts val="2659"/>
                </a:lnSpc>
                <a:spcBef>
                  <a:spcPct val="0"/>
                </a:spcBef>
              </a:pPr>
              <a:endParaRPr/>
            </a:p>
          </p:txBody>
        </p:sp>
      </p:grpSp>
      <p:pic>
        <p:nvPicPr>
          <p:cNvPr id="17" name="Picture 17"/>
          <p:cNvPicPr>
            <a:picLocks noChangeAspect="1"/>
          </p:cNvPicPr>
          <p:nvPr/>
        </p:nvPicPr>
        <p:blipFill>
          <a:blip r:embed="rId6"/>
          <a:stretch>
            <a:fillRect/>
          </a:stretch>
        </p:blipFill>
        <p:spPr>
          <a:xfrm>
            <a:off x="-644225" y="341090"/>
            <a:ext cx="11979514" cy="7630363"/>
          </a:xfrm>
          <a:prstGeom prst="rect">
            <a:avLst/>
          </a:prstGeom>
        </p:spPr>
      </p:pic>
      <p:pic>
        <p:nvPicPr>
          <p:cNvPr id="18" name="Picture 18"/>
          <p:cNvPicPr>
            <a:picLocks noChangeAspect="1"/>
          </p:cNvPicPr>
          <p:nvPr/>
        </p:nvPicPr>
        <p:blipFill>
          <a:blip r:embed="rId7"/>
          <a:stretch>
            <a:fillRect/>
          </a:stretch>
        </p:blipFill>
        <p:spPr>
          <a:xfrm>
            <a:off x="7545792" y="855283"/>
            <a:ext cx="10596554" cy="6518501"/>
          </a:xfrm>
          <a:prstGeom prst="rect">
            <a:avLst/>
          </a:prstGeom>
        </p:spPr>
      </p:pic>
      <p:sp>
        <p:nvSpPr>
          <p:cNvPr id="19" name="Freeform 19"/>
          <p:cNvSpPr/>
          <p:nvPr/>
        </p:nvSpPr>
        <p:spPr>
          <a:xfrm rot="7835470">
            <a:off x="4025536" y="147115"/>
            <a:ext cx="2199584" cy="1130036"/>
          </a:xfrm>
          <a:custGeom>
            <a:avLst/>
            <a:gdLst/>
            <a:ahLst/>
            <a:cxnLst/>
            <a:rect l="l" t="t" r="r" b="b"/>
            <a:pathLst>
              <a:path w="2199584" h="1130036">
                <a:moveTo>
                  <a:pt x="0" y="0"/>
                </a:moveTo>
                <a:lnTo>
                  <a:pt x="2199584" y="0"/>
                </a:lnTo>
                <a:lnTo>
                  <a:pt x="2199584" y="1130037"/>
                </a:lnTo>
                <a:lnTo>
                  <a:pt x="0" y="11300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CO"/>
          </a:p>
        </p:txBody>
      </p:sp>
      <p:sp>
        <p:nvSpPr>
          <p:cNvPr id="20" name="TextBox 20"/>
          <p:cNvSpPr txBox="1"/>
          <p:nvPr/>
        </p:nvSpPr>
        <p:spPr>
          <a:xfrm>
            <a:off x="3980682" y="7532933"/>
            <a:ext cx="5697464" cy="2580850"/>
          </a:xfrm>
          <a:prstGeom prst="rect">
            <a:avLst/>
          </a:prstGeom>
        </p:spPr>
        <p:txBody>
          <a:bodyPr lIns="0" tIns="0" rIns="0" bIns="0" rtlCol="0" anchor="t">
            <a:spAutoFit/>
          </a:bodyPr>
          <a:lstStyle/>
          <a:p>
            <a:pPr algn="l">
              <a:lnSpc>
                <a:spcPts val="6888"/>
              </a:lnSpc>
            </a:pPr>
            <a:r>
              <a:rPr lang="en-US" sz="5299" dirty="0">
                <a:solidFill>
                  <a:srgbClr val="0F657D"/>
                </a:solidFill>
                <a:latin typeface="League Spartan"/>
                <a:ea typeface="League Spartan"/>
                <a:cs typeface="League Spartan"/>
                <a:sym typeface="League Spartan"/>
              </a:rPr>
              <a:t>MATRIZ </a:t>
            </a:r>
            <a:r>
              <a:rPr lang="en-US" sz="5299" dirty="0">
                <a:solidFill>
                  <a:srgbClr val="E68125"/>
                </a:solidFill>
                <a:latin typeface="League Spartan"/>
                <a:ea typeface="League Spartan"/>
                <a:cs typeface="League Spartan"/>
                <a:sym typeface="League Spartan"/>
              </a:rPr>
              <a:t>ENERGÉTICA</a:t>
            </a:r>
          </a:p>
          <a:p>
            <a:pPr algn="l">
              <a:lnSpc>
                <a:spcPts val="6888"/>
              </a:lnSpc>
            </a:pPr>
            <a:r>
              <a:rPr lang="en-US" sz="5299" dirty="0">
                <a:solidFill>
                  <a:srgbClr val="04576E"/>
                </a:solidFill>
                <a:latin typeface="League Spartan"/>
                <a:ea typeface="League Spartan"/>
                <a:cs typeface="League Spartan"/>
                <a:sym typeface="League Spartan"/>
              </a:rPr>
              <a:t>EN COLOMBIA</a:t>
            </a:r>
          </a:p>
        </p:txBody>
      </p:sp>
      <p:sp>
        <p:nvSpPr>
          <p:cNvPr id="21" name="TextBox 21"/>
          <p:cNvSpPr txBox="1"/>
          <p:nvPr/>
        </p:nvSpPr>
        <p:spPr>
          <a:xfrm>
            <a:off x="10753752" y="7275541"/>
            <a:ext cx="6947010" cy="352642"/>
          </a:xfrm>
          <a:prstGeom prst="rect">
            <a:avLst/>
          </a:prstGeom>
        </p:spPr>
        <p:txBody>
          <a:bodyPr lIns="0" tIns="0" rIns="0" bIns="0" rtlCol="0" anchor="t">
            <a:spAutoFit/>
          </a:bodyPr>
          <a:lstStyle/>
          <a:p>
            <a:pPr algn="ctr">
              <a:lnSpc>
                <a:spcPts val="2934"/>
              </a:lnSpc>
              <a:spcBef>
                <a:spcPct val="0"/>
              </a:spcBef>
            </a:pPr>
            <a:r>
              <a:rPr lang="en-US" sz="2096">
                <a:solidFill>
                  <a:srgbClr val="000000"/>
                </a:solidFill>
                <a:latin typeface="Canva Sans"/>
                <a:ea typeface="Canva Sans"/>
                <a:cs typeface="Canva Sans"/>
                <a:sym typeface="Canva Sans"/>
              </a:rPr>
              <a:t>Fuente: UPME-Subdirección de Demanda, BECO 2023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4798794" y="-547409"/>
            <a:ext cx="3489206" cy="3476122"/>
          </a:xfrm>
          <a:custGeom>
            <a:avLst/>
            <a:gdLst/>
            <a:ahLst/>
            <a:cxnLst/>
            <a:rect l="l" t="t" r="r" b="b"/>
            <a:pathLst>
              <a:path w="3489206" h="3476122">
                <a:moveTo>
                  <a:pt x="0" y="0"/>
                </a:moveTo>
                <a:lnTo>
                  <a:pt x="3489206" y="0"/>
                </a:lnTo>
                <a:lnTo>
                  <a:pt x="3489206" y="3476121"/>
                </a:lnTo>
                <a:lnTo>
                  <a:pt x="0" y="34761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p:cNvSpPr/>
          <p:nvPr/>
        </p:nvSpPr>
        <p:spPr>
          <a:xfrm rot="871583">
            <a:off x="17197953" y="4349458"/>
            <a:ext cx="3559302" cy="4114800"/>
          </a:xfrm>
          <a:custGeom>
            <a:avLst/>
            <a:gdLst/>
            <a:ahLst/>
            <a:cxnLst/>
            <a:rect l="l" t="t" r="r" b="b"/>
            <a:pathLst>
              <a:path w="3559302" h="4114800">
                <a:moveTo>
                  <a:pt x="0" y="0"/>
                </a:moveTo>
                <a:lnTo>
                  <a:pt x="3559302" y="0"/>
                </a:lnTo>
                <a:lnTo>
                  <a:pt x="355930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12" name="TextBox 12"/>
          <p:cNvSpPr txBox="1"/>
          <p:nvPr/>
        </p:nvSpPr>
        <p:spPr>
          <a:xfrm>
            <a:off x="1447800" y="647700"/>
            <a:ext cx="13639800" cy="702180"/>
          </a:xfrm>
          <a:prstGeom prst="rect">
            <a:avLst/>
          </a:prstGeom>
        </p:spPr>
        <p:txBody>
          <a:bodyPr wrap="square" lIns="0" tIns="0" rIns="0" bIns="0" rtlCol="0" anchor="t">
            <a:spAutoFit/>
          </a:bodyPr>
          <a:lstStyle/>
          <a:p>
            <a:pPr algn="l">
              <a:lnSpc>
                <a:spcPts val="5370"/>
              </a:lnSpc>
            </a:pPr>
            <a:r>
              <a:rPr lang="en-US" sz="4752" dirty="0">
                <a:solidFill>
                  <a:srgbClr val="0F657D"/>
                </a:solidFill>
                <a:latin typeface="League Spartan"/>
                <a:ea typeface="League Spartan"/>
                <a:cs typeface="League Spartan"/>
                <a:sym typeface="League Spartan"/>
              </a:rPr>
              <a:t>COMPORTAMIENTO DEL CONSUMO DE</a:t>
            </a:r>
            <a:r>
              <a:rPr lang="en-US" sz="4752" dirty="0">
                <a:solidFill>
                  <a:srgbClr val="E68125"/>
                </a:solidFill>
                <a:latin typeface="League Spartan"/>
                <a:ea typeface="League Spartan"/>
                <a:cs typeface="League Spartan"/>
                <a:sym typeface="League Spartan"/>
              </a:rPr>
              <a:t> GLP</a:t>
            </a:r>
          </a:p>
        </p:txBody>
      </p:sp>
      <p:pic>
        <p:nvPicPr>
          <p:cNvPr id="51" name="Imagen 50">
            <a:extLst>
              <a:ext uri="{FF2B5EF4-FFF2-40B4-BE49-F238E27FC236}">
                <a16:creationId xmlns:a16="http://schemas.microsoft.com/office/drawing/2014/main" id="{BAF80327-9164-D5AB-1C65-EAD48E7CFA4E}"/>
              </a:ext>
            </a:extLst>
          </p:cNvPr>
          <p:cNvPicPr>
            <a:picLocks noChangeAspect="1"/>
          </p:cNvPicPr>
          <p:nvPr/>
        </p:nvPicPr>
        <p:blipFill>
          <a:blip r:embed="rId6"/>
          <a:stretch>
            <a:fillRect/>
          </a:stretch>
        </p:blipFill>
        <p:spPr>
          <a:xfrm>
            <a:off x="3446925" y="2345612"/>
            <a:ext cx="5339643" cy="6710647"/>
          </a:xfrm>
          <a:prstGeom prst="rect">
            <a:avLst/>
          </a:prstGeom>
        </p:spPr>
      </p:pic>
      <p:sp>
        <p:nvSpPr>
          <p:cNvPr id="52" name="16 Rectángulo redondeado">
            <a:extLst>
              <a:ext uri="{FF2B5EF4-FFF2-40B4-BE49-F238E27FC236}">
                <a16:creationId xmlns:a16="http://schemas.microsoft.com/office/drawing/2014/main" id="{40B072CE-188E-1F15-2FC1-133E8212C3A2}"/>
              </a:ext>
            </a:extLst>
          </p:cNvPr>
          <p:cNvSpPr/>
          <p:nvPr/>
        </p:nvSpPr>
        <p:spPr>
          <a:xfrm>
            <a:off x="651222" y="1876126"/>
            <a:ext cx="4142562" cy="1901276"/>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fontAlgn="base">
              <a:lnSpc>
                <a:spcPct val="150000"/>
              </a:lnSpc>
              <a:spcBef>
                <a:spcPct val="0"/>
              </a:spcBef>
              <a:spcAft>
                <a:spcPct val="0"/>
              </a:spcAft>
            </a:pPr>
            <a:r>
              <a:rPr lang="es-CO" sz="2800" dirty="0">
                <a:solidFill>
                  <a:srgbClr val="E68125"/>
                </a:solidFill>
                <a:latin typeface="League Spartan"/>
              </a:rPr>
              <a:t>Presente en</a:t>
            </a:r>
          </a:p>
          <a:p>
            <a:pPr algn="ctr" fontAlgn="base">
              <a:lnSpc>
                <a:spcPct val="150000"/>
              </a:lnSpc>
              <a:spcBef>
                <a:spcPct val="0"/>
              </a:spcBef>
              <a:spcAft>
                <a:spcPct val="0"/>
              </a:spcAft>
            </a:pPr>
            <a:r>
              <a:rPr lang="es-CO" sz="2800" dirty="0">
                <a:solidFill>
                  <a:srgbClr val="E68125"/>
                </a:solidFill>
                <a:latin typeface="League Spartan"/>
              </a:rPr>
              <a:t>32 departamentos </a:t>
            </a:r>
          </a:p>
          <a:p>
            <a:pPr algn="ctr" fontAlgn="base">
              <a:lnSpc>
                <a:spcPct val="150000"/>
              </a:lnSpc>
              <a:spcBef>
                <a:spcPct val="0"/>
              </a:spcBef>
              <a:spcAft>
                <a:spcPct val="0"/>
              </a:spcAft>
            </a:pPr>
            <a:r>
              <a:rPr lang="es-CO" sz="2800" dirty="0">
                <a:solidFill>
                  <a:srgbClr val="E68125"/>
                </a:solidFill>
                <a:latin typeface="League Spartan"/>
              </a:rPr>
              <a:t>1.051 municipios</a:t>
            </a:r>
          </a:p>
        </p:txBody>
      </p:sp>
      <p:sp>
        <p:nvSpPr>
          <p:cNvPr id="53" name="17 Llamada con línea 2 (barra de énfasis)">
            <a:extLst>
              <a:ext uri="{FF2B5EF4-FFF2-40B4-BE49-F238E27FC236}">
                <a16:creationId xmlns:a16="http://schemas.microsoft.com/office/drawing/2014/main" id="{EBDEDCBB-EE97-0D00-CD9B-D5598CDB8C6D}"/>
              </a:ext>
            </a:extLst>
          </p:cNvPr>
          <p:cNvSpPr/>
          <p:nvPr/>
        </p:nvSpPr>
        <p:spPr bwMode="auto">
          <a:xfrm>
            <a:off x="9299021" y="2359127"/>
            <a:ext cx="3121579" cy="2631973"/>
          </a:xfrm>
          <a:prstGeom prst="accentCallout2">
            <a:avLst>
              <a:gd name="adj1" fmla="val 18750"/>
              <a:gd name="adj2" fmla="val -5560"/>
              <a:gd name="adj3" fmla="val 18750"/>
              <a:gd name="adj4" fmla="val -16667"/>
              <a:gd name="adj5" fmla="val 68671"/>
              <a:gd name="adj6" fmla="val -90608"/>
            </a:avLst>
          </a:prstGeom>
          <a:solidFill>
            <a:srgbClr val="FFFFFF"/>
          </a:solidFill>
          <a:ln w="9525" cap="flat" cmpd="sng" algn="ctr">
            <a:solidFill>
              <a:schemeClr val="accent6">
                <a:lumMod val="75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s-CO" sz="2200" b="1" i="0" u="none" strike="noStrike" kern="0" cap="none" spc="0" normalizeH="0" baseline="0" noProof="0" dirty="0">
                <a:ln>
                  <a:noFill/>
                </a:ln>
                <a:effectLst/>
                <a:uLnTx/>
                <a:uFillTx/>
                <a:latin typeface="League Spartan" panose="020B0604020202020204" charset="0"/>
              </a:rPr>
              <a:t>            </a:t>
            </a:r>
            <a:r>
              <a:rPr lang="es-CO" sz="2400" dirty="0">
                <a:solidFill>
                  <a:srgbClr val="04576E"/>
                </a:solidFill>
                <a:latin typeface="League Spartan"/>
              </a:rPr>
              <a:t>3,5 millones de usuarios </a:t>
            </a:r>
          </a:p>
          <a:p>
            <a:pPr marL="0" marR="0" lvl="0" indent="0" algn="ctr" defTabSz="914400" eaLnBrk="1" fontAlgn="base" latinLnBrk="0" hangingPunct="1">
              <a:lnSpc>
                <a:spcPct val="100000"/>
              </a:lnSpc>
              <a:spcBef>
                <a:spcPct val="0"/>
              </a:spcBef>
              <a:spcAft>
                <a:spcPct val="0"/>
              </a:spcAft>
              <a:buClrTx/>
              <a:buSzTx/>
              <a:buFontTx/>
              <a:buNone/>
              <a:tabLst/>
              <a:defRPr/>
            </a:pPr>
            <a:r>
              <a:rPr lang="es-CO" sz="2400" dirty="0">
                <a:solidFill>
                  <a:srgbClr val="04576E"/>
                </a:solidFill>
                <a:latin typeface="League Spartan"/>
              </a:rPr>
              <a:t>(21% de las familias </a:t>
            </a:r>
          </a:p>
          <a:p>
            <a:pPr marL="0" marR="0" lvl="0" indent="0" algn="ctr" defTabSz="914400" eaLnBrk="1" fontAlgn="base" latinLnBrk="0" hangingPunct="1">
              <a:lnSpc>
                <a:spcPct val="100000"/>
              </a:lnSpc>
              <a:spcBef>
                <a:spcPct val="0"/>
              </a:spcBef>
              <a:spcAft>
                <a:spcPct val="0"/>
              </a:spcAft>
              <a:buClrTx/>
              <a:buSzTx/>
              <a:buFontTx/>
              <a:buNone/>
              <a:tabLst/>
              <a:defRPr/>
            </a:pPr>
            <a:r>
              <a:rPr lang="es-CO" sz="2400" dirty="0">
                <a:solidFill>
                  <a:srgbClr val="04576E"/>
                </a:solidFill>
                <a:latin typeface="League Spartan"/>
              </a:rPr>
              <a:t>Colombianas)</a:t>
            </a:r>
          </a:p>
          <a:p>
            <a:pPr marL="0" marR="0" lvl="0" indent="0" algn="ctr" defTabSz="914400" eaLnBrk="1" fontAlgn="base" latinLnBrk="0" hangingPunct="1">
              <a:lnSpc>
                <a:spcPct val="100000"/>
              </a:lnSpc>
              <a:spcBef>
                <a:spcPct val="0"/>
              </a:spcBef>
              <a:spcAft>
                <a:spcPct val="0"/>
              </a:spcAft>
              <a:buClrTx/>
              <a:buSzTx/>
              <a:buFontTx/>
              <a:buNone/>
              <a:tabLst/>
              <a:defRPr/>
            </a:pPr>
            <a:endParaRPr lang="es-CO" sz="2400" dirty="0">
              <a:solidFill>
                <a:srgbClr val="04576E"/>
              </a:solidFill>
              <a:latin typeface="League Spartan"/>
            </a:endParaRPr>
          </a:p>
          <a:p>
            <a:pPr marL="285750" marR="0" lvl="0" indent="-28575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lang="es-ES" sz="2400" dirty="0">
                <a:solidFill>
                  <a:srgbClr val="04576E"/>
                </a:solidFill>
                <a:latin typeface="League Spartan"/>
              </a:rPr>
              <a:t>Estratos 1 y 2 </a:t>
            </a:r>
          </a:p>
          <a:p>
            <a:pPr marL="285750" marR="0" lvl="0" indent="-28575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lang="es-ES" sz="2400" dirty="0">
                <a:solidFill>
                  <a:srgbClr val="04576E"/>
                </a:solidFill>
                <a:latin typeface="League Spartan"/>
              </a:rPr>
              <a:t>Minorías étnicas </a:t>
            </a:r>
          </a:p>
          <a:p>
            <a:pPr marL="285750" marR="0" lvl="0" indent="-28575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lang="es-ES" sz="2400" dirty="0">
                <a:solidFill>
                  <a:srgbClr val="04576E"/>
                </a:solidFill>
                <a:latin typeface="League Spartan"/>
              </a:rPr>
              <a:t>Sector rural</a:t>
            </a:r>
            <a:r>
              <a:rPr lang="es-CO" sz="2400" dirty="0">
                <a:solidFill>
                  <a:srgbClr val="04576E"/>
                </a:solidFill>
                <a:latin typeface="League Spartan"/>
              </a:rPr>
              <a:t> </a:t>
            </a:r>
          </a:p>
        </p:txBody>
      </p:sp>
      <p:sp>
        <p:nvSpPr>
          <p:cNvPr id="54" name="18 Rectángulo">
            <a:extLst>
              <a:ext uri="{FF2B5EF4-FFF2-40B4-BE49-F238E27FC236}">
                <a16:creationId xmlns:a16="http://schemas.microsoft.com/office/drawing/2014/main" id="{2F5BEFD4-EAC4-0BA6-8C68-EEAEDAA2C457}"/>
              </a:ext>
            </a:extLst>
          </p:cNvPr>
          <p:cNvSpPr/>
          <p:nvPr/>
        </p:nvSpPr>
        <p:spPr>
          <a:xfrm>
            <a:off x="14165720" y="1998660"/>
            <a:ext cx="1843760" cy="1569660"/>
          </a:xfrm>
          <a:prstGeom prst="rect">
            <a:avLst/>
          </a:prstGeom>
        </p:spPr>
        <p:txBody>
          <a:bodyPr wrap="square" lIns="91440" tIns="45720" rIns="91440" bIns="45720" anchor="t">
            <a:spAutoFit/>
          </a:bodyPr>
          <a:lstStyle/>
          <a:p>
            <a:pPr fontAlgn="base">
              <a:spcBef>
                <a:spcPct val="0"/>
              </a:spcBef>
              <a:spcAft>
                <a:spcPct val="0"/>
              </a:spcAft>
              <a:defRPr/>
            </a:pPr>
            <a:r>
              <a:rPr lang="es-ES" sz="2400" dirty="0">
                <a:solidFill>
                  <a:srgbClr val="04576E"/>
                </a:solidFill>
                <a:latin typeface="League Spartan"/>
              </a:rPr>
              <a:t>Demanda anual de 700 mil toneladas</a:t>
            </a:r>
          </a:p>
        </p:txBody>
      </p:sp>
      <p:sp>
        <p:nvSpPr>
          <p:cNvPr id="55" name="19 Cerrar llave">
            <a:extLst>
              <a:ext uri="{FF2B5EF4-FFF2-40B4-BE49-F238E27FC236}">
                <a16:creationId xmlns:a16="http://schemas.microsoft.com/office/drawing/2014/main" id="{17DFCB9C-C417-D088-F6F1-A3224EB6BD0F}"/>
              </a:ext>
            </a:extLst>
          </p:cNvPr>
          <p:cNvSpPr/>
          <p:nvPr/>
        </p:nvSpPr>
        <p:spPr>
          <a:xfrm>
            <a:off x="13260343" y="2345613"/>
            <a:ext cx="398188" cy="1107996"/>
          </a:xfrm>
          <a:prstGeom prst="rightBrace">
            <a:avLst>
              <a:gd name="adj1" fmla="val 19318"/>
              <a:gd name="adj2" fmla="val 51631"/>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CO" sz="2200">
              <a:latin typeface="League Spartan" panose="020B0604020202020204" charset="0"/>
            </a:endParaRPr>
          </a:p>
        </p:txBody>
      </p:sp>
      <p:sp>
        <p:nvSpPr>
          <p:cNvPr id="56" name="Rectángulo 55">
            <a:extLst>
              <a:ext uri="{FF2B5EF4-FFF2-40B4-BE49-F238E27FC236}">
                <a16:creationId xmlns:a16="http://schemas.microsoft.com/office/drawing/2014/main" id="{8186B1BC-51DE-C5B7-947B-25DF246EDD8C}"/>
              </a:ext>
            </a:extLst>
          </p:cNvPr>
          <p:cNvSpPr/>
          <p:nvPr/>
        </p:nvSpPr>
        <p:spPr>
          <a:xfrm>
            <a:off x="13104763" y="4323494"/>
            <a:ext cx="4477618" cy="1058623"/>
          </a:xfrm>
          <a:prstGeom prst="rect">
            <a:avLst/>
          </a:prstGeom>
        </p:spPr>
        <p:txBody>
          <a:bodyPr wrap="square" lIns="91440" tIns="45720" rIns="91440" bIns="45720" anchor="t">
            <a:spAutoFit/>
          </a:bodyPr>
          <a:lstStyle/>
          <a:p>
            <a:pPr fontAlgn="base">
              <a:lnSpc>
                <a:spcPts val="2521"/>
              </a:lnSpc>
              <a:spcBef>
                <a:spcPct val="0"/>
              </a:spcBef>
              <a:spcAft>
                <a:spcPct val="0"/>
              </a:spcAft>
            </a:pPr>
            <a:r>
              <a:rPr lang="es-ES" sz="2231" dirty="0">
                <a:solidFill>
                  <a:srgbClr val="E68125"/>
                </a:solidFill>
                <a:latin typeface="League Spartan"/>
              </a:rPr>
              <a:t>62 % Cilindros                  </a:t>
            </a:r>
          </a:p>
          <a:p>
            <a:pPr fontAlgn="base">
              <a:lnSpc>
                <a:spcPts val="2521"/>
              </a:lnSpc>
              <a:spcBef>
                <a:spcPct val="0"/>
              </a:spcBef>
              <a:spcAft>
                <a:spcPct val="0"/>
              </a:spcAft>
            </a:pPr>
            <a:r>
              <a:rPr lang="es-ES" sz="2231" dirty="0">
                <a:solidFill>
                  <a:srgbClr val="E68125"/>
                </a:solidFill>
                <a:latin typeface="League Spartan"/>
              </a:rPr>
              <a:t>34 % Tanques estacionarios </a:t>
            </a:r>
          </a:p>
          <a:p>
            <a:pPr lvl="0" fontAlgn="base">
              <a:lnSpc>
                <a:spcPts val="2521"/>
              </a:lnSpc>
              <a:spcBef>
                <a:spcPct val="0"/>
              </a:spcBef>
              <a:spcAft>
                <a:spcPct val="0"/>
              </a:spcAft>
            </a:pPr>
            <a:r>
              <a:rPr lang="es-ES" sz="2231" dirty="0">
                <a:solidFill>
                  <a:srgbClr val="E68125"/>
                </a:solidFill>
                <a:latin typeface="League Spartan"/>
              </a:rPr>
              <a:t>4 % </a:t>
            </a:r>
            <a:r>
              <a:rPr lang="es-CO" sz="2231" dirty="0">
                <a:solidFill>
                  <a:srgbClr val="E68125"/>
                </a:solidFill>
                <a:latin typeface="League Spartan"/>
              </a:rPr>
              <a:t>Redes de distribución</a:t>
            </a:r>
            <a:endParaRPr lang="es-ES" sz="2231" dirty="0">
              <a:solidFill>
                <a:srgbClr val="E68125"/>
              </a:solidFill>
              <a:latin typeface="League Spartan"/>
            </a:endParaRPr>
          </a:p>
        </p:txBody>
      </p:sp>
      <p:sp>
        <p:nvSpPr>
          <p:cNvPr id="57" name="19 Cerrar llave">
            <a:extLst>
              <a:ext uri="{FF2B5EF4-FFF2-40B4-BE49-F238E27FC236}">
                <a16:creationId xmlns:a16="http://schemas.microsoft.com/office/drawing/2014/main" id="{93F6BCD0-5305-2202-118D-7D57425BCB66}"/>
              </a:ext>
            </a:extLst>
          </p:cNvPr>
          <p:cNvSpPr/>
          <p:nvPr/>
        </p:nvSpPr>
        <p:spPr>
          <a:xfrm rot="5400000">
            <a:off x="14628132" y="2659114"/>
            <a:ext cx="711922" cy="2188213"/>
          </a:xfrm>
          <a:prstGeom prst="rightBrace">
            <a:avLst>
              <a:gd name="adj1" fmla="val 19318"/>
              <a:gd name="adj2" fmla="val 49474"/>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sz="2200" b="1" dirty="0">
              <a:latin typeface="League Spartan" panose="020B0604020202020204" charset="0"/>
            </a:endParaRPr>
          </a:p>
        </p:txBody>
      </p:sp>
      <p:sp>
        <p:nvSpPr>
          <p:cNvPr id="58" name="CuadroTexto 57">
            <a:extLst>
              <a:ext uri="{FF2B5EF4-FFF2-40B4-BE49-F238E27FC236}">
                <a16:creationId xmlns:a16="http://schemas.microsoft.com/office/drawing/2014/main" id="{F765F51A-75F6-9173-41B4-ECDF0FBA4648}"/>
              </a:ext>
            </a:extLst>
          </p:cNvPr>
          <p:cNvSpPr txBox="1"/>
          <p:nvPr/>
        </p:nvSpPr>
        <p:spPr>
          <a:xfrm>
            <a:off x="7935638" y="6922121"/>
            <a:ext cx="8452909" cy="2085186"/>
          </a:xfrm>
          <a:prstGeom prst="rect">
            <a:avLst/>
          </a:prstGeom>
          <a:noFill/>
        </p:spPr>
        <p:txBody>
          <a:bodyPr wrap="square" lIns="91440" tIns="45720" rIns="91440" bIns="45720" anchor="t">
            <a:spAutoFit/>
          </a:bodyPr>
          <a:lstStyle/>
          <a:p>
            <a:pPr fontAlgn="base">
              <a:lnSpc>
                <a:spcPct val="150000"/>
              </a:lnSpc>
              <a:spcBef>
                <a:spcPct val="0"/>
              </a:spcBef>
              <a:spcAft>
                <a:spcPct val="0"/>
              </a:spcAft>
            </a:pPr>
            <a:r>
              <a:rPr lang="es-CO" sz="2400" dirty="0">
                <a:solidFill>
                  <a:srgbClr val="E68125"/>
                </a:solidFill>
                <a:latin typeface="League Spartan"/>
              </a:rPr>
              <a:t>Consumo por departamento:</a:t>
            </a:r>
          </a:p>
          <a:p>
            <a:pPr fontAlgn="base">
              <a:lnSpc>
                <a:spcPct val="150000"/>
              </a:lnSpc>
              <a:spcBef>
                <a:spcPct val="0"/>
              </a:spcBef>
              <a:spcAft>
                <a:spcPct val="0"/>
              </a:spcAft>
            </a:pPr>
            <a:r>
              <a:rPr lang="es-CO" sz="2400" dirty="0">
                <a:solidFill>
                  <a:srgbClr val="E68125"/>
                </a:solidFill>
                <a:latin typeface="League Spartan"/>
              </a:rPr>
              <a:t>Los departamentos que más consumen GLP son </a:t>
            </a:r>
            <a:r>
              <a:rPr lang="es-CO" sz="2000" dirty="0">
                <a:solidFill>
                  <a:srgbClr val="04576E"/>
                </a:solidFill>
                <a:latin typeface="League Spartan"/>
              </a:rPr>
              <a:t>Antioquia (17%), Cundinamarca (12,7%), Valle del Cauca (9,3%), Nariño (7,5%), Santander (5,2%) y Bogotá D.C. (4,5%)</a:t>
            </a:r>
          </a:p>
        </p:txBody>
      </p:sp>
      <p:sp>
        <p:nvSpPr>
          <p:cNvPr id="59" name="CuadroTexto 58">
            <a:extLst>
              <a:ext uri="{FF2B5EF4-FFF2-40B4-BE49-F238E27FC236}">
                <a16:creationId xmlns:a16="http://schemas.microsoft.com/office/drawing/2014/main" id="{AC7F7B99-379A-BA41-5469-EFBCB44FEF55}"/>
              </a:ext>
            </a:extLst>
          </p:cNvPr>
          <p:cNvSpPr txBox="1"/>
          <p:nvPr/>
        </p:nvSpPr>
        <p:spPr>
          <a:xfrm>
            <a:off x="795724" y="6864289"/>
            <a:ext cx="4488713" cy="2816156"/>
          </a:xfrm>
          <a:prstGeom prst="rect">
            <a:avLst/>
          </a:prstGeom>
          <a:noFill/>
        </p:spPr>
        <p:txBody>
          <a:bodyPr wrap="square" lIns="91440" tIns="45720" rIns="91440" bIns="45720" anchor="t">
            <a:spAutoFit/>
          </a:bodyPr>
          <a:lstStyle/>
          <a:p>
            <a:pPr fontAlgn="base">
              <a:lnSpc>
                <a:spcPct val="150000"/>
              </a:lnSpc>
              <a:spcBef>
                <a:spcPct val="0"/>
              </a:spcBef>
              <a:spcAft>
                <a:spcPct val="0"/>
              </a:spcAft>
              <a:defRPr/>
            </a:pPr>
            <a:r>
              <a:rPr lang="es-CO" sz="2400" dirty="0">
                <a:solidFill>
                  <a:srgbClr val="04576E"/>
                </a:solidFill>
                <a:latin typeface="League Spartan"/>
              </a:rPr>
              <a:t>Consumo por sector:</a:t>
            </a:r>
          </a:p>
          <a:p>
            <a:pPr fontAlgn="base">
              <a:lnSpc>
                <a:spcPct val="150000"/>
              </a:lnSpc>
              <a:spcBef>
                <a:spcPct val="0"/>
              </a:spcBef>
              <a:spcAft>
                <a:spcPct val="0"/>
              </a:spcAft>
              <a:defRPr/>
            </a:pPr>
            <a:r>
              <a:rPr lang="es-CO" sz="2400" dirty="0">
                <a:solidFill>
                  <a:srgbClr val="04576E"/>
                </a:solidFill>
                <a:latin typeface="League Spartan"/>
              </a:rPr>
              <a:t>Residencial 68%</a:t>
            </a:r>
          </a:p>
          <a:p>
            <a:pPr fontAlgn="base">
              <a:lnSpc>
                <a:spcPct val="150000"/>
              </a:lnSpc>
              <a:spcBef>
                <a:spcPct val="0"/>
              </a:spcBef>
              <a:spcAft>
                <a:spcPct val="0"/>
              </a:spcAft>
              <a:defRPr/>
            </a:pPr>
            <a:r>
              <a:rPr lang="es-CO" sz="2400" dirty="0">
                <a:solidFill>
                  <a:srgbClr val="04576E"/>
                </a:solidFill>
                <a:latin typeface="League Spartan"/>
              </a:rPr>
              <a:t>Industrial  15%</a:t>
            </a:r>
          </a:p>
          <a:p>
            <a:pPr fontAlgn="base">
              <a:lnSpc>
                <a:spcPct val="150000"/>
              </a:lnSpc>
              <a:spcBef>
                <a:spcPct val="0"/>
              </a:spcBef>
              <a:spcAft>
                <a:spcPct val="0"/>
              </a:spcAft>
              <a:defRPr/>
            </a:pPr>
            <a:r>
              <a:rPr lang="es-CO" sz="2400" dirty="0">
                <a:solidFill>
                  <a:srgbClr val="04576E"/>
                </a:solidFill>
                <a:latin typeface="League Spartan"/>
              </a:rPr>
              <a:t>Comercial 10%</a:t>
            </a:r>
          </a:p>
          <a:p>
            <a:pPr fontAlgn="base">
              <a:lnSpc>
                <a:spcPct val="150000"/>
              </a:lnSpc>
              <a:spcBef>
                <a:spcPct val="0"/>
              </a:spcBef>
              <a:spcAft>
                <a:spcPct val="0"/>
              </a:spcAft>
              <a:defRPr/>
            </a:pPr>
            <a:r>
              <a:rPr lang="es-CO" sz="2400" dirty="0">
                <a:solidFill>
                  <a:srgbClr val="04576E"/>
                </a:solidFill>
                <a:latin typeface="League Spartan"/>
              </a:rPr>
              <a:t>Otros 7% </a:t>
            </a:r>
          </a:p>
        </p:txBody>
      </p:sp>
      <p:sp>
        <p:nvSpPr>
          <p:cNvPr id="61" name="CuadroTexto 60">
            <a:extLst>
              <a:ext uri="{FF2B5EF4-FFF2-40B4-BE49-F238E27FC236}">
                <a16:creationId xmlns:a16="http://schemas.microsoft.com/office/drawing/2014/main" id="{2B66A570-32F2-F138-65D7-62622B87DDED}"/>
              </a:ext>
            </a:extLst>
          </p:cNvPr>
          <p:cNvSpPr txBox="1"/>
          <p:nvPr/>
        </p:nvSpPr>
        <p:spPr>
          <a:xfrm>
            <a:off x="14249400" y="9680445"/>
            <a:ext cx="3570788" cy="430887"/>
          </a:xfrm>
          <a:prstGeom prst="rect">
            <a:avLst/>
          </a:prstGeom>
          <a:noFill/>
        </p:spPr>
        <p:txBody>
          <a:bodyPr wrap="square" rtlCol="0">
            <a:spAutoFit/>
          </a:bodyPr>
          <a:lstStyle/>
          <a:p>
            <a:pPr fontAlgn="base">
              <a:lnSpc>
                <a:spcPts val="2521"/>
              </a:lnSpc>
              <a:spcBef>
                <a:spcPct val="0"/>
              </a:spcBef>
              <a:spcAft>
                <a:spcPct val="0"/>
              </a:spcAft>
            </a:pPr>
            <a:r>
              <a:rPr lang="es-CO" sz="2231" dirty="0">
                <a:solidFill>
                  <a:srgbClr val="E68125"/>
                </a:solidFill>
                <a:latin typeface="League Spartan"/>
              </a:rPr>
              <a:t>*Fuente: SUI, 2024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4FF73-0403-E887-05A6-13930A179FE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A685743-130D-40F1-C1D2-3081DAFC7E22}"/>
              </a:ext>
            </a:extLst>
          </p:cNvPr>
          <p:cNvSpPr/>
          <p:nvPr/>
        </p:nvSpPr>
        <p:spPr>
          <a:xfrm rot="-10800000">
            <a:off x="14798794" y="-547409"/>
            <a:ext cx="3489206" cy="3476122"/>
          </a:xfrm>
          <a:custGeom>
            <a:avLst/>
            <a:gdLst/>
            <a:ahLst/>
            <a:cxnLst/>
            <a:rect l="l" t="t" r="r" b="b"/>
            <a:pathLst>
              <a:path w="3489206" h="3476122">
                <a:moveTo>
                  <a:pt x="0" y="0"/>
                </a:moveTo>
                <a:lnTo>
                  <a:pt x="3489206" y="0"/>
                </a:lnTo>
                <a:lnTo>
                  <a:pt x="3489206" y="3476121"/>
                </a:lnTo>
                <a:lnTo>
                  <a:pt x="0" y="34761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a:extLst>
              <a:ext uri="{FF2B5EF4-FFF2-40B4-BE49-F238E27FC236}">
                <a16:creationId xmlns:a16="http://schemas.microsoft.com/office/drawing/2014/main" id="{89DDE720-CCE2-8E6D-6080-406E5CA1D404}"/>
              </a:ext>
            </a:extLst>
          </p:cNvPr>
          <p:cNvSpPr/>
          <p:nvPr/>
        </p:nvSpPr>
        <p:spPr>
          <a:xfrm rot="871583">
            <a:off x="17197953" y="4349458"/>
            <a:ext cx="3559302" cy="4114800"/>
          </a:xfrm>
          <a:custGeom>
            <a:avLst/>
            <a:gdLst/>
            <a:ahLst/>
            <a:cxnLst/>
            <a:rect l="l" t="t" r="r" b="b"/>
            <a:pathLst>
              <a:path w="3559302" h="4114800">
                <a:moveTo>
                  <a:pt x="0" y="0"/>
                </a:moveTo>
                <a:lnTo>
                  <a:pt x="3559302" y="0"/>
                </a:lnTo>
                <a:lnTo>
                  <a:pt x="355930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Freeform 4">
            <a:extLst>
              <a:ext uri="{FF2B5EF4-FFF2-40B4-BE49-F238E27FC236}">
                <a16:creationId xmlns:a16="http://schemas.microsoft.com/office/drawing/2014/main" id="{B0789970-7E7A-402E-284F-6E08BD584E64}"/>
              </a:ext>
            </a:extLst>
          </p:cNvPr>
          <p:cNvSpPr/>
          <p:nvPr/>
        </p:nvSpPr>
        <p:spPr>
          <a:xfrm>
            <a:off x="156354" y="0"/>
            <a:ext cx="7470099" cy="10287107"/>
          </a:xfrm>
          <a:custGeom>
            <a:avLst/>
            <a:gdLst/>
            <a:ahLst/>
            <a:cxnLst/>
            <a:rect l="l" t="t" r="r" b="b"/>
            <a:pathLst>
              <a:path w="7470099" h="10287107">
                <a:moveTo>
                  <a:pt x="0" y="0"/>
                </a:moveTo>
                <a:lnTo>
                  <a:pt x="7470100" y="0"/>
                </a:lnTo>
                <a:lnTo>
                  <a:pt x="7470100" y="10287107"/>
                </a:lnTo>
                <a:lnTo>
                  <a:pt x="0" y="10287107"/>
                </a:lnTo>
                <a:lnTo>
                  <a:pt x="0" y="0"/>
                </a:lnTo>
                <a:close/>
              </a:path>
            </a:pathLst>
          </a:custGeom>
          <a:blipFill>
            <a:blip r:embed="rId6"/>
            <a:stretch>
              <a:fillRect/>
            </a:stretch>
          </a:blipFill>
        </p:spPr>
        <p:txBody>
          <a:bodyPr/>
          <a:lstStyle/>
          <a:p>
            <a:endParaRPr lang="es-CO"/>
          </a:p>
        </p:txBody>
      </p:sp>
      <p:pic>
        <p:nvPicPr>
          <p:cNvPr id="5" name="Picture 5">
            <a:extLst>
              <a:ext uri="{FF2B5EF4-FFF2-40B4-BE49-F238E27FC236}">
                <a16:creationId xmlns:a16="http://schemas.microsoft.com/office/drawing/2014/main" id="{7E39D9A6-3ADB-1128-76EB-10B7A00A8CCE}"/>
              </a:ext>
            </a:extLst>
          </p:cNvPr>
          <p:cNvPicPr>
            <a:picLocks noChangeAspect="1"/>
          </p:cNvPicPr>
          <p:nvPr/>
        </p:nvPicPr>
        <p:blipFill>
          <a:blip r:embed="rId7"/>
          <a:stretch>
            <a:fillRect/>
          </a:stretch>
        </p:blipFill>
        <p:spPr>
          <a:xfrm>
            <a:off x="11720118" y="1797921"/>
            <a:ext cx="1923406" cy="1923406"/>
          </a:xfrm>
          <a:prstGeom prst="rect">
            <a:avLst/>
          </a:prstGeom>
        </p:spPr>
      </p:pic>
      <p:sp>
        <p:nvSpPr>
          <p:cNvPr id="6" name="TextBox 6">
            <a:extLst>
              <a:ext uri="{FF2B5EF4-FFF2-40B4-BE49-F238E27FC236}">
                <a16:creationId xmlns:a16="http://schemas.microsoft.com/office/drawing/2014/main" id="{744B4938-CDD0-E467-006D-5A0AF6A6773C}"/>
              </a:ext>
            </a:extLst>
          </p:cNvPr>
          <p:cNvSpPr txBox="1"/>
          <p:nvPr/>
        </p:nvSpPr>
        <p:spPr>
          <a:xfrm>
            <a:off x="10901647" y="3589618"/>
            <a:ext cx="3560348" cy="558215"/>
          </a:xfrm>
          <a:prstGeom prst="rect">
            <a:avLst/>
          </a:prstGeom>
        </p:spPr>
        <p:txBody>
          <a:bodyPr lIns="0" tIns="0" rIns="0" bIns="0" rtlCol="0" anchor="t">
            <a:spAutoFit/>
          </a:bodyPr>
          <a:lstStyle/>
          <a:p>
            <a:pPr algn="ctr">
              <a:lnSpc>
                <a:spcPts val="4360"/>
              </a:lnSpc>
            </a:pPr>
            <a:r>
              <a:rPr lang="en-US" sz="3859">
                <a:solidFill>
                  <a:srgbClr val="0F657D"/>
                </a:solidFill>
                <a:latin typeface="League Spartan"/>
                <a:ea typeface="League Spartan"/>
                <a:cs typeface="League Spartan"/>
                <a:sym typeface="League Spartan"/>
              </a:rPr>
              <a:t>262.984 KW</a:t>
            </a:r>
          </a:p>
        </p:txBody>
      </p:sp>
      <p:sp>
        <p:nvSpPr>
          <p:cNvPr id="7" name="TextBox 7">
            <a:extLst>
              <a:ext uri="{FF2B5EF4-FFF2-40B4-BE49-F238E27FC236}">
                <a16:creationId xmlns:a16="http://schemas.microsoft.com/office/drawing/2014/main" id="{A7798682-BBFF-B7DE-30DB-E836070CBCD5}"/>
              </a:ext>
            </a:extLst>
          </p:cNvPr>
          <p:cNvSpPr txBox="1"/>
          <p:nvPr/>
        </p:nvSpPr>
        <p:spPr>
          <a:xfrm>
            <a:off x="11311685" y="4156276"/>
            <a:ext cx="2740272" cy="324667"/>
          </a:xfrm>
          <a:prstGeom prst="rect">
            <a:avLst/>
          </a:prstGeom>
        </p:spPr>
        <p:txBody>
          <a:bodyPr lIns="0" tIns="0" rIns="0" bIns="0" rtlCol="0" anchor="t">
            <a:spAutoFit/>
          </a:bodyPr>
          <a:lstStyle/>
          <a:p>
            <a:pPr algn="ctr">
              <a:lnSpc>
                <a:spcPts val="2521"/>
              </a:lnSpc>
            </a:pPr>
            <a:r>
              <a:rPr lang="en-US" sz="2231">
                <a:solidFill>
                  <a:srgbClr val="E68125"/>
                </a:solidFill>
                <a:latin typeface="League Spartan"/>
                <a:ea typeface="League Spartan"/>
                <a:cs typeface="League Spartan"/>
                <a:sym typeface="League Spartan"/>
              </a:rPr>
              <a:t>Capacidad Diésel</a:t>
            </a:r>
          </a:p>
        </p:txBody>
      </p:sp>
      <p:pic>
        <p:nvPicPr>
          <p:cNvPr id="8" name="Picture 8">
            <a:extLst>
              <a:ext uri="{FF2B5EF4-FFF2-40B4-BE49-F238E27FC236}">
                <a16:creationId xmlns:a16="http://schemas.microsoft.com/office/drawing/2014/main" id="{C65D19ED-F3CE-FC10-3867-EC5E4A1CBDEF}"/>
              </a:ext>
            </a:extLst>
          </p:cNvPr>
          <p:cNvPicPr>
            <a:picLocks noChangeAspect="1"/>
          </p:cNvPicPr>
          <p:nvPr/>
        </p:nvPicPr>
        <p:blipFill>
          <a:blip r:embed="rId8"/>
          <a:stretch>
            <a:fillRect/>
          </a:stretch>
        </p:blipFill>
        <p:spPr>
          <a:xfrm rot="4505910">
            <a:off x="11720118" y="4429653"/>
            <a:ext cx="1923406" cy="1923406"/>
          </a:xfrm>
          <a:prstGeom prst="rect">
            <a:avLst/>
          </a:prstGeom>
        </p:spPr>
      </p:pic>
      <p:grpSp>
        <p:nvGrpSpPr>
          <p:cNvPr id="9" name="Group 9">
            <a:extLst>
              <a:ext uri="{FF2B5EF4-FFF2-40B4-BE49-F238E27FC236}">
                <a16:creationId xmlns:a16="http://schemas.microsoft.com/office/drawing/2014/main" id="{478B0869-EF26-4BD0-4223-A585EDDCD9BF}"/>
              </a:ext>
            </a:extLst>
          </p:cNvPr>
          <p:cNvGrpSpPr/>
          <p:nvPr/>
        </p:nvGrpSpPr>
        <p:grpSpPr>
          <a:xfrm>
            <a:off x="7706608" y="8009369"/>
            <a:ext cx="998028" cy="998028"/>
            <a:chOff x="0" y="0"/>
            <a:chExt cx="812800" cy="812800"/>
          </a:xfrm>
        </p:grpSpPr>
        <p:sp>
          <p:nvSpPr>
            <p:cNvPr id="10" name="Freeform 10">
              <a:extLst>
                <a:ext uri="{FF2B5EF4-FFF2-40B4-BE49-F238E27FC236}">
                  <a16:creationId xmlns:a16="http://schemas.microsoft.com/office/drawing/2014/main" id="{8409F39E-3C06-76B9-88D6-3BA2FA612A7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576E"/>
            </a:solidFill>
          </p:spPr>
          <p:txBody>
            <a:bodyPr/>
            <a:lstStyle/>
            <a:p>
              <a:endParaRPr lang="es-CO"/>
            </a:p>
          </p:txBody>
        </p:sp>
        <p:sp>
          <p:nvSpPr>
            <p:cNvPr id="11" name="TextBox 11">
              <a:extLst>
                <a:ext uri="{FF2B5EF4-FFF2-40B4-BE49-F238E27FC236}">
                  <a16:creationId xmlns:a16="http://schemas.microsoft.com/office/drawing/2014/main" id="{6B4FFDC4-BEAB-7245-6103-66260F48444C}"/>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399" b="1">
                  <a:solidFill>
                    <a:srgbClr val="FFFFFF"/>
                  </a:solidFill>
                  <a:latin typeface="Canva Sans Bold"/>
                  <a:ea typeface="Canva Sans Bold"/>
                  <a:cs typeface="Canva Sans Bold"/>
                  <a:sym typeface="Canva Sans Bold"/>
                </a:rPr>
                <a:t>77%</a:t>
              </a:r>
            </a:p>
          </p:txBody>
        </p:sp>
      </p:grpSp>
      <p:sp>
        <p:nvSpPr>
          <p:cNvPr id="12" name="TextBox 12">
            <a:extLst>
              <a:ext uri="{FF2B5EF4-FFF2-40B4-BE49-F238E27FC236}">
                <a16:creationId xmlns:a16="http://schemas.microsoft.com/office/drawing/2014/main" id="{0FD0B492-4DCC-A2A0-88BE-61E26B5ADF60}"/>
              </a:ext>
            </a:extLst>
          </p:cNvPr>
          <p:cNvSpPr txBox="1"/>
          <p:nvPr/>
        </p:nvSpPr>
        <p:spPr>
          <a:xfrm>
            <a:off x="7832980" y="337231"/>
            <a:ext cx="6075297" cy="1371657"/>
          </a:xfrm>
          <a:prstGeom prst="rect">
            <a:avLst/>
          </a:prstGeom>
        </p:spPr>
        <p:txBody>
          <a:bodyPr lIns="0" tIns="0" rIns="0" bIns="0" rtlCol="0" anchor="t">
            <a:spAutoFit/>
          </a:bodyPr>
          <a:lstStyle/>
          <a:p>
            <a:pPr algn="l">
              <a:lnSpc>
                <a:spcPts val="5370"/>
              </a:lnSpc>
            </a:pPr>
            <a:r>
              <a:rPr lang="en-US" sz="4752" dirty="0">
                <a:solidFill>
                  <a:srgbClr val="0F657D"/>
                </a:solidFill>
                <a:latin typeface="League Spartan"/>
                <a:ea typeface="League Spartan"/>
                <a:cs typeface="League Spartan"/>
                <a:sym typeface="League Spartan"/>
              </a:rPr>
              <a:t>MATRIZ</a:t>
            </a:r>
            <a:r>
              <a:rPr lang="en-US" sz="4752" dirty="0">
                <a:solidFill>
                  <a:srgbClr val="E68125"/>
                </a:solidFill>
                <a:latin typeface="League Spartan"/>
                <a:ea typeface="League Spartan"/>
                <a:cs typeface="League Spartan"/>
                <a:sym typeface="League Spartan"/>
              </a:rPr>
              <a:t> ELÉCTRICA</a:t>
            </a:r>
          </a:p>
          <a:p>
            <a:pPr algn="l">
              <a:lnSpc>
                <a:spcPts val="5370"/>
              </a:lnSpc>
            </a:pPr>
            <a:r>
              <a:rPr lang="en-US" sz="4752" dirty="0">
                <a:solidFill>
                  <a:srgbClr val="04576E"/>
                </a:solidFill>
                <a:latin typeface="League Spartan"/>
                <a:ea typeface="League Spartan"/>
                <a:cs typeface="League Spartan"/>
                <a:sym typeface="League Spartan"/>
              </a:rPr>
              <a:t>ZNI</a:t>
            </a:r>
          </a:p>
        </p:txBody>
      </p:sp>
      <p:sp>
        <p:nvSpPr>
          <p:cNvPr id="13" name="TextBox 13">
            <a:extLst>
              <a:ext uri="{FF2B5EF4-FFF2-40B4-BE49-F238E27FC236}">
                <a16:creationId xmlns:a16="http://schemas.microsoft.com/office/drawing/2014/main" id="{AF8AB975-41FB-96DB-5F25-9D8C7C779FED}"/>
              </a:ext>
            </a:extLst>
          </p:cNvPr>
          <p:cNvSpPr txBox="1"/>
          <p:nvPr/>
        </p:nvSpPr>
        <p:spPr>
          <a:xfrm>
            <a:off x="11046865" y="1060462"/>
            <a:ext cx="3499896" cy="571631"/>
          </a:xfrm>
          <a:prstGeom prst="rect">
            <a:avLst/>
          </a:prstGeom>
        </p:spPr>
        <p:txBody>
          <a:bodyPr wrap="square" lIns="0" tIns="0" rIns="0" bIns="0" rtlCol="0" anchor="t">
            <a:spAutoFit/>
          </a:bodyPr>
          <a:lstStyle/>
          <a:p>
            <a:pPr algn="ctr">
              <a:lnSpc>
                <a:spcPts val="4360"/>
              </a:lnSpc>
            </a:pPr>
            <a:r>
              <a:rPr lang="en-US" sz="3859" dirty="0">
                <a:solidFill>
                  <a:srgbClr val="0F657D"/>
                </a:solidFill>
                <a:latin typeface="League Spartan"/>
                <a:ea typeface="League Spartan"/>
                <a:cs typeface="League Spartan"/>
                <a:sym typeface="League Spartan"/>
              </a:rPr>
              <a:t>330.058 KW</a:t>
            </a:r>
          </a:p>
        </p:txBody>
      </p:sp>
      <p:sp>
        <p:nvSpPr>
          <p:cNvPr id="14" name="TextBox 14">
            <a:extLst>
              <a:ext uri="{FF2B5EF4-FFF2-40B4-BE49-F238E27FC236}">
                <a16:creationId xmlns:a16="http://schemas.microsoft.com/office/drawing/2014/main" id="{05E4D407-EAB4-C922-FACA-354E9884E99D}"/>
              </a:ext>
            </a:extLst>
          </p:cNvPr>
          <p:cNvSpPr txBox="1"/>
          <p:nvPr/>
        </p:nvSpPr>
        <p:spPr>
          <a:xfrm>
            <a:off x="10694688" y="1562100"/>
            <a:ext cx="3974266" cy="324667"/>
          </a:xfrm>
          <a:prstGeom prst="rect">
            <a:avLst/>
          </a:prstGeom>
        </p:spPr>
        <p:txBody>
          <a:bodyPr lIns="0" tIns="0" rIns="0" bIns="0" rtlCol="0" anchor="t">
            <a:spAutoFit/>
          </a:bodyPr>
          <a:lstStyle/>
          <a:p>
            <a:pPr algn="ctr">
              <a:lnSpc>
                <a:spcPts val="2521"/>
              </a:lnSpc>
            </a:pPr>
            <a:r>
              <a:rPr lang="en-US" sz="2231" dirty="0">
                <a:solidFill>
                  <a:srgbClr val="E68125"/>
                </a:solidFill>
                <a:latin typeface="League Spartan"/>
                <a:ea typeface="League Spartan"/>
                <a:cs typeface="League Spartan"/>
                <a:sym typeface="League Spartan"/>
              </a:rPr>
              <a:t>Total </a:t>
            </a:r>
            <a:r>
              <a:rPr lang="en-US" sz="2231" dirty="0" err="1">
                <a:solidFill>
                  <a:srgbClr val="E68125"/>
                </a:solidFill>
                <a:latin typeface="League Spartan"/>
                <a:ea typeface="League Spartan"/>
                <a:cs typeface="League Spartan"/>
                <a:sym typeface="League Spartan"/>
              </a:rPr>
              <a:t>capacidad</a:t>
            </a:r>
            <a:r>
              <a:rPr lang="en-US" sz="2231" dirty="0">
                <a:solidFill>
                  <a:srgbClr val="E68125"/>
                </a:solidFill>
                <a:latin typeface="League Spartan"/>
                <a:ea typeface="League Spartan"/>
                <a:cs typeface="League Spartan"/>
                <a:sym typeface="League Spartan"/>
              </a:rPr>
              <a:t> </a:t>
            </a:r>
            <a:r>
              <a:rPr lang="en-US" sz="2231" dirty="0" err="1">
                <a:solidFill>
                  <a:srgbClr val="E68125"/>
                </a:solidFill>
                <a:latin typeface="League Spartan"/>
                <a:ea typeface="League Spartan"/>
                <a:cs typeface="League Spartan"/>
                <a:sym typeface="League Spartan"/>
              </a:rPr>
              <a:t>instalada</a:t>
            </a:r>
            <a:endParaRPr lang="en-US" sz="2231" dirty="0">
              <a:solidFill>
                <a:srgbClr val="E68125"/>
              </a:solidFill>
              <a:latin typeface="League Spartan"/>
              <a:ea typeface="League Spartan"/>
              <a:cs typeface="League Spartan"/>
              <a:sym typeface="League Spartan"/>
            </a:endParaRPr>
          </a:p>
        </p:txBody>
      </p:sp>
      <p:sp>
        <p:nvSpPr>
          <p:cNvPr id="15" name="TextBox 15">
            <a:extLst>
              <a:ext uri="{FF2B5EF4-FFF2-40B4-BE49-F238E27FC236}">
                <a16:creationId xmlns:a16="http://schemas.microsoft.com/office/drawing/2014/main" id="{886B88C8-4BEA-E4B7-C9D1-E3EF1DDB63E0}"/>
              </a:ext>
            </a:extLst>
          </p:cNvPr>
          <p:cNvSpPr txBox="1"/>
          <p:nvPr/>
        </p:nvSpPr>
        <p:spPr>
          <a:xfrm>
            <a:off x="12396788" y="2661981"/>
            <a:ext cx="632278" cy="278256"/>
          </a:xfrm>
          <a:prstGeom prst="rect">
            <a:avLst/>
          </a:prstGeom>
        </p:spPr>
        <p:txBody>
          <a:bodyPr lIns="0" tIns="0" rIns="0" bIns="0" rtlCol="0" anchor="t">
            <a:spAutoFit/>
          </a:bodyPr>
          <a:lstStyle/>
          <a:p>
            <a:pPr algn="l">
              <a:lnSpc>
                <a:spcPts val="2284"/>
              </a:lnSpc>
            </a:pPr>
            <a:r>
              <a:rPr lang="en-US" sz="2021">
                <a:solidFill>
                  <a:srgbClr val="0F657D"/>
                </a:solidFill>
                <a:latin typeface="League Spartan"/>
                <a:ea typeface="League Spartan"/>
                <a:cs typeface="League Spartan"/>
                <a:sym typeface="League Spartan"/>
              </a:rPr>
              <a:t>80%</a:t>
            </a:r>
          </a:p>
        </p:txBody>
      </p:sp>
      <p:sp>
        <p:nvSpPr>
          <p:cNvPr id="16" name="TextBox 16">
            <a:extLst>
              <a:ext uri="{FF2B5EF4-FFF2-40B4-BE49-F238E27FC236}">
                <a16:creationId xmlns:a16="http://schemas.microsoft.com/office/drawing/2014/main" id="{A8F92998-F3F5-FDC4-68DB-D7B0FF5E9AE7}"/>
              </a:ext>
            </a:extLst>
          </p:cNvPr>
          <p:cNvSpPr txBox="1"/>
          <p:nvPr/>
        </p:nvSpPr>
        <p:spPr>
          <a:xfrm>
            <a:off x="12396788" y="5294787"/>
            <a:ext cx="867134" cy="278256"/>
          </a:xfrm>
          <a:prstGeom prst="rect">
            <a:avLst/>
          </a:prstGeom>
        </p:spPr>
        <p:txBody>
          <a:bodyPr lIns="0" tIns="0" rIns="0" bIns="0" rtlCol="0" anchor="t">
            <a:spAutoFit/>
          </a:bodyPr>
          <a:lstStyle/>
          <a:p>
            <a:pPr algn="l">
              <a:lnSpc>
                <a:spcPts val="2284"/>
              </a:lnSpc>
            </a:pPr>
            <a:r>
              <a:rPr lang="en-US" sz="2021">
                <a:solidFill>
                  <a:srgbClr val="0F657D"/>
                </a:solidFill>
                <a:latin typeface="League Spartan"/>
                <a:ea typeface="League Spartan"/>
                <a:cs typeface="League Spartan"/>
                <a:sym typeface="League Spartan"/>
              </a:rPr>
              <a:t>20%</a:t>
            </a:r>
          </a:p>
        </p:txBody>
      </p:sp>
      <p:sp>
        <p:nvSpPr>
          <p:cNvPr id="17" name="TextBox 17">
            <a:extLst>
              <a:ext uri="{FF2B5EF4-FFF2-40B4-BE49-F238E27FC236}">
                <a16:creationId xmlns:a16="http://schemas.microsoft.com/office/drawing/2014/main" id="{408E2F1A-C555-FC27-22A5-59EADBDF4A97}"/>
              </a:ext>
            </a:extLst>
          </p:cNvPr>
          <p:cNvSpPr txBox="1"/>
          <p:nvPr/>
        </p:nvSpPr>
        <p:spPr>
          <a:xfrm>
            <a:off x="11186758" y="6335043"/>
            <a:ext cx="2990125" cy="558215"/>
          </a:xfrm>
          <a:prstGeom prst="rect">
            <a:avLst/>
          </a:prstGeom>
        </p:spPr>
        <p:txBody>
          <a:bodyPr lIns="0" tIns="0" rIns="0" bIns="0" rtlCol="0" anchor="t">
            <a:spAutoFit/>
          </a:bodyPr>
          <a:lstStyle/>
          <a:p>
            <a:pPr algn="ctr">
              <a:lnSpc>
                <a:spcPts val="4360"/>
              </a:lnSpc>
            </a:pPr>
            <a:r>
              <a:rPr lang="en-US" sz="3859">
                <a:solidFill>
                  <a:srgbClr val="0F657D"/>
                </a:solidFill>
                <a:latin typeface="League Spartan"/>
                <a:ea typeface="League Spartan"/>
                <a:cs typeface="League Spartan"/>
                <a:sym typeface="League Spartan"/>
              </a:rPr>
              <a:t>67.074 KW</a:t>
            </a:r>
          </a:p>
        </p:txBody>
      </p:sp>
      <p:sp>
        <p:nvSpPr>
          <p:cNvPr id="18" name="TextBox 18">
            <a:extLst>
              <a:ext uri="{FF2B5EF4-FFF2-40B4-BE49-F238E27FC236}">
                <a16:creationId xmlns:a16="http://schemas.microsoft.com/office/drawing/2014/main" id="{70030039-D93A-325B-0396-3EEA111AD4F0}"/>
              </a:ext>
            </a:extLst>
          </p:cNvPr>
          <p:cNvSpPr txBox="1"/>
          <p:nvPr/>
        </p:nvSpPr>
        <p:spPr>
          <a:xfrm>
            <a:off x="11311685" y="6901701"/>
            <a:ext cx="2740272" cy="324667"/>
          </a:xfrm>
          <a:prstGeom prst="rect">
            <a:avLst/>
          </a:prstGeom>
        </p:spPr>
        <p:txBody>
          <a:bodyPr lIns="0" tIns="0" rIns="0" bIns="0" rtlCol="0" anchor="t">
            <a:spAutoFit/>
          </a:bodyPr>
          <a:lstStyle/>
          <a:p>
            <a:pPr algn="ctr">
              <a:lnSpc>
                <a:spcPts val="2521"/>
              </a:lnSpc>
            </a:pPr>
            <a:r>
              <a:rPr lang="en-US" sz="2231">
                <a:solidFill>
                  <a:srgbClr val="E68125"/>
                </a:solidFill>
                <a:latin typeface="League Spartan"/>
                <a:ea typeface="League Spartan"/>
                <a:cs typeface="League Spartan"/>
                <a:sym typeface="League Spartan"/>
              </a:rPr>
              <a:t>Capacidad FNCER</a:t>
            </a:r>
          </a:p>
        </p:txBody>
      </p:sp>
      <p:grpSp>
        <p:nvGrpSpPr>
          <p:cNvPr id="19" name="Group 19">
            <a:extLst>
              <a:ext uri="{FF2B5EF4-FFF2-40B4-BE49-F238E27FC236}">
                <a16:creationId xmlns:a16="http://schemas.microsoft.com/office/drawing/2014/main" id="{DF365705-EE86-D1D8-367E-3E0C20E743A2}"/>
              </a:ext>
            </a:extLst>
          </p:cNvPr>
          <p:cNvGrpSpPr/>
          <p:nvPr/>
        </p:nvGrpSpPr>
        <p:grpSpPr>
          <a:xfrm>
            <a:off x="10057636" y="8012920"/>
            <a:ext cx="998028" cy="998028"/>
            <a:chOff x="0" y="0"/>
            <a:chExt cx="812800" cy="812800"/>
          </a:xfrm>
        </p:grpSpPr>
        <p:sp>
          <p:nvSpPr>
            <p:cNvPr id="20" name="Freeform 20">
              <a:extLst>
                <a:ext uri="{FF2B5EF4-FFF2-40B4-BE49-F238E27FC236}">
                  <a16:creationId xmlns:a16="http://schemas.microsoft.com/office/drawing/2014/main" id="{F9721C36-2E5D-0253-D984-2F1D494D5AE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8125"/>
            </a:solidFill>
          </p:spPr>
          <p:txBody>
            <a:bodyPr/>
            <a:lstStyle/>
            <a:p>
              <a:endParaRPr lang="es-CO"/>
            </a:p>
          </p:txBody>
        </p:sp>
        <p:sp>
          <p:nvSpPr>
            <p:cNvPr id="21" name="TextBox 21">
              <a:extLst>
                <a:ext uri="{FF2B5EF4-FFF2-40B4-BE49-F238E27FC236}">
                  <a16:creationId xmlns:a16="http://schemas.microsoft.com/office/drawing/2014/main" id="{1C8C7B63-B3B6-49C4-8269-55BC10C32A93}"/>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399" b="1">
                  <a:solidFill>
                    <a:srgbClr val="FFFFFF"/>
                  </a:solidFill>
                  <a:latin typeface="Canva Sans Bold"/>
                  <a:ea typeface="Canva Sans Bold"/>
                  <a:cs typeface="Canva Sans Bold"/>
                  <a:sym typeface="Canva Sans Bold"/>
                </a:rPr>
                <a:t>8%</a:t>
              </a:r>
            </a:p>
          </p:txBody>
        </p:sp>
      </p:grpSp>
      <p:grpSp>
        <p:nvGrpSpPr>
          <p:cNvPr id="22" name="Group 22">
            <a:extLst>
              <a:ext uri="{FF2B5EF4-FFF2-40B4-BE49-F238E27FC236}">
                <a16:creationId xmlns:a16="http://schemas.microsoft.com/office/drawing/2014/main" id="{2E03C56E-08C0-F538-267C-099C797E2747}"/>
              </a:ext>
            </a:extLst>
          </p:cNvPr>
          <p:cNvGrpSpPr/>
          <p:nvPr/>
        </p:nvGrpSpPr>
        <p:grpSpPr>
          <a:xfrm>
            <a:off x="12408664" y="8014695"/>
            <a:ext cx="998028" cy="998028"/>
            <a:chOff x="0" y="0"/>
            <a:chExt cx="812800" cy="812800"/>
          </a:xfrm>
        </p:grpSpPr>
        <p:sp>
          <p:nvSpPr>
            <p:cNvPr id="23" name="Freeform 23">
              <a:extLst>
                <a:ext uri="{FF2B5EF4-FFF2-40B4-BE49-F238E27FC236}">
                  <a16:creationId xmlns:a16="http://schemas.microsoft.com/office/drawing/2014/main" id="{86C2837C-62BD-C864-0AA6-1B8E38AC57C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723"/>
            </a:solidFill>
          </p:spPr>
          <p:txBody>
            <a:bodyPr/>
            <a:lstStyle/>
            <a:p>
              <a:endParaRPr lang="es-CO"/>
            </a:p>
          </p:txBody>
        </p:sp>
        <p:sp>
          <p:nvSpPr>
            <p:cNvPr id="24" name="TextBox 24">
              <a:extLst>
                <a:ext uri="{FF2B5EF4-FFF2-40B4-BE49-F238E27FC236}">
                  <a16:creationId xmlns:a16="http://schemas.microsoft.com/office/drawing/2014/main" id="{0E9D3B7B-6BC3-6DAF-B9A6-2A30474DCA58}"/>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399" b="1">
                  <a:solidFill>
                    <a:srgbClr val="FFFFFF"/>
                  </a:solidFill>
                  <a:latin typeface="Canva Sans Bold"/>
                  <a:ea typeface="Canva Sans Bold"/>
                  <a:cs typeface="Canva Sans Bold"/>
                  <a:sym typeface="Canva Sans Bold"/>
                </a:rPr>
                <a:t>7%</a:t>
              </a:r>
            </a:p>
          </p:txBody>
        </p:sp>
      </p:grpSp>
      <p:grpSp>
        <p:nvGrpSpPr>
          <p:cNvPr id="25" name="Group 25">
            <a:extLst>
              <a:ext uri="{FF2B5EF4-FFF2-40B4-BE49-F238E27FC236}">
                <a16:creationId xmlns:a16="http://schemas.microsoft.com/office/drawing/2014/main" id="{E19E9DE7-C27B-DAF1-AC3D-13F8154C8417}"/>
              </a:ext>
            </a:extLst>
          </p:cNvPr>
          <p:cNvGrpSpPr/>
          <p:nvPr/>
        </p:nvGrpSpPr>
        <p:grpSpPr>
          <a:xfrm>
            <a:off x="14759692" y="8016470"/>
            <a:ext cx="998028" cy="998028"/>
            <a:chOff x="0" y="0"/>
            <a:chExt cx="812800" cy="812800"/>
          </a:xfrm>
        </p:grpSpPr>
        <p:sp>
          <p:nvSpPr>
            <p:cNvPr id="26" name="Freeform 26">
              <a:extLst>
                <a:ext uri="{FF2B5EF4-FFF2-40B4-BE49-F238E27FC236}">
                  <a16:creationId xmlns:a16="http://schemas.microsoft.com/office/drawing/2014/main" id="{44B8123B-000F-C762-F936-87B3B5285FB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75757"/>
            </a:solidFill>
          </p:spPr>
          <p:txBody>
            <a:bodyPr/>
            <a:lstStyle/>
            <a:p>
              <a:endParaRPr lang="es-CO"/>
            </a:p>
          </p:txBody>
        </p:sp>
        <p:sp>
          <p:nvSpPr>
            <p:cNvPr id="27" name="TextBox 27">
              <a:extLst>
                <a:ext uri="{FF2B5EF4-FFF2-40B4-BE49-F238E27FC236}">
                  <a16:creationId xmlns:a16="http://schemas.microsoft.com/office/drawing/2014/main" id="{CA23CF42-15D0-0D17-C79F-7A95BDB1B296}"/>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399" b="1">
                  <a:solidFill>
                    <a:srgbClr val="FFFFFF"/>
                  </a:solidFill>
                  <a:latin typeface="Canva Sans Bold"/>
                  <a:ea typeface="Canva Sans Bold"/>
                  <a:cs typeface="Canva Sans Bold"/>
                  <a:sym typeface="Canva Sans Bold"/>
                </a:rPr>
                <a:t>7%</a:t>
              </a:r>
            </a:p>
          </p:txBody>
        </p:sp>
      </p:grpSp>
      <p:grpSp>
        <p:nvGrpSpPr>
          <p:cNvPr id="28" name="Group 28">
            <a:extLst>
              <a:ext uri="{FF2B5EF4-FFF2-40B4-BE49-F238E27FC236}">
                <a16:creationId xmlns:a16="http://schemas.microsoft.com/office/drawing/2014/main" id="{1518DBF7-01E3-FE50-9698-25A05A5941B7}"/>
              </a:ext>
            </a:extLst>
          </p:cNvPr>
          <p:cNvGrpSpPr/>
          <p:nvPr/>
        </p:nvGrpSpPr>
        <p:grpSpPr>
          <a:xfrm>
            <a:off x="17110721" y="8011144"/>
            <a:ext cx="998028" cy="998028"/>
            <a:chOff x="0" y="0"/>
            <a:chExt cx="812800" cy="812800"/>
          </a:xfrm>
        </p:grpSpPr>
        <p:sp>
          <p:nvSpPr>
            <p:cNvPr id="29" name="Freeform 29">
              <a:extLst>
                <a:ext uri="{FF2B5EF4-FFF2-40B4-BE49-F238E27FC236}">
                  <a16:creationId xmlns:a16="http://schemas.microsoft.com/office/drawing/2014/main" id="{BA40073E-C0BE-8028-FD38-E3D8E83C836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1BF8A"/>
            </a:solidFill>
          </p:spPr>
          <p:txBody>
            <a:bodyPr/>
            <a:lstStyle/>
            <a:p>
              <a:endParaRPr lang="es-CO"/>
            </a:p>
          </p:txBody>
        </p:sp>
        <p:sp>
          <p:nvSpPr>
            <p:cNvPr id="30" name="TextBox 30">
              <a:extLst>
                <a:ext uri="{FF2B5EF4-FFF2-40B4-BE49-F238E27FC236}">
                  <a16:creationId xmlns:a16="http://schemas.microsoft.com/office/drawing/2014/main" id="{93556860-8C3A-5500-8141-4F7C95DA49A2}"/>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399" b="1">
                  <a:solidFill>
                    <a:srgbClr val="FFFFFF"/>
                  </a:solidFill>
                  <a:latin typeface="Canva Sans Bold"/>
                  <a:ea typeface="Canva Sans Bold"/>
                  <a:cs typeface="Canva Sans Bold"/>
                  <a:sym typeface="Canva Sans Bold"/>
                </a:rPr>
                <a:t>1%</a:t>
              </a:r>
            </a:p>
          </p:txBody>
        </p:sp>
      </p:grpSp>
      <p:sp>
        <p:nvSpPr>
          <p:cNvPr id="31" name="TextBox 31">
            <a:extLst>
              <a:ext uri="{FF2B5EF4-FFF2-40B4-BE49-F238E27FC236}">
                <a16:creationId xmlns:a16="http://schemas.microsoft.com/office/drawing/2014/main" id="{E35515FE-4366-340E-9E8C-28313259DB33}"/>
              </a:ext>
            </a:extLst>
          </p:cNvPr>
          <p:cNvSpPr txBox="1"/>
          <p:nvPr/>
        </p:nvSpPr>
        <p:spPr>
          <a:xfrm>
            <a:off x="7706608" y="9100087"/>
            <a:ext cx="2123192" cy="926920"/>
          </a:xfrm>
          <a:prstGeom prst="rect">
            <a:avLst/>
          </a:prstGeom>
        </p:spPr>
        <p:txBody>
          <a:bodyPr wrap="square" lIns="0" tIns="0" rIns="0" bIns="0" rtlCol="0" anchor="t">
            <a:spAutoFit/>
          </a:bodyPr>
          <a:lstStyle/>
          <a:p>
            <a:pPr algn="l">
              <a:lnSpc>
                <a:spcPts val="2366"/>
              </a:lnSpc>
            </a:pPr>
            <a:r>
              <a:rPr lang="en-US" sz="2094" dirty="0">
                <a:solidFill>
                  <a:srgbClr val="0F657D"/>
                </a:solidFill>
                <a:latin typeface="League Spartan"/>
                <a:ea typeface="League Spartan"/>
                <a:cs typeface="League Spartan"/>
                <a:sym typeface="League Spartan"/>
              </a:rPr>
              <a:t>51.871 KW</a:t>
            </a:r>
          </a:p>
          <a:p>
            <a:pPr algn="l">
              <a:lnSpc>
                <a:spcPts val="2366"/>
              </a:lnSpc>
            </a:pPr>
            <a:r>
              <a:rPr lang="en-US" sz="2094" dirty="0">
                <a:solidFill>
                  <a:srgbClr val="0F657D"/>
                </a:solidFill>
                <a:latin typeface="League Spartan"/>
                <a:ea typeface="League Spartan"/>
                <a:cs typeface="League Spartan"/>
                <a:sym typeface="League Spartan"/>
              </a:rPr>
              <a:t>SISFV (75.878 </a:t>
            </a:r>
            <a:r>
              <a:rPr lang="en-US" sz="2094" dirty="0" err="1">
                <a:solidFill>
                  <a:srgbClr val="0F657D"/>
                </a:solidFill>
                <a:latin typeface="League Spartan"/>
                <a:ea typeface="League Spartan"/>
                <a:cs typeface="League Spartan"/>
                <a:sym typeface="League Spartan"/>
              </a:rPr>
              <a:t>soluciones</a:t>
            </a:r>
            <a:r>
              <a:rPr lang="en-US" sz="2094" dirty="0">
                <a:solidFill>
                  <a:srgbClr val="0F657D"/>
                </a:solidFill>
                <a:latin typeface="League Spartan"/>
                <a:ea typeface="League Spartan"/>
                <a:cs typeface="League Spartan"/>
                <a:sym typeface="League Spartan"/>
              </a:rPr>
              <a:t>)</a:t>
            </a:r>
          </a:p>
        </p:txBody>
      </p:sp>
      <p:sp>
        <p:nvSpPr>
          <p:cNvPr id="32" name="TextBox 32">
            <a:extLst>
              <a:ext uri="{FF2B5EF4-FFF2-40B4-BE49-F238E27FC236}">
                <a16:creationId xmlns:a16="http://schemas.microsoft.com/office/drawing/2014/main" id="{9DC7AB8E-A703-BCB0-3F25-30A0E145D424}"/>
              </a:ext>
            </a:extLst>
          </p:cNvPr>
          <p:cNvSpPr txBox="1"/>
          <p:nvPr/>
        </p:nvSpPr>
        <p:spPr>
          <a:xfrm>
            <a:off x="10057636" y="9100087"/>
            <a:ext cx="1530735" cy="608349"/>
          </a:xfrm>
          <a:prstGeom prst="rect">
            <a:avLst/>
          </a:prstGeom>
        </p:spPr>
        <p:txBody>
          <a:bodyPr lIns="0" tIns="0" rIns="0" bIns="0" rtlCol="0" anchor="t">
            <a:spAutoFit/>
          </a:bodyPr>
          <a:lstStyle/>
          <a:p>
            <a:pPr algn="l">
              <a:lnSpc>
                <a:spcPts val="2366"/>
              </a:lnSpc>
            </a:pPr>
            <a:r>
              <a:rPr lang="en-US" sz="2094">
                <a:solidFill>
                  <a:srgbClr val="E68125"/>
                </a:solidFill>
                <a:latin typeface="League Spartan"/>
                <a:ea typeface="League Spartan"/>
                <a:cs typeface="League Spartan"/>
                <a:sym typeface="League Spartan"/>
              </a:rPr>
              <a:t>5.040 KW</a:t>
            </a:r>
          </a:p>
          <a:p>
            <a:pPr algn="l">
              <a:lnSpc>
                <a:spcPts val="2366"/>
              </a:lnSpc>
            </a:pPr>
            <a:r>
              <a:rPr lang="en-US" sz="2094">
                <a:solidFill>
                  <a:srgbClr val="E68125"/>
                </a:solidFill>
                <a:latin typeface="League Spartan"/>
                <a:ea typeface="League Spartan"/>
                <a:cs typeface="League Spartan"/>
                <a:sym typeface="League Spartan"/>
              </a:rPr>
              <a:t>SOLAR</a:t>
            </a:r>
          </a:p>
        </p:txBody>
      </p:sp>
      <p:sp>
        <p:nvSpPr>
          <p:cNvPr id="33" name="TextBox 33">
            <a:extLst>
              <a:ext uri="{FF2B5EF4-FFF2-40B4-BE49-F238E27FC236}">
                <a16:creationId xmlns:a16="http://schemas.microsoft.com/office/drawing/2014/main" id="{8B2DB141-BB2E-C083-97E2-B0E8DDF9EA04}"/>
              </a:ext>
            </a:extLst>
          </p:cNvPr>
          <p:cNvSpPr txBox="1"/>
          <p:nvPr/>
        </p:nvSpPr>
        <p:spPr>
          <a:xfrm>
            <a:off x="12396788" y="9100087"/>
            <a:ext cx="1530735" cy="608349"/>
          </a:xfrm>
          <a:prstGeom prst="rect">
            <a:avLst/>
          </a:prstGeom>
        </p:spPr>
        <p:txBody>
          <a:bodyPr lIns="0" tIns="0" rIns="0" bIns="0" rtlCol="0" anchor="t">
            <a:spAutoFit/>
          </a:bodyPr>
          <a:lstStyle/>
          <a:p>
            <a:pPr algn="l">
              <a:lnSpc>
                <a:spcPts val="2366"/>
              </a:lnSpc>
            </a:pPr>
            <a:r>
              <a:rPr lang="en-US" sz="2094">
                <a:solidFill>
                  <a:srgbClr val="EB9723"/>
                </a:solidFill>
                <a:latin typeface="League Spartan"/>
                <a:ea typeface="League Spartan"/>
                <a:cs typeface="League Spartan"/>
                <a:sym typeface="League Spartan"/>
              </a:rPr>
              <a:t>4.520 KW</a:t>
            </a:r>
          </a:p>
          <a:p>
            <a:pPr algn="l">
              <a:lnSpc>
                <a:spcPts val="2366"/>
              </a:lnSpc>
            </a:pPr>
            <a:r>
              <a:rPr lang="en-US" sz="2094">
                <a:solidFill>
                  <a:srgbClr val="EB9723"/>
                </a:solidFill>
                <a:latin typeface="League Spartan"/>
                <a:ea typeface="League Spartan"/>
                <a:cs typeface="League Spartan"/>
                <a:sym typeface="League Spartan"/>
              </a:rPr>
              <a:t>BIOMASA</a:t>
            </a:r>
          </a:p>
        </p:txBody>
      </p:sp>
      <p:sp>
        <p:nvSpPr>
          <p:cNvPr id="34" name="TextBox 34">
            <a:extLst>
              <a:ext uri="{FF2B5EF4-FFF2-40B4-BE49-F238E27FC236}">
                <a16:creationId xmlns:a16="http://schemas.microsoft.com/office/drawing/2014/main" id="{151F630C-65A4-A986-F8D6-6212DB27AF28}"/>
              </a:ext>
            </a:extLst>
          </p:cNvPr>
          <p:cNvSpPr txBox="1"/>
          <p:nvPr/>
        </p:nvSpPr>
        <p:spPr>
          <a:xfrm>
            <a:off x="14759692" y="9100087"/>
            <a:ext cx="1530735" cy="608349"/>
          </a:xfrm>
          <a:prstGeom prst="rect">
            <a:avLst/>
          </a:prstGeom>
        </p:spPr>
        <p:txBody>
          <a:bodyPr lIns="0" tIns="0" rIns="0" bIns="0" rtlCol="0" anchor="t">
            <a:spAutoFit/>
          </a:bodyPr>
          <a:lstStyle/>
          <a:p>
            <a:pPr algn="l">
              <a:lnSpc>
                <a:spcPts val="2366"/>
              </a:lnSpc>
            </a:pPr>
            <a:r>
              <a:rPr lang="en-US" sz="2094">
                <a:solidFill>
                  <a:srgbClr val="575757"/>
                </a:solidFill>
                <a:latin typeface="League Spartan"/>
                <a:ea typeface="League Spartan"/>
                <a:cs typeface="League Spartan"/>
                <a:sym typeface="League Spartan"/>
              </a:rPr>
              <a:t>4.643 KW</a:t>
            </a:r>
          </a:p>
          <a:p>
            <a:pPr algn="l">
              <a:lnSpc>
                <a:spcPts val="2366"/>
              </a:lnSpc>
            </a:pPr>
            <a:r>
              <a:rPr lang="en-US" sz="2094">
                <a:solidFill>
                  <a:srgbClr val="575757"/>
                </a:solidFill>
                <a:latin typeface="League Spartan"/>
                <a:ea typeface="League Spartan"/>
                <a:cs typeface="League Spartan"/>
                <a:sym typeface="League Spartan"/>
              </a:rPr>
              <a:t>PCH</a:t>
            </a:r>
          </a:p>
        </p:txBody>
      </p:sp>
      <p:sp>
        <p:nvSpPr>
          <p:cNvPr id="35" name="TextBox 35">
            <a:extLst>
              <a:ext uri="{FF2B5EF4-FFF2-40B4-BE49-F238E27FC236}">
                <a16:creationId xmlns:a16="http://schemas.microsoft.com/office/drawing/2014/main" id="{88C52503-A0AB-F451-61AC-810840E5B6C4}"/>
              </a:ext>
            </a:extLst>
          </p:cNvPr>
          <p:cNvSpPr txBox="1"/>
          <p:nvPr/>
        </p:nvSpPr>
        <p:spPr>
          <a:xfrm>
            <a:off x="16757265" y="9100087"/>
            <a:ext cx="1530735" cy="608349"/>
          </a:xfrm>
          <a:prstGeom prst="rect">
            <a:avLst/>
          </a:prstGeom>
        </p:spPr>
        <p:txBody>
          <a:bodyPr lIns="0" tIns="0" rIns="0" bIns="0" rtlCol="0" anchor="t">
            <a:spAutoFit/>
          </a:bodyPr>
          <a:lstStyle/>
          <a:p>
            <a:pPr algn="l">
              <a:lnSpc>
                <a:spcPts val="2366"/>
              </a:lnSpc>
            </a:pPr>
            <a:r>
              <a:rPr lang="en-US" sz="2094">
                <a:solidFill>
                  <a:srgbClr val="31BF8A"/>
                </a:solidFill>
                <a:latin typeface="League Spartan"/>
                <a:ea typeface="League Spartan"/>
                <a:cs typeface="League Spartan"/>
                <a:sym typeface="League Spartan"/>
              </a:rPr>
              <a:t>1.000 KW</a:t>
            </a:r>
          </a:p>
          <a:p>
            <a:pPr algn="l">
              <a:lnSpc>
                <a:spcPts val="2366"/>
              </a:lnSpc>
            </a:pPr>
            <a:r>
              <a:rPr lang="en-US" sz="2094">
                <a:solidFill>
                  <a:srgbClr val="31BF8A"/>
                </a:solidFill>
                <a:latin typeface="League Spartan"/>
                <a:ea typeface="League Spartan"/>
                <a:cs typeface="League Spartan"/>
                <a:sym typeface="League Spartan"/>
              </a:rPr>
              <a:t>RSU</a:t>
            </a:r>
          </a:p>
        </p:txBody>
      </p:sp>
      <p:sp>
        <p:nvSpPr>
          <p:cNvPr id="36" name="TextBox 36">
            <a:extLst>
              <a:ext uri="{FF2B5EF4-FFF2-40B4-BE49-F238E27FC236}">
                <a16:creationId xmlns:a16="http://schemas.microsoft.com/office/drawing/2014/main" id="{A36E92B7-0527-A2B9-3D0B-7C9A8F78B114}"/>
              </a:ext>
            </a:extLst>
          </p:cNvPr>
          <p:cNvSpPr txBox="1"/>
          <p:nvPr/>
        </p:nvSpPr>
        <p:spPr>
          <a:xfrm>
            <a:off x="7427819" y="7588265"/>
            <a:ext cx="3619046" cy="297279"/>
          </a:xfrm>
          <a:prstGeom prst="rect">
            <a:avLst/>
          </a:prstGeom>
        </p:spPr>
        <p:txBody>
          <a:bodyPr lIns="0" tIns="0" rIns="0" bIns="0" rtlCol="0" anchor="t">
            <a:spAutoFit/>
          </a:bodyPr>
          <a:lstStyle/>
          <a:p>
            <a:pPr algn="ctr">
              <a:lnSpc>
                <a:spcPts val="2514"/>
              </a:lnSpc>
              <a:spcBef>
                <a:spcPct val="0"/>
              </a:spcBef>
            </a:pPr>
            <a:r>
              <a:rPr lang="en-US" sz="1796">
                <a:solidFill>
                  <a:srgbClr val="000000"/>
                </a:solidFill>
                <a:latin typeface="Canva Sans"/>
                <a:ea typeface="Canva Sans"/>
                <a:cs typeface="Canva Sans"/>
                <a:sym typeface="Canva Sans"/>
              </a:rPr>
              <a:t>Porcentaje por tipo FNCER</a:t>
            </a:r>
          </a:p>
        </p:txBody>
      </p:sp>
      <p:sp>
        <p:nvSpPr>
          <p:cNvPr id="37" name="AutoShape 37">
            <a:extLst>
              <a:ext uri="{FF2B5EF4-FFF2-40B4-BE49-F238E27FC236}">
                <a16:creationId xmlns:a16="http://schemas.microsoft.com/office/drawing/2014/main" id="{DA23ECBE-9301-9728-9626-7D6F2ACA31F2}"/>
              </a:ext>
            </a:extLst>
          </p:cNvPr>
          <p:cNvSpPr/>
          <p:nvPr/>
        </p:nvSpPr>
        <p:spPr>
          <a:xfrm>
            <a:off x="7706608" y="7429500"/>
            <a:ext cx="10402141" cy="0"/>
          </a:xfrm>
          <a:prstGeom prst="line">
            <a:avLst/>
          </a:prstGeom>
          <a:ln w="47625" cap="flat">
            <a:solidFill>
              <a:srgbClr val="04576E"/>
            </a:solidFill>
            <a:prstDash val="solid"/>
            <a:headEnd type="none" w="sm" len="sm"/>
            <a:tailEnd type="none" w="sm" len="sm"/>
          </a:ln>
        </p:spPr>
        <p:txBody>
          <a:bodyPr/>
          <a:lstStyle/>
          <a:p>
            <a:endParaRPr lang="es-CO"/>
          </a:p>
        </p:txBody>
      </p:sp>
    </p:spTree>
    <p:extLst>
      <p:ext uri="{BB962C8B-B14F-4D97-AF65-F5344CB8AC3E}">
        <p14:creationId xmlns:p14="http://schemas.microsoft.com/office/powerpoint/2010/main" val="1686484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71583">
            <a:off x="-1098826" y="-2088134"/>
            <a:ext cx="3559302" cy="4114800"/>
          </a:xfrm>
          <a:custGeom>
            <a:avLst/>
            <a:gdLst/>
            <a:ahLst/>
            <a:cxnLst/>
            <a:rect l="l" t="t" r="r" b="b"/>
            <a:pathLst>
              <a:path w="3559302" h="4114800">
                <a:moveTo>
                  <a:pt x="0" y="0"/>
                </a:moveTo>
                <a:lnTo>
                  <a:pt x="3559302" y="0"/>
                </a:lnTo>
                <a:lnTo>
                  <a:pt x="355930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grpSp>
        <p:nvGrpSpPr>
          <p:cNvPr id="3" name="Group 3"/>
          <p:cNvGrpSpPr/>
          <p:nvPr/>
        </p:nvGrpSpPr>
        <p:grpSpPr>
          <a:xfrm>
            <a:off x="-1795518" y="-5827870"/>
            <a:ext cx="12357268" cy="6431218"/>
            <a:chOff x="0" y="0"/>
            <a:chExt cx="673196" cy="350358"/>
          </a:xfrm>
        </p:grpSpPr>
        <p:sp>
          <p:nvSpPr>
            <p:cNvPr id="4" name="Freeform 4"/>
            <p:cNvSpPr/>
            <p:nvPr/>
          </p:nvSpPr>
          <p:spPr>
            <a:xfrm>
              <a:off x="24937" y="0"/>
              <a:ext cx="623323" cy="350358"/>
            </a:xfrm>
            <a:custGeom>
              <a:avLst/>
              <a:gdLst/>
              <a:ahLst/>
              <a:cxnLst/>
              <a:rect l="l" t="t" r="r" b="b"/>
              <a:pathLst>
                <a:path w="623323" h="350358">
                  <a:moveTo>
                    <a:pt x="382409" y="0"/>
                  </a:moveTo>
                  <a:lnTo>
                    <a:pt x="37714" y="0"/>
                  </a:lnTo>
                  <a:cubicBezTo>
                    <a:pt x="24808" y="0"/>
                    <a:pt x="12884" y="6892"/>
                    <a:pt x="6442" y="18075"/>
                  </a:cubicBezTo>
                  <a:cubicBezTo>
                    <a:pt x="0" y="29259"/>
                    <a:pt x="20" y="43031"/>
                    <a:pt x="6495" y="54195"/>
                  </a:cubicBezTo>
                  <a:lnTo>
                    <a:pt x="146831" y="296163"/>
                  </a:lnTo>
                  <a:cubicBezTo>
                    <a:pt x="166287" y="329709"/>
                    <a:pt x="202134" y="350358"/>
                    <a:pt x="240914" y="350358"/>
                  </a:cubicBezTo>
                  <a:lnTo>
                    <a:pt x="585609" y="350358"/>
                  </a:lnTo>
                  <a:cubicBezTo>
                    <a:pt x="598515" y="350358"/>
                    <a:pt x="610438" y="343466"/>
                    <a:pt x="616881" y="332283"/>
                  </a:cubicBezTo>
                  <a:cubicBezTo>
                    <a:pt x="623323" y="321100"/>
                    <a:pt x="623302" y="307327"/>
                    <a:pt x="616827" y="296163"/>
                  </a:cubicBezTo>
                  <a:lnTo>
                    <a:pt x="476491" y="54195"/>
                  </a:lnTo>
                  <a:cubicBezTo>
                    <a:pt x="457035" y="20649"/>
                    <a:pt x="421189" y="0"/>
                    <a:pt x="382409" y="0"/>
                  </a:cubicBezTo>
                  <a:close/>
                </a:path>
              </a:pathLst>
            </a:custGeom>
            <a:solidFill>
              <a:srgbClr val="EB9723"/>
            </a:solidFill>
          </p:spPr>
          <p:txBody>
            <a:bodyPr/>
            <a:lstStyle/>
            <a:p>
              <a:endParaRPr lang="es-CO"/>
            </a:p>
          </p:txBody>
        </p:sp>
        <p:sp>
          <p:nvSpPr>
            <p:cNvPr id="5" name="TextBox 5"/>
            <p:cNvSpPr txBox="1"/>
            <p:nvPr/>
          </p:nvSpPr>
          <p:spPr>
            <a:xfrm>
              <a:off x="101600" y="-38100"/>
              <a:ext cx="469996" cy="388458"/>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6463384" y="-2245672"/>
            <a:ext cx="13247757" cy="3309608"/>
            <a:chOff x="0" y="0"/>
            <a:chExt cx="1402421" cy="350358"/>
          </a:xfrm>
        </p:grpSpPr>
        <p:sp>
          <p:nvSpPr>
            <p:cNvPr id="7" name="Freeform 7"/>
            <p:cNvSpPr/>
            <p:nvPr/>
          </p:nvSpPr>
          <p:spPr>
            <a:xfrm>
              <a:off x="23261" y="0"/>
              <a:ext cx="1355900" cy="350358"/>
            </a:xfrm>
            <a:custGeom>
              <a:avLst/>
              <a:gdLst/>
              <a:ahLst/>
              <a:cxnLst/>
              <a:rect l="l" t="t" r="r" b="b"/>
              <a:pathLst>
                <a:path w="1355900" h="350358">
                  <a:moveTo>
                    <a:pt x="1117520" y="0"/>
                  </a:moveTo>
                  <a:lnTo>
                    <a:pt x="35178" y="0"/>
                  </a:lnTo>
                  <a:cubicBezTo>
                    <a:pt x="23140" y="0"/>
                    <a:pt x="12018" y="6429"/>
                    <a:pt x="6009" y="16860"/>
                  </a:cubicBezTo>
                  <a:cubicBezTo>
                    <a:pt x="0" y="27292"/>
                    <a:pt x="18" y="40139"/>
                    <a:pt x="6058" y="50552"/>
                  </a:cubicBezTo>
                  <a:lnTo>
                    <a:pt x="150620" y="299806"/>
                  </a:lnTo>
                  <a:cubicBezTo>
                    <a:pt x="168768" y="331097"/>
                    <a:pt x="202205" y="350358"/>
                    <a:pt x="238378" y="350358"/>
                  </a:cubicBezTo>
                  <a:lnTo>
                    <a:pt x="1320720" y="350358"/>
                  </a:lnTo>
                  <a:cubicBezTo>
                    <a:pt x="1332759" y="350358"/>
                    <a:pt x="1343881" y="343930"/>
                    <a:pt x="1349890" y="333498"/>
                  </a:cubicBezTo>
                  <a:cubicBezTo>
                    <a:pt x="1355899" y="323066"/>
                    <a:pt x="1355880" y="310220"/>
                    <a:pt x="1349841" y="299806"/>
                  </a:cubicBezTo>
                  <a:lnTo>
                    <a:pt x="1205279" y="50552"/>
                  </a:lnTo>
                  <a:cubicBezTo>
                    <a:pt x="1187131" y="19261"/>
                    <a:pt x="1153694" y="0"/>
                    <a:pt x="1117520" y="0"/>
                  </a:cubicBezTo>
                  <a:close/>
                </a:path>
              </a:pathLst>
            </a:custGeom>
            <a:solidFill>
              <a:srgbClr val="04576E"/>
            </a:solidFill>
          </p:spPr>
          <p:txBody>
            <a:bodyPr/>
            <a:lstStyle/>
            <a:p>
              <a:endParaRPr lang="es-CO"/>
            </a:p>
          </p:txBody>
        </p:sp>
        <p:sp>
          <p:nvSpPr>
            <p:cNvPr id="8" name="TextBox 8"/>
            <p:cNvSpPr txBox="1"/>
            <p:nvPr/>
          </p:nvSpPr>
          <p:spPr>
            <a:xfrm>
              <a:off x="101600" y="-38100"/>
              <a:ext cx="1199221" cy="388458"/>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557984" y="10174648"/>
            <a:ext cx="6867455" cy="366034"/>
            <a:chOff x="0" y="0"/>
            <a:chExt cx="6573362" cy="350358"/>
          </a:xfrm>
        </p:grpSpPr>
        <p:sp>
          <p:nvSpPr>
            <p:cNvPr id="10" name="Freeform 10"/>
            <p:cNvSpPr/>
            <p:nvPr/>
          </p:nvSpPr>
          <p:spPr>
            <a:xfrm>
              <a:off x="44871" y="0"/>
              <a:ext cx="6483620" cy="350358"/>
            </a:xfrm>
            <a:custGeom>
              <a:avLst/>
              <a:gdLst/>
              <a:ahLst/>
              <a:cxnLst/>
              <a:rect l="l" t="t" r="r" b="b"/>
              <a:pathLst>
                <a:path w="6483620" h="350358">
                  <a:moveTo>
                    <a:pt x="6212557" y="0"/>
                  </a:moveTo>
                  <a:lnTo>
                    <a:pt x="67862" y="0"/>
                  </a:lnTo>
                  <a:cubicBezTo>
                    <a:pt x="44639" y="0"/>
                    <a:pt x="23184" y="12401"/>
                    <a:pt x="11592" y="32525"/>
                  </a:cubicBezTo>
                  <a:cubicBezTo>
                    <a:pt x="0" y="52648"/>
                    <a:pt x="37" y="77430"/>
                    <a:pt x="11688" y="97519"/>
                  </a:cubicBezTo>
                  <a:lnTo>
                    <a:pt x="101770" y="252839"/>
                  </a:lnTo>
                  <a:cubicBezTo>
                    <a:pt x="136780" y="313203"/>
                    <a:pt x="201282" y="350358"/>
                    <a:pt x="271062" y="350358"/>
                  </a:cubicBezTo>
                  <a:lnTo>
                    <a:pt x="6415757" y="350358"/>
                  </a:lnTo>
                  <a:cubicBezTo>
                    <a:pt x="6438981" y="350358"/>
                    <a:pt x="6460436" y="337957"/>
                    <a:pt x="6472027" y="317834"/>
                  </a:cubicBezTo>
                  <a:cubicBezTo>
                    <a:pt x="6483620" y="297710"/>
                    <a:pt x="6483583" y="272929"/>
                    <a:pt x="6471932" y="252839"/>
                  </a:cubicBezTo>
                  <a:lnTo>
                    <a:pt x="6381850" y="97519"/>
                  </a:lnTo>
                  <a:cubicBezTo>
                    <a:pt x="6346840" y="37156"/>
                    <a:pt x="6282338" y="0"/>
                    <a:pt x="6212557" y="0"/>
                  </a:cubicBezTo>
                  <a:close/>
                </a:path>
              </a:pathLst>
            </a:custGeom>
            <a:solidFill>
              <a:srgbClr val="E68125"/>
            </a:solidFill>
          </p:spPr>
          <p:txBody>
            <a:bodyPr/>
            <a:lstStyle/>
            <a:p>
              <a:endParaRPr lang="es-CO"/>
            </a:p>
          </p:txBody>
        </p:sp>
        <p:sp>
          <p:nvSpPr>
            <p:cNvPr id="11" name="TextBox 11"/>
            <p:cNvSpPr txBox="1"/>
            <p:nvPr/>
          </p:nvSpPr>
          <p:spPr>
            <a:xfrm>
              <a:off x="101600" y="-38100"/>
              <a:ext cx="6370162" cy="388458"/>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3931829" y="10174648"/>
            <a:ext cx="13565006" cy="366034"/>
            <a:chOff x="0" y="0"/>
            <a:chExt cx="12984094" cy="350358"/>
          </a:xfrm>
        </p:grpSpPr>
        <p:sp>
          <p:nvSpPr>
            <p:cNvPr id="13" name="Freeform 13"/>
            <p:cNvSpPr/>
            <p:nvPr/>
          </p:nvSpPr>
          <p:spPr>
            <a:xfrm>
              <a:off x="22717" y="0"/>
              <a:ext cx="12938661" cy="350358"/>
            </a:xfrm>
            <a:custGeom>
              <a:avLst/>
              <a:gdLst/>
              <a:ahLst/>
              <a:cxnLst/>
              <a:rect l="l" t="t" r="r" b="b"/>
              <a:pathLst>
                <a:path w="12938661" h="350358">
                  <a:moveTo>
                    <a:pt x="12701105" y="0"/>
                  </a:moveTo>
                  <a:lnTo>
                    <a:pt x="34356" y="0"/>
                  </a:lnTo>
                  <a:cubicBezTo>
                    <a:pt x="22599" y="0"/>
                    <a:pt x="11737" y="6278"/>
                    <a:pt x="5868" y="16466"/>
                  </a:cubicBezTo>
                  <a:cubicBezTo>
                    <a:pt x="0" y="26654"/>
                    <a:pt x="18" y="39200"/>
                    <a:pt x="5917" y="49370"/>
                  </a:cubicBezTo>
                  <a:lnTo>
                    <a:pt x="151849" y="300988"/>
                  </a:lnTo>
                  <a:cubicBezTo>
                    <a:pt x="169573" y="331548"/>
                    <a:pt x="202228" y="350358"/>
                    <a:pt x="237556" y="350358"/>
                  </a:cubicBezTo>
                  <a:lnTo>
                    <a:pt x="12904305" y="350358"/>
                  </a:lnTo>
                  <a:cubicBezTo>
                    <a:pt x="12916061" y="350358"/>
                    <a:pt x="12926924" y="344080"/>
                    <a:pt x="12932792" y="333892"/>
                  </a:cubicBezTo>
                  <a:cubicBezTo>
                    <a:pt x="12938661" y="323705"/>
                    <a:pt x="12938642" y="311159"/>
                    <a:pt x="12932743" y="300988"/>
                  </a:cubicBezTo>
                  <a:lnTo>
                    <a:pt x="12786811" y="49370"/>
                  </a:lnTo>
                  <a:cubicBezTo>
                    <a:pt x="12769087" y="18811"/>
                    <a:pt x="12736432" y="0"/>
                    <a:pt x="12701105" y="0"/>
                  </a:cubicBezTo>
                  <a:close/>
                </a:path>
              </a:pathLst>
            </a:custGeom>
            <a:solidFill>
              <a:srgbClr val="0F657D"/>
            </a:solidFill>
          </p:spPr>
          <p:txBody>
            <a:bodyPr/>
            <a:lstStyle/>
            <a:p>
              <a:endParaRPr lang="es-CO"/>
            </a:p>
          </p:txBody>
        </p:sp>
        <p:sp>
          <p:nvSpPr>
            <p:cNvPr id="14" name="TextBox 14"/>
            <p:cNvSpPr txBox="1"/>
            <p:nvPr/>
          </p:nvSpPr>
          <p:spPr>
            <a:xfrm>
              <a:off x="101600" y="-38100"/>
              <a:ext cx="12780894" cy="388458"/>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2619031" y="2978595"/>
            <a:ext cx="5470496" cy="7005553"/>
            <a:chOff x="0" y="0"/>
            <a:chExt cx="1836529" cy="2351871"/>
          </a:xfrm>
        </p:grpSpPr>
        <p:sp>
          <p:nvSpPr>
            <p:cNvPr id="16" name="Freeform 16"/>
            <p:cNvSpPr/>
            <p:nvPr/>
          </p:nvSpPr>
          <p:spPr>
            <a:xfrm>
              <a:off x="0" y="0"/>
              <a:ext cx="1836529" cy="2351871"/>
            </a:xfrm>
            <a:custGeom>
              <a:avLst/>
              <a:gdLst/>
              <a:ahLst/>
              <a:cxnLst/>
              <a:rect l="l" t="t" r="r" b="b"/>
              <a:pathLst>
                <a:path w="1836529" h="2351871">
                  <a:moveTo>
                    <a:pt x="120293" y="0"/>
                  </a:moveTo>
                  <a:lnTo>
                    <a:pt x="1716236" y="0"/>
                  </a:lnTo>
                  <a:cubicBezTo>
                    <a:pt x="1782672" y="0"/>
                    <a:pt x="1836529" y="53857"/>
                    <a:pt x="1836529" y="120293"/>
                  </a:cubicBezTo>
                  <a:lnTo>
                    <a:pt x="1836529" y="2231578"/>
                  </a:lnTo>
                  <a:cubicBezTo>
                    <a:pt x="1836529" y="2298014"/>
                    <a:pt x="1782672" y="2351871"/>
                    <a:pt x="1716236" y="2351871"/>
                  </a:cubicBezTo>
                  <a:lnTo>
                    <a:pt x="120293" y="2351871"/>
                  </a:lnTo>
                  <a:cubicBezTo>
                    <a:pt x="88389" y="2351871"/>
                    <a:pt x="57792" y="2339198"/>
                    <a:pt x="35233" y="2316638"/>
                  </a:cubicBezTo>
                  <a:cubicBezTo>
                    <a:pt x="12674" y="2294079"/>
                    <a:pt x="0" y="2263482"/>
                    <a:pt x="0" y="2231578"/>
                  </a:cubicBezTo>
                  <a:lnTo>
                    <a:pt x="0" y="120293"/>
                  </a:lnTo>
                  <a:cubicBezTo>
                    <a:pt x="0" y="53857"/>
                    <a:pt x="53857" y="0"/>
                    <a:pt x="120293" y="0"/>
                  </a:cubicBezTo>
                  <a:close/>
                </a:path>
              </a:pathLst>
            </a:custGeom>
            <a:solidFill>
              <a:srgbClr val="EBEBDB">
                <a:alpha val="37647"/>
              </a:srgbClr>
            </a:solidFill>
          </p:spPr>
          <p:txBody>
            <a:bodyPr/>
            <a:lstStyle/>
            <a:p>
              <a:endParaRPr lang="es-CO"/>
            </a:p>
          </p:txBody>
        </p:sp>
        <p:sp>
          <p:nvSpPr>
            <p:cNvPr id="17" name="TextBox 17"/>
            <p:cNvSpPr txBox="1"/>
            <p:nvPr/>
          </p:nvSpPr>
          <p:spPr>
            <a:xfrm>
              <a:off x="0" y="-38100"/>
              <a:ext cx="1836529" cy="2389971"/>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13245168" y="5386965"/>
            <a:ext cx="1757987" cy="1703050"/>
          </a:xfrm>
          <a:custGeom>
            <a:avLst/>
            <a:gdLst/>
            <a:ahLst/>
            <a:cxnLst/>
            <a:rect l="l" t="t" r="r" b="b"/>
            <a:pathLst>
              <a:path w="1757987" h="1703050">
                <a:moveTo>
                  <a:pt x="0" y="0"/>
                </a:moveTo>
                <a:lnTo>
                  <a:pt x="1757987" y="0"/>
                </a:lnTo>
                <a:lnTo>
                  <a:pt x="1757987" y="1703050"/>
                </a:lnTo>
                <a:lnTo>
                  <a:pt x="0" y="17030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19" name="Freeform 19"/>
          <p:cNvSpPr/>
          <p:nvPr/>
        </p:nvSpPr>
        <p:spPr>
          <a:xfrm>
            <a:off x="13309364" y="3450571"/>
            <a:ext cx="1629595" cy="1358675"/>
          </a:xfrm>
          <a:custGeom>
            <a:avLst/>
            <a:gdLst/>
            <a:ahLst/>
            <a:cxnLst/>
            <a:rect l="l" t="t" r="r" b="b"/>
            <a:pathLst>
              <a:path w="1629595" h="1358675">
                <a:moveTo>
                  <a:pt x="0" y="0"/>
                </a:moveTo>
                <a:lnTo>
                  <a:pt x="1629596" y="0"/>
                </a:lnTo>
                <a:lnTo>
                  <a:pt x="1629596" y="1358675"/>
                </a:lnTo>
                <a:lnTo>
                  <a:pt x="0" y="13586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grpSp>
        <p:nvGrpSpPr>
          <p:cNvPr id="20" name="Group 20"/>
          <p:cNvGrpSpPr/>
          <p:nvPr/>
        </p:nvGrpSpPr>
        <p:grpSpPr>
          <a:xfrm>
            <a:off x="12700836" y="7364630"/>
            <a:ext cx="5266571" cy="142111"/>
            <a:chOff x="0" y="0"/>
            <a:chExt cx="12984094" cy="350358"/>
          </a:xfrm>
        </p:grpSpPr>
        <p:sp>
          <p:nvSpPr>
            <p:cNvPr id="21" name="Freeform 21"/>
            <p:cNvSpPr/>
            <p:nvPr/>
          </p:nvSpPr>
          <p:spPr>
            <a:xfrm>
              <a:off x="58510" y="0"/>
              <a:ext cx="12867073" cy="350358"/>
            </a:xfrm>
            <a:custGeom>
              <a:avLst/>
              <a:gdLst/>
              <a:ahLst/>
              <a:cxnLst/>
              <a:rect l="l" t="t" r="r" b="b"/>
              <a:pathLst>
                <a:path w="12867073" h="350358">
                  <a:moveTo>
                    <a:pt x="12575383" y="0"/>
                  </a:moveTo>
                  <a:lnTo>
                    <a:pt x="88491" y="0"/>
                  </a:lnTo>
                  <a:cubicBezTo>
                    <a:pt x="58209" y="0"/>
                    <a:pt x="30231" y="16171"/>
                    <a:pt x="15116" y="42411"/>
                  </a:cubicBezTo>
                  <a:cubicBezTo>
                    <a:pt x="0" y="68652"/>
                    <a:pt x="48" y="100966"/>
                    <a:pt x="15241" y="127162"/>
                  </a:cubicBezTo>
                  <a:lnTo>
                    <a:pt x="70939" y="223197"/>
                  </a:lnTo>
                  <a:cubicBezTo>
                    <a:pt x="116590" y="301909"/>
                    <a:pt x="200699" y="350358"/>
                    <a:pt x="291691" y="350358"/>
                  </a:cubicBezTo>
                  <a:lnTo>
                    <a:pt x="12778583" y="350358"/>
                  </a:lnTo>
                  <a:cubicBezTo>
                    <a:pt x="12808866" y="350358"/>
                    <a:pt x="12836843" y="334187"/>
                    <a:pt x="12851959" y="307947"/>
                  </a:cubicBezTo>
                  <a:cubicBezTo>
                    <a:pt x="12867074" y="281707"/>
                    <a:pt x="12867026" y="249392"/>
                    <a:pt x="12851834" y="223197"/>
                  </a:cubicBezTo>
                  <a:lnTo>
                    <a:pt x="12796136" y="127162"/>
                  </a:lnTo>
                  <a:cubicBezTo>
                    <a:pt x="12750484" y="48450"/>
                    <a:pt x="12666375" y="0"/>
                    <a:pt x="12575383" y="0"/>
                  </a:cubicBezTo>
                  <a:close/>
                </a:path>
              </a:pathLst>
            </a:custGeom>
            <a:solidFill>
              <a:srgbClr val="0F657D"/>
            </a:solidFill>
          </p:spPr>
          <p:txBody>
            <a:bodyPr/>
            <a:lstStyle/>
            <a:p>
              <a:endParaRPr lang="es-CO"/>
            </a:p>
          </p:txBody>
        </p:sp>
        <p:sp>
          <p:nvSpPr>
            <p:cNvPr id="22" name="TextBox 22"/>
            <p:cNvSpPr txBox="1"/>
            <p:nvPr/>
          </p:nvSpPr>
          <p:spPr>
            <a:xfrm>
              <a:off x="101600" y="-38100"/>
              <a:ext cx="12780894" cy="388458"/>
            </a:xfrm>
            <a:prstGeom prst="rect">
              <a:avLst/>
            </a:prstGeom>
          </p:spPr>
          <p:txBody>
            <a:bodyPr lIns="50800" tIns="50800" rIns="50800" bIns="50800" rtlCol="0" anchor="ctr"/>
            <a:lstStyle/>
            <a:p>
              <a:pPr algn="ctr">
                <a:lnSpc>
                  <a:spcPts val="2659"/>
                </a:lnSpc>
                <a:spcBef>
                  <a:spcPct val="0"/>
                </a:spcBef>
              </a:pPr>
              <a:endParaRPr/>
            </a:p>
          </p:txBody>
        </p:sp>
      </p:grpSp>
      <p:sp>
        <p:nvSpPr>
          <p:cNvPr id="23" name="Freeform 23"/>
          <p:cNvSpPr/>
          <p:nvPr/>
        </p:nvSpPr>
        <p:spPr>
          <a:xfrm>
            <a:off x="13245168" y="7828892"/>
            <a:ext cx="1570473" cy="1629544"/>
          </a:xfrm>
          <a:custGeom>
            <a:avLst/>
            <a:gdLst/>
            <a:ahLst/>
            <a:cxnLst/>
            <a:rect l="l" t="t" r="r" b="b"/>
            <a:pathLst>
              <a:path w="1570473" h="1629544">
                <a:moveTo>
                  <a:pt x="0" y="0"/>
                </a:moveTo>
                <a:lnTo>
                  <a:pt x="1570473" y="0"/>
                </a:lnTo>
                <a:lnTo>
                  <a:pt x="1570473" y="1629543"/>
                </a:lnTo>
                <a:lnTo>
                  <a:pt x="0" y="16295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CO"/>
          </a:p>
        </p:txBody>
      </p:sp>
      <p:grpSp>
        <p:nvGrpSpPr>
          <p:cNvPr id="24" name="Group 24"/>
          <p:cNvGrpSpPr/>
          <p:nvPr/>
        </p:nvGrpSpPr>
        <p:grpSpPr>
          <a:xfrm>
            <a:off x="-1353135" y="2978595"/>
            <a:ext cx="13391141" cy="2862946"/>
            <a:chOff x="0" y="0"/>
            <a:chExt cx="4495611" cy="961135"/>
          </a:xfrm>
        </p:grpSpPr>
        <p:sp>
          <p:nvSpPr>
            <p:cNvPr id="25" name="Freeform 25"/>
            <p:cNvSpPr/>
            <p:nvPr/>
          </p:nvSpPr>
          <p:spPr>
            <a:xfrm>
              <a:off x="0" y="0"/>
              <a:ext cx="4495611" cy="961135"/>
            </a:xfrm>
            <a:custGeom>
              <a:avLst/>
              <a:gdLst/>
              <a:ahLst/>
              <a:cxnLst/>
              <a:rect l="l" t="t" r="r" b="b"/>
              <a:pathLst>
                <a:path w="4495611" h="961135">
                  <a:moveTo>
                    <a:pt x="49142" y="0"/>
                  </a:moveTo>
                  <a:lnTo>
                    <a:pt x="4446469" y="0"/>
                  </a:lnTo>
                  <a:cubicBezTo>
                    <a:pt x="4473609" y="0"/>
                    <a:pt x="4495611" y="22001"/>
                    <a:pt x="4495611" y="49142"/>
                  </a:cubicBezTo>
                  <a:lnTo>
                    <a:pt x="4495611" y="911993"/>
                  </a:lnTo>
                  <a:cubicBezTo>
                    <a:pt x="4495611" y="939133"/>
                    <a:pt x="4473609" y="961135"/>
                    <a:pt x="4446469" y="961135"/>
                  </a:cubicBezTo>
                  <a:lnTo>
                    <a:pt x="49142" y="961135"/>
                  </a:lnTo>
                  <a:cubicBezTo>
                    <a:pt x="36108" y="961135"/>
                    <a:pt x="23609" y="955957"/>
                    <a:pt x="14393" y="946741"/>
                  </a:cubicBezTo>
                  <a:cubicBezTo>
                    <a:pt x="5177" y="937526"/>
                    <a:pt x="0" y="925026"/>
                    <a:pt x="0" y="911993"/>
                  </a:cubicBezTo>
                  <a:lnTo>
                    <a:pt x="0" y="49142"/>
                  </a:lnTo>
                  <a:cubicBezTo>
                    <a:pt x="0" y="22001"/>
                    <a:pt x="22001" y="0"/>
                    <a:pt x="49142" y="0"/>
                  </a:cubicBezTo>
                  <a:close/>
                </a:path>
              </a:pathLst>
            </a:custGeom>
            <a:solidFill>
              <a:srgbClr val="EBEBDB">
                <a:alpha val="37647"/>
              </a:srgbClr>
            </a:solidFill>
          </p:spPr>
          <p:txBody>
            <a:bodyPr/>
            <a:lstStyle/>
            <a:p>
              <a:endParaRPr lang="es-CO"/>
            </a:p>
          </p:txBody>
        </p:sp>
        <p:sp>
          <p:nvSpPr>
            <p:cNvPr id="26" name="TextBox 26"/>
            <p:cNvSpPr txBox="1"/>
            <p:nvPr/>
          </p:nvSpPr>
          <p:spPr>
            <a:xfrm>
              <a:off x="0" y="-38100"/>
              <a:ext cx="4495611" cy="999235"/>
            </a:xfrm>
            <a:prstGeom prst="rect">
              <a:avLst/>
            </a:prstGeom>
          </p:spPr>
          <p:txBody>
            <a:bodyPr lIns="50800" tIns="50800" rIns="50800" bIns="50800" rtlCol="0" anchor="ctr"/>
            <a:lstStyle/>
            <a:p>
              <a:pPr algn="ctr">
                <a:lnSpc>
                  <a:spcPts val="2659"/>
                </a:lnSpc>
              </a:pPr>
              <a:endParaRPr/>
            </a:p>
          </p:txBody>
        </p:sp>
      </p:grpSp>
      <p:pic>
        <p:nvPicPr>
          <p:cNvPr id="27" name="Picture 27"/>
          <p:cNvPicPr>
            <a:picLocks noChangeAspect="1"/>
          </p:cNvPicPr>
          <p:nvPr/>
        </p:nvPicPr>
        <p:blipFill>
          <a:blip r:embed="rId10"/>
          <a:stretch>
            <a:fillRect/>
          </a:stretch>
        </p:blipFill>
        <p:spPr>
          <a:xfrm>
            <a:off x="177160" y="2887672"/>
            <a:ext cx="3529376" cy="2058803"/>
          </a:xfrm>
          <a:prstGeom prst="rect">
            <a:avLst/>
          </a:prstGeom>
        </p:spPr>
      </p:pic>
      <p:sp>
        <p:nvSpPr>
          <p:cNvPr id="28" name="Freeform 28"/>
          <p:cNvSpPr/>
          <p:nvPr/>
        </p:nvSpPr>
        <p:spPr>
          <a:xfrm>
            <a:off x="3896785" y="3143687"/>
            <a:ext cx="809315" cy="979504"/>
          </a:xfrm>
          <a:custGeom>
            <a:avLst/>
            <a:gdLst/>
            <a:ahLst/>
            <a:cxnLst/>
            <a:rect l="l" t="t" r="r" b="b"/>
            <a:pathLst>
              <a:path w="809315" h="979504">
                <a:moveTo>
                  <a:pt x="0" y="0"/>
                </a:moveTo>
                <a:lnTo>
                  <a:pt x="809315" y="0"/>
                </a:lnTo>
                <a:lnTo>
                  <a:pt x="809315" y="979504"/>
                </a:lnTo>
                <a:lnTo>
                  <a:pt x="0" y="9795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CO"/>
          </a:p>
        </p:txBody>
      </p:sp>
      <p:sp>
        <p:nvSpPr>
          <p:cNvPr id="29" name="Freeform 29"/>
          <p:cNvSpPr/>
          <p:nvPr/>
        </p:nvSpPr>
        <p:spPr>
          <a:xfrm>
            <a:off x="3896785" y="4517370"/>
            <a:ext cx="926356" cy="824843"/>
          </a:xfrm>
          <a:custGeom>
            <a:avLst/>
            <a:gdLst/>
            <a:ahLst/>
            <a:cxnLst/>
            <a:rect l="l" t="t" r="r" b="b"/>
            <a:pathLst>
              <a:path w="926356" h="824843">
                <a:moveTo>
                  <a:pt x="0" y="0"/>
                </a:moveTo>
                <a:lnTo>
                  <a:pt x="926356" y="0"/>
                </a:lnTo>
                <a:lnTo>
                  <a:pt x="926356" y="824843"/>
                </a:lnTo>
                <a:lnTo>
                  <a:pt x="0" y="8248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s-CO"/>
          </a:p>
        </p:txBody>
      </p:sp>
      <p:sp>
        <p:nvSpPr>
          <p:cNvPr id="30" name="Freeform 30"/>
          <p:cNvSpPr/>
          <p:nvPr/>
        </p:nvSpPr>
        <p:spPr>
          <a:xfrm>
            <a:off x="7926648" y="3191522"/>
            <a:ext cx="704719" cy="977081"/>
          </a:xfrm>
          <a:custGeom>
            <a:avLst/>
            <a:gdLst/>
            <a:ahLst/>
            <a:cxnLst/>
            <a:rect l="l" t="t" r="r" b="b"/>
            <a:pathLst>
              <a:path w="704719" h="977081">
                <a:moveTo>
                  <a:pt x="0" y="0"/>
                </a:moveTo>
                <a:lnTo>
                  <a:pt x="704719" y="0"/>
                </a:lnTo>
                <a:lnTo>
                  <a:pt x="704719" y="977081"/>
                </a:lnTo>
                <a:lnTo>
                  <a:pt x="0" y="9770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s-CO"/>
          </a:p>
        </p:txBody>
      </p:sp>
      <p:sp>
        <p:nvSpPr>
          <p:cNvPr id="31" name="Freeform 31"/>
          <p:cNvSpPr/>
          <p:nvPr/>
        </p:nvSpPr>
        <p:spPr>
          <a:xfrm>
            <a:off x="7708321" y="4253679"/>
            <a:ext cx="1134628" cy="1077896"/>
          </a:xfrm>
          <a:custGeom>
            <a:avLst/>
            <a:gdLst/>
            <a:ahLst/>
            <a:cxnLst/>
            <a:rect l="l" t="t" r="r" b="b"/>
            <a:pathLst>
              <a:path w="1134628" h="1077896">
                <a:moveTo>
                  <a:pt x="0" y="0"/>
                </a:moveTo>
                <a:lnTo>
                  <a:pt x="1134628" y="0"/>
                </a:lnTo>
                <a:lnTo>
                  <a:pt x="1134628" y="1077897"/>
                </a:lnTo>
                <a:lnTo>
                  <a:pt x="0" y="107789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s-CO"/>
          </a:p>
        </p:txBody>
      </p:sp>
      <p:sp>
        <p:nvSpPr>
          <p:cNvPr id="32" name="TextBox 32"/>
          <p:cNvSpPr txBox="1"/>
          <p:nvPr/>
        </p:nvSpPr>
        <p:spPr>
          <a:xfrm>
            <a:off x="471275" y="6457619"/>
            <a:ext cx="2169559" cy="558182"/>
          </a:xfrm>
          <a:prstGeom prst="rect">
            <a:avLst/>
          </a:prstGeom>
        </p:spPr>
        <p:txBody>
          <a:bodyPr lIns="0" tIns="0" rIns="0" bIns="0" rtlCol="0" anchor="t">
            <a:spAutoFit/>
          </a:bodyPr>
          <a:lstStyle/>
          <a:p>
            <a:pPr algn="l">
              <a:lnSpc>
                <a:spcPts val="4360"/>
              </a:lnSpc>
            </a:pPr>
            <a:r>
              <a:rPr lang="en-US" sz="3859">
                <a:solidFill>
                  <a:srgbClr val="0F657D"/>
                </a:solidFill>
                <a:latin typeface="League Spartan"/>
                <a:ea typeface="League Spartan"/>
                <a:cs typeface="League Spartan"/>
                <a:sym typeface="League Spartan"/>
              </a:rPr>
              <a:t>1.766</a:t>
            </a:r>
          </a:p>
        </p:txBody>
      </p:sp>
      <p:sp>
        <p:nvSpPr>
          <p:cNvPr id="33" name="TextBox 33"/>
          <p:cNvSpPr txBox="1"/>
          <p:nvPr/>
        </p:nvSpPr>
        <p:spPr>
          <a:xfrm>
            <a:off x="471275" y="7130101"/>
            <a:ext cx="2622653" cy="324634"/>
          </a:xfrm>
          <a:prstGeom prst="rect">
            <a:avLst/>
          </a:prstGeom>
        </p:spPr>
        <p:txBody>
          <a:bodyPr lIns="0" tIns="0" rIns="0" bIns="0" rtlCol="0" anchor="t">
            <a:spAutoFit/>
          </a:bodyPr>
          <a:lstStyle/>
          <a:p>
            <a:pPr algn="l">
              <a:lnSpc>
                <a:spcPts val="2521"/>
              </a:lnSpc>
            </a:pPr>
            <a:r>
              <a:rPr lang="en-US" sz="2231">
                <a:solidFill>
                  <a:srgbClr val="E68125"/>
                </a:solidFill>
                <a:latin typeface="League Spartan"/>
                <a:ea typeface="League Spartan"/>
                <a:cs typeface="League Spartan"/>
                <a:sym typeface="League Spartan"/>
              </a:rPr>
              <a:t>Localidades</a:t>
            </a:r>
          </a:p>
        </p:txBody>
      </p:sp>
      <p:pic>
        <p:nvPicPr>
          <p:cNvPr id="34" name="Picture 34"/>
          <p:cNvPicPr>
            <a:picLocks noChangeAspect="1"/>
          </p:cNvPicPr>
          <p:nvPr/>
        </p:nvPicPr>
        <p:blipFill>
          <a:blip r:embed="rId19"/>
          <a:stretch>
            <a:fillRect/>
          </a:stretch>
        </p:blipFill>
        <p:spPr>
          <a:xfrm>
            <a:off x="1963458" y="5846690"/>
            <a:ext cx="6613510" cy="1850087"/>
          </a:xfrm>
          <a:prstGeom prst="rect">
            <a:avLst/>
          </a:prstGeom>
        </p:spPr>
      </p:pic>
      <p:sp>
        <p:nvSpPr>
          <p:cNvPr id="35" name="AutoShape 35"/>
          <p:cNvSpPr/>
          <p:nvPr/>
        </p:nvSpPr>
        <p:spPr>
          <a:xfrm>
            <a:off x="3876435" y="7740485"/>
            <a:ext cx="0" cy="2092909"/>
          </a:xfrm>
          <a:prstGeom prst="line">
            <a:avLst/>
          </a:prstGeom>
          <a:ln w="95250" cap="flat">
            <a:solidFill>
              <a:srgbClr val="04576E"/>
            </a:solidFill>
            <a:prstDash val="solid"/>
            <a:headEnd type="none" w="sm" len="sm"/>
            <a:tailEnd type="none" w="sm" len="sm"/>
          </a:ln>
        </p:spPr>
        <p:txBody>
          <a:bodyPr/>
          <a:lstStyle/>
          <a:p>
            <a:endParaRPr lang="es-CO"/>
          </a:p>
        </p:txBody>
      </p:sp>
      <p:grpSp>
        <p:nvGrpSpPr>
          <p:cNvPr id="36" name="Group 36"/>
          <p:cNvGrpSpPr/>
          <p:nvPr/>
        </p:nvGrpSpPr>
        <p:grpSpPr>
          <a:xfrm>
            <a:off x="8406842" y="6397816"/>
            <a:ext cx="840663" cy="840663"/>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576E"/>
            </a:solidFill>
          </p:spPr>
          <p:txBody>
            <a:bodyPr/>
            <a:lstStyle/>
            <a:p>
              <a:endParaRPr lang="es-CO"/>
            </a:p>
          </p:txBody>
        </p:sp>
        <p:sp>
          <p:nvSpPr>
            <p:cNvPr id="38" name="TextBox 38"/>
            <p:cNvSpPr txBox="1"/>
            <p:nvPr/>
          </p:nvSpPr>
          <p:spPr>
            <a:xfrm>
              <a:off x="76200" y="38100"/>
              <a:ext cx="660400" cy="698500"/>
            </a:xfrm>
            <a:prstGeom prst="rect">
              <a:avLst/>
            </a:prstGeom>
          </p:spPr>
          <p:txBody>
            <a:bodyPr lIns="50800" tIns="50800" rIns="50800" bIns="50800" rtlCol="0" anchor="ctr"/>
            <a:lstStyle/>
            <a:p>
              <a:pPr algn="ctr">
                <a:lnSpc>
                  <a:spcPts val="2939"/>
                </a:lnSpc>
              </a:pPr>
              <a:r>
                <a:rPr lang="en-US" sz="2099" b="1">
                  <a:solidFill>
                    <a:srgbClr val="FFFFFF"/>
                  </a:solidFill>
                  <a:latin typeface="Canva Sans Bold"/>
                  <a:ea typeface="Canva Sans Bold"/>
                  <a:cs typeface="Canva Sans Bold"/>
                  <a:sym typeface="Canva Sans Bold"/>
                </a:rPr>
                <a:t>34%</a:t>
              </a:r>
            </a:p>
          </p:txBody>
        </p:sp>
      </p:grpSp>
      <p:sp>
        <p:nvSpPr>
          <p:cNvPr id="39" name="TextBox 39"/>
          <p:cNvSpPr txBox="1"/>
          <p:nvPr/>
        </p:nvSpPr>
        <p:spPr>
          <a:xfrm>
            <a:off x="5309472" y="1207567"/>
            <a:ext cx="12649166" cy="1288288"/>
          </a:xfrm>
          <a:prstGeom prst="rect">
            <a:avLst/>
          </a:prstGeom>
        </p:spPr>
        <p:txBody>
          <a:bodyPr lIns="0" tIns="0" rIns="0" bIns="0" rtlCol="0" anchor="t">
            <a:spAutoFit/>
          </a:bodyPr>
          <a:lstStyle/>
          <a:p>
            <a:pPr algn="ctr">
              <a:lnSpc>
                <a:spcPts val="5150"/>
              </a:lnSpc>
            </a:pPr>
            <a:r>
              <a:rPr lang="en-US" sz="4120">
                <a:solidFill>
                  <a:srgbClr val="0F657D"/>
                </a:solidFill>
                <a:latin typeface="League Spartan"/>
                <a:ea typeface="League Spartan"/>
                <a:cs typeface="League Spartan"/>
                <a:sym typeface="League Spartan"/>
              </a:rPr>
              <a:t>SITUACIÓN ACTUAL DE PRESTACIÓN DEL</a:t>
            </a:r>
            <a:r>
              <a:rPr lang="en-US" sz="4120">
                <a:solidFill>
                  <a:srgbClr val="E68125"/>
                </a:solidFill>
                <a:latin typeface="League Spartan"/>
                <a:ea typeface="League Spartan"/>
                <a:cs typeface="League Spartan"/>
                <a:sym typeface="League Spartan"/>
              </a:rPr>
              <a:t> SERVICIO DE ENERGÍA ELÉCTRICA EN LAS ZNI</a:t>
            </a:r>
          </a:p>
        </p:txBody>
      </p:sp>
      <p:sp>
        <p:nvSpPr>
          <p:cNvPr id="40" name="TextBox 40"/>
          <p:cNvSpPr txBox="1"/>
          <p:nvPr/>
        </p:nvSpPr>
        <p:spPr>
          <a:xfrm>
            <a:off x="15344754" y="3376983"/>
            <a:ext cx="2169559" cy="558182"/>
          </a:xfrm>
          <a:prstGeom prst="rect">
            <a:avLst/>
          </a:prstGeom>
        </p:spPr>
        <p:txBody>
          <a:bodyPr lIns="0" tIns="0" rIns="0" bIns="0" rtlCol="0" anchor="t">
            <a:spAutoFit/>
          </a:bodyPr>
          <a:lstStyle/>
          <a:p>
            <a:pPr algn="l">
              <a:lnSpc>
                <a:spcPts val="4360"/>
              </a:lnSpc>
            </a:pPr>
            <a:r>
              <a:rPr lang="en-US" sz="3859">
                <a:solidFill>
                  <a:srgbClr val="0F657D"/>
                </a:solidFill>
                <a:latin typeface="League Spartan"/>
                <a:ea typeface="League Spartan"/>
                <a:cs typeface="League Spartan"/>
                <a:sym typeface="League Spartan"/>
              </a:rPr>
              <a:t>274 MIL</a:t>
            </a:r>
          </a:p>
        </p:txBody>
      </p:sp>
      <p:sp>
        <p:nvSpPr>
          <p:cNvPr id="41" name="TextBox 41"/>
          <p:cNvSpPr txBox="1"/>
          <p:nvPr/>
        </p:nvSpPr>
        <p:spPr>
          <a:xfrm>
            <a:off x="15344754" y="3944690"/>
            <a:ext cx="2622653" cy="953284"/>
          </a:xfrm>
          <a:prstGeom prst="rect">
            <a:avLst/>
          </a:prstGeom>
        </p:spPr>
        <p:txBody>
          <a:bodyPr lIns="0" tIns="0" rIns="0" bIns="0" rtlCol="0" anchor="t">
            <a:spAutoFit/>
          </a:bodyPr>
          <a:lstStyle/>
          <a:p>
            <a:pPr algn="l">
              <a:lnSpc>
                <a:spcPts val="2521"/>
              </a:lnSpc>
            </a:pPr>
            <a:r>
              <a:rPr lang="en-US" sz="2231">
                <a:solidFill>
                  <a:srgbClr val="E68125"/>
                </a:solidFill>
                <a:latin typeface="League Spartan"/>
                <a:ea typeface="League Spartan"/>
                <a:cs typeface="League Spartan"/>
                <a:sym typeface="League Spartan"/>
              </a:rPr>
              <a:t>Total de usuarios</a:t>
            </a:r>
          </a:p>
          <a:p>
            <a:pPr algn="l">
              <a:lnSpc>
                <a:spcPts val="2521"/>
              </a:lnSpc>
            </a:pPr>
            <a:r>
              <a:rPr lang="en-US" sz="2231">
                <a:solidFill>
                  <a:srgbClr val="04576E"/>
                </a:solidFill>
                <a:latin typeface="League Spartan"/>
                <a:ea typeface="League Spartan"/>
                <a:cs typeface="League Spartan"/>
                <a:sym typeface="League Spartan"/>
              </a:rPr>
              <a:t>atendidos ZNI</a:t>
            </a:r>
          </a:p>
          <a:p>
            <a:pPr algn="l">
              <a:lnSpc>
                <a:spcPts val="2521"/>
              </a:lnSpc>
            </a:pPr>
            <a:r>
              <a:rPr lang="en-US" sz="2231">
                <a:solidFill>
                  <a:srgbClr val="E68125"/>
                </a:solidFill>
                <a:latin typeface="League Spartan"/>
                <a:ea typeface="League Spartan"/>
                <a:cs typeface="League Spartan"/>
                <a:sym typeface="League Spartan"/>
              </a:rPr>
              <a:t>[CNM+SOLAR]</a:t>
            </a:r>
          </a:p>
        </p:txBody>
      </p:sp>
      <p:sp>
        <p:nvSpPr>
          <p:cNvPr id="42" name="TextBox 42"/>
          <p:cNvSpPr txBox="1"/>
          <p:nvPr/>
        </p:nvSpPr>
        <p:spPr>
          <a:xfrm>
            <a:off x="15344754" y="5569024"/>
            <a:ext cx="2169559" cy="558182"/>
          </a:xfrm>
          <a:prstGeom prst="rect">
            <a:avLst/>
          </a:prstGeom>
        </p:spPr>
        <p:txBody>
          <a:bodyPr lIns="0" tIns="0" rIns="0" bIns="0" rtlCol="0" anchor="t">
            <a:spAutoFit/>
          </a:bodyPr>
          <a:lstStyle/>
          <a:p>
            <a:pPr algn="l">
              <a:lnSpc>
                <a:spcPts val="4360"/>
              </a:lnSpc>
            </a:pPr>
            <a:r>
              <a:rPr lang="en-US" sz="3859">
                <a:solidFill>
                  <a:srgbClr val="0F657D"/>
                </a:solidFill>
                <a:latin typeface="League Spartan"/>
                <a:ea typeface="League Spartan"/>
                <a:cs typeface="League Spartan"/>
                <a:sym typeface="League Spartan"/>
              </a:rPr>
              <a:t>204 MIL</a:t>
            </a:r>
          </a:p>
        </p:txBody>
      </p:sp>
      <p:sp>
        <p:nvSpPr>
          <p:cNvPr id="43" name="TextBox 43"/>
          <p:cNvSpPr txBox="1"/>
          <p:nvPr/>
        </p:nvSpPr>
        <p:spPr>
          <a:xfrm>
            <a:off x="15344754" y="6136731"/>
            <a:ext cx="2622653" cy="953284"/>
          </a:xfrm>
          <a:prstGeom prst="rect">
            <a:avLst/>
          </a:prstGeom>
        </p:spPr>
        <p:txBody>
          <a:bodyPr lIns="0" tIns="0" rIns="0" bIns="0" rtlCol="0" anchor="t">
            <a:spAutoFit/>
          </a:bodyPr>
          <a:lstStyle/>
          <a:p>
            <a:pPr algn="l">
              <a:lnSpc>
                <a:spcPts val="2521"/>
              </a:lnSpc>
            </a:pPr>
            <a:r>
              <a:rPr lang="en-US" sz="2231">
                <a:solidFill>
                  <a:srgbClr val="E68125"/>
                </a:solidFill>
                <a:latin typeface="League Spartan"/>
                <a:ea typeface="League Spartan"/>
                <a:cs typeface="League Spartan"/>
                <a:sym typeface="League Spartan"/>
              </a:rPr>
              <a:t>Total de usuarios</a:t>
            </a:r>
          </a:p>
          <a:p>
            <a:pPr algn="l">
              <a:lnSpc>
                <a:spcPts val="2521"/>
              </a:lnSpc>
            </a:pPr>
            <a:r>
              <a:rPr lang="en-US" sz="2231">
                <a:solidFill>
                  <a:srgbClr val="04576E"/>
                </a:solidFill>
                <a:latin typeface="League Spartan"/>
                <a:ea typeface="League Spartan"/>
                <a:cs typeface="League Spartan"/>
                <a:sym typeface="League Spartan"/>
              </a:rPr>
              <a:t>centralizados</a:t>
            </a:r>
          </a:p>
          <a:p>
            <a:pPr algn="l">
              <a:lnSpc>
                <a:spcPts val="2521"/>
              </a:lnSpc>
            </a:pPr>
            <a:r>
              <a:rPr lang="en-US" sz="2231">
                <a:solidFill>
                  <a:srgbClr val="E68125"/>
                </a:solidFill>
                <a:latin typeface="League Spartan"/>
                <a:ea typeface="League Spartan"/>
                <a:cs typeface="League Spartan"/>
                <a:sym typeface="League Spartan"/>
              </a:rPr>
              <a:t>[CNM]</a:t>
            </a:r>
          </a:p>
        </p:txBody>
      </p:sp>
      <p:sp>
        <p:nvSpPr>
          <p:cNvPr id="44" name="TextBox 44"/>
          <p:cNvSpPr txBox="1"/>
          <p:nvPr/>
        </p:nvSpPr>
        <p:spPr>
          <a:xfrm>
            <a:off x="15344754" y="8073668"/>
            <a:ext cx="2169559" cy="558182"/>
          </a:xfrm>
          <a:prstGeom prst="rect">
            <a:avLst/>
          </a:prstGeom>
        </p:spPr>
        <p:txBody>
          <a:bodyPr lIns="0" tIns="0" rIns="0" bIns="0" rtlCol="0" anchor="t">
            <a:spAutoFit/>
          </a:bodyPr>
          <a:lstStyle/>
          <a:p>
            <a:pPr algn="l">
              <a:lnSpc>
                <a:spcPts val="4360"/>
              </a:lnSpc>
            </a:pPr>
            <a:r>
              <a:rPr lang="en-US" sz="3859">
                <a:solidFill>
                  <a:srgbClr val="0F657D"/>
                </a:solidFill>
                <a:latin typeface="League Spartan"/>
                <a:ea typeface="League Spartan"/>
                <a:cs typeface="League Spartan"/>
                <a:sym typeface="League Spartan"/>
              </a:rPr>
              <a:t>70 MIL</a:t>
            </a:r>
          </a:p>
        </p:txBody>
      </p:sp>
      <p:sp>
        <p:nvSpPr>
          <p:cNvPr id="45" name="TextBox 45"/>
          <p:cNvSpPr txBox="1"/>
          <p:nvPr/>
        </p:nvSpPr>
        <p:spPr>
          <a:xfrm>
            <a:off x="15344754" y="8641375"/>
            <a:ext cx="2622653" cy="638959"/>
          </a:xfrm>
          <a:prstGeom prst="rect">
            <a:avLst/>
          </a:prstGeom>
        </p:spPr>
        <p:txBody>
          <a:bodyPr lIns="0" tIns="0" rIns="0" bIns="0" rtlCol="0" anchor="t">
            <a:spAutoFit/>
          </a:bodyPr>
          <a:lstStyle/>
          <a:p>
            <a:pPr algn="l">
              <a:lnSpc>
                <a:spcPts val="2521"/>
              </a:lnSpc>
            </a:pPr>
            <a:r>
              <a:rPr lang="en-US" sz="2231">
                <a:solidFill>
                  <a:srgbClr val="E68125"/>
                </a:solidFill>
                <a:latin typeface="League Spartan"/>
                <a:ea typeface="League Spartan"/>
                <a:cs typeface="League Spartan"/>
                <a:sym typeface="League Spartan"/>
              </a:rPr>
              <a:t>Total de usuarios</a:t>
            </a:r>
          </a:p>
          <a:p>
            <a:pPr algn="l">
              <a:lnSpc>
                <a:spcPts val="2521"/>
              </a:lnSpc>
            </a:pPr>
            <a:r>
              <a:rPr lang="en-US" sz="2231">
                <a:solidFill>
                  <a:srgbClr val="04576E"/>
                </a:solidFill>
                <a:latin typeface="League Spartan"/>
                <a:ea typeface="League Spartan"/>
                <a:cs typeface="League Spartan"/>
                <a:sym typeface="League Spartan"/>
              </a:rPr>
              <a:t>SOLAR</a:t>
            </a:r>
          </a:p>
        </p:txBody>
      </p:sp>
      <p:sp>
        <p:nvSpPr>
          <p:cNvPr id="46" name="TextBox 46"/>
          <p:cNvSpPr txBox="1"/>
          <p:nvPr/>
        </p:nvSpPr>
        <p:spPr>
          <a:xfrm>
            <a:off x="1369114" y="4094179"/>
            <a:ext cx="1145470" cy="558182"/>
          </a:xfrm>
          <a:prstGeom prst="rect">
            <a:avLst/>
          </a:prstGeom>
        </p:spPr>
        <p:txBody>
          <a:bodyPr lIns="0" tIns="0" rIns="0" bIns="0" rtlCol="0" anchor="t">
            <a:spAutoFit/>
          </a:bodyPr>
          <a:lstStyle/>
          <a:p>
            <a:pPr algn="l">
              <a:lnSpc>
                <a:spcPts val="4360"/>
              </a:lnSpc>
            </a:pPr>
            <a:r>
              <a:rPr lang="en-US" sz="3859">
                <a:solidFill>
                  <a:srgbClr val="0F657D"/>
                </a:solidFill>
                <a:latin typeface="League Spartan"/>
                <a:ea typeface="League Spartan"/>
                <a:cs typeface="League Spartan"/>
                <a:sym typeface="League Spartan"/>
              </a:rPr>
              <a:t>53%</a:t>
            </a:r>
          </a:p>
        </p:txBody>
      </p:sp>
      <p:sp>
        <p:nvSpPr>
          <p:cNvPr id="47" name="TextBox 47"/>
          <p:cNvSpPr txBox="1"/>
          <p:nvPr/>
        </p:nvSpPr>
        <p:spPr>
          <a:xfrm>
            <a:off x="471275" y="4750613"/>
            <a:ext cx="2941147" cy="638959"/>
          </a:xfrm>
          <a:prstGeom prst="rect">
            <a:avLst/>
          </a:prstGeom>
        </p:spPr>
        <p:txBody>
          <a:bodyPr lIns="0" tIns="0" rIns="0" bIns="0" rtlCol="0" anchor="t">
            <a:spAutoFit/>
          </a:bodyPr>
          <a:lstStyle/>
          <a:p>
            <a:pPr algn="ctr">
              <a:lnSpc>
                <a:spcPts val="2521"/>
              </a:lnSpc>
            </a:pPr>
            <a:r>
              <a:rPr lang="en-US" sz="2231">
                <a:solidFill>
                  <a:srgbClr val="E68125"/>
                </a:solidFill>
                <a:latin typeface="League Spartan"/>
                <a:ea typeface="League Spartan"/>
                <a:cs typeface="League Spartan"/>
                <a:sym typeface="League Spartan"/>
              </a:rPr>
              <a:t>Territorio nacional por municipio</a:t>
            </a:r>
          </a:p>
        </p:txBody>
      </p:sp>
      <p:sp>
        <p:nvSpPr>
          <p:cNvPr id="48" name="TextBox 48"/>
          <p:cNvSpPr txBox="1"/>
          <p:nvPr/>
        </p:nvSpPr>
        <p:spPr>
          <a:xfrm>
            <a:off x="4823141" y="3245714"/>
            <a:ext cx="2169559" cy="558182"/>
          </a:xfrm>
          <a:prstGeom prst="rect">
            <a:avLst/>
          </a:prstGeom>
        </p:spPr>
        <p:txBody>
          <a:bodyPr lIns="0" tIns="0" rIns="0" bIns="0" rtlCol="0" anchor="t">
            <a:spAutoFit/>
          </a:bodyPr>
          <a:lstStyle/>
          <a:p>
            <a:pPr algn="l">
              <a:lnSpc>
                <a:spcPts val="4360"/>
              </a:lnSpc>
            </a:pPr>
            <a:r>
              <a:rPr lang="en-US" sz="3859">
                <a:solidFill>
                  <a:srgbClr val="0F657D"/>
                </a:solidFill>
                <a:latin typeface="League Spartan"/>
                <a:ea typeface="League Spartan"/>
                <a:cs typeface="League Spartan"/>
                <a:sym typeface="League Spartan"/>
              </a:rPr>
              <a:t>4</a:t>
            </a:r>
          </a:p>
        </p:txBody>
      </p:sp>
      <p:sp>
        <p:nvSpPr>
          <p:cNvPr id="49" name="TextBox 49"/>
          <p:cNvSpPr txBox="1"/>
          <p:nvPr/>
        </p:nvSpPr>
        <p:spPr>
          <a:xfrm>
            <a:off x="4823141" y="3826686"/>
            <a:ext cx="2954790" cy="324634"/>
          </a:xfrm>
          <a:prstGeom prst="rect">
            <a:avLst/>
          </a:prstGeom>
        </p:spPr>
        <p:txBody>
          <a:bodyPr lIns="0" tIns="0" rIns="0" bIns="0" rtlCol="0" anchor="t">
            <a:spAutoFit/>
          </a:bodyPr>
          <a:lstStyle/>
          <a:p>
            <a:pPr algn="l">
              <a:lnSpc>
                <a:spcPts val="2521"/>
              </a:lnSpc>
            </a:pPr>
            <a:r>
              <a:rPr lang="en-US" sz="2231" dirty="0" err="1">
                <a:solidFill>
                  <a:srgbClr val="E68125"/>
                </a:solidFill>
                <a:latin typeface="League Spartan"/>
                <a:ea typeface="League Spartan"/>
                <a:cs typeface="League Spartan"/>
                <a:sym typeface="League Spartan"/>
              </a:rPr>
              <a:t>Departamentos</a:t>
            </a:r>
            <a:r>
              <a:rPr lang="en-US" sz="2231" dirty="0">
                <a:solidFill>
                  <a:srgbClr val="E68125"/>
                </a:solidFill>
                <a:latin typeface="League Spartan"/>
                <a:ea typeface="League Spartan"/>
                <a:cs typeface="League Spartan"/>
                <a:sym typeface="League Spartan"/>
              </a:rPr>
              <a:t> ZNI</a:t>
            </a:r>
          </a:p>
        </p:txBody>
      </p:sp>
      <p:sp>
        <p:nvSpPr>
          <p:cNvPr id="50" name="TextBox 50"/>
          <p:cNvSpPr txBox="1"/>
          <p:nvPr/>
        </p:nvSpPr>
        <p:spPr>
          <a:xfrm>
            <a:off x="4823141" y="4491277"/>
            <a:ext cx="2169559" cy="558182"/>
          </a:xfrm>
          <a:prstGeom prst="rect">
            <a:avLst/>
          </a:prstGeom>
        </p:spPr>
        <p:txBody>
          <a:bodyPr lIns="0" tIns="0" rIns="0" bIns="0" rtlCol="0" anchor="t">
            <a:spAutoFit/>
          </a:bodyPr>
          <a:lstStyle/>
          <a:p>
            <a:pPr algn="l">
              <a:lnSpc>
                <a:spcPts val="4360"/>
              </a:lnSpc>
            </a:pPr>
            <a:r>
              <a:rPr lang="en-US" sz="3859">
                <a:solidFill>
                  <a:srgbClr val="0F657D"/>
                </a:solidFill>
                <a:latin typeface="League Spartan"/>
                <a:ea typeface="League Spartan"/>
                <a:cs typeface="League Spartan"/>
                <a:sym typeface="League Spartan"/>
              </a:rPr>
              <a:t>14</a:t>
            </a:r>
          </a:p>
        </p:txBody>
      </p:sp>
      <p:sp>
        <p:nvSpPr>
          <p:cNvPr id="51" name="TextBox 51"/>
          <p:cNvSpPr txBox="1"/>
          <p:nvPr/>
        </p:nvSpPr>
        <p:spPr>
          <a:xfrm>
            <a:off x="4823141" y="5072248"/>
            <a:ext cx="2622653" cy="638959"/>
          </a:xfrm>
          <a:prstGeom prst="rect">
            <a:avLst/>
          </a:prstGeom>
        </p:spPr>
        <p:txBody>
          <a:bodyPr lIns="0" tIns="0" rIns="0" bIns="0" rtlCol="0" anchor="t">
            <a:spAutoFit/>
          </a:bodyPr>
          <a:lstStyle/>
          <a:p>
            <a:pPr algn="l">
              <a:lnSpc>
                <a:spcPts val="2521"/>
              </a:lnSpc>
            </a:pPr>
            <a:r>
              <a:rPr lang="en-US" sz="2231">
                <a:solidFill>
                  <a:srgbClr val="E68125"/>
                </a:solidFill>
                <a:latin typeface="League Spartan"/>
                <a:ea typeface="League Spartan"/>
                <a:cs typeface="League Spartan"/>
                <a:sym typeface="League Spartan"/>
              </a:rPr>
              <a:t>Departamentos ZNI - SIN</a:t>
            </a:r>
          </a:p>
        </p:txBody>
      </p:sp>
      <p:sp>
        <p:nvSpPr>
          <p:cNvPr id="52" name="TextBox 52"/>
          <p:cNvSpPr txBox="1"/>
          <p:nvPr/>
        </p:nvSpPr>
        <p:spPr>
          <a:xfrm>
            <a:off x="8768891" y="3217585"/>
            <a:ext cx="2169559" cy="558182"/>
          </a:xfrm>
          <a:prstGeom prst="rect">
            <a:avLst/>
          </a:prstGeom>
        </p:spPr>
        <p:txBody>
          <a:bodyPr lIns="0" tIns="0" rIns="0" bIns="0" rtlCol="0" anchor="t">
            <a:spAutoFit/>
          </a:bodyPr>
          <a:lstStyle/>
          <a:p>
            <a:pPr algn="l">
              <a:lnSpc>
                <a:spcPts val="4360"/>
              </a:lnSpc>
            </a:pPr>
            <a:r>
              <a:rPr lang="en-US" sz="3859">
                <a:solidFill>
                  <a:srgbClr val="0F657D"/>
                </a:solidFill>
                <a:latin typeface="League Spartan"/>
                <a:ea typeface="League Spartan"/>
                <a:cs typeface="League Spartan"/>
                <a:sym typeface="League Spartan"/>
              </a:rPr>
              <a:t>77</a:t>
            </a:r>
          </a:p>
        </p:txBody>
      </p:sp>
      <p:sp>
        <p:nvSpPr>
          <p:cNvPr id="53" name="TextBox 53"/>
          <p:cNvSpPr txBox="1"/>
          <p:nvPr/>
        </p:nvSpPr>
        <p:spPr>
          <a:xfrm>
            <a:off x="8768891" y="3798557"/>
            <a:ext cx="2954790" cy="324634"/>
          </a:xfrm>
          <a:prstGeom prst="rect">
            <a:avLst/>
          </a:prstGeom>
        </p:spPr>
        <p:txBody>
          <a:bodyPr lIns="0" tIns="0" rIns="0" bIns="0" rtlCol="0" anchor="t">
            <a:spAutoFit/>
          </a:bodyPr>
          <a:lstStyle/>
          <a:p>
            <a:pPr algn="l">
              <a:lnSpc>
                <a:spcPts val="2521"/>
              </a:lnSpc>
            </a:pPr>
            <a:r>
              <a:rPr lang="en-US" sz="2231">
                <a:solidFill>
                  <a:srgbClr val="E68125"/>
                </a:solidFill>
                <a:latin typeface="League Spartan"/>
                <a:ea typeface="League Spartan"/>
                <a:cs typeface="League Spartan"/>
                <a:sym typeface="League Spartan"/>
              </a:rPr>
              <a:t>Municipios ZNI</a:t>
            </a:r>
          </a:p>
        </p:txBody>
      </p:sp>
      <p:sp>
        <p:nvSpPr>
          <p:cNvPr id="54" name="TextBox 54"/>
          <p:cNvSpPr txBox="1"/>
          <p:nvPr/>
        </p:nvSpPr>
        <p:spPr>
          <a:xfrm>
            <a:off x="8842949" y="4385974"/>
            <a:ext cx="2169559" cy="558182"/>
          </a:xfrm>
          <a:prstGeom prst="rect">
            <a:avLst/>
          </a:prstGeom>
        </p:spPr>
        <p:txBody>
          <a:bodyPr lIns="0" tIns="0" rIns="0" bIns="0" rtlCol="0" anchor="t">
            <a:spAutoFit/>
          </a:bodyPr>
          <a:lstStyle/>
          <a:p>
            <a:pPr algn="l">
              <a:lnSpc>
                <a:spcPts val="4360"/>
              </a:lnSpc>
            </a:pPr>
            <a:r>
              <a:rPr lang="en-US" sz="3859">
                <a:solidFill>
                  <a:srgbClr val="0F657D"/>
                </a:solidFill>
                <a:latin typeface="League Spartan"/>
                <a:ea typeface="League Spartan"/>
                <a:cs typeface="League Spartan"/>
                <a:sym typeface="League Spartan"/>
              </a:rPr>
              <a:t>16</a:t>
            </a:r>
          </a:p>
        </p:txBody>
      </p:sp>
      <p:sp>
        <p:nvSpPr>
          <p:cNvPr id="55" name="TextBox 55"/>
          <p:cNvSpPr txBox="1"/>
          <p:nvPr/>
        </p:nvSpPr>
        <p:spPr>
          <a:xfrm>
            <a:off x="8842949" y="4966945"/>
            <a:ext cx="2954790" cy="638959"/>
          </a:xfrm>
          <a:prstGeom prst="rect">
            <a:avLst/>
          </a:prstGeom>
        </p:spPr>
        <p:txBody>
          <a:bodyPr lIns="0" tIns="0" rIns="0" bIns="0" rtlCol="0" anchor="t">
            <a:spAutoFit/>
          </a:bodyPr>
          <a:lstStyle/>
          <a:p>
            <a:pPr algn="l">
              <a:lnSpc>
                <a:spcPts val="2521"/>
              </a:lnSpc>
            </a:pPr>
            <a:r>
              <a:rPr lang="en-US" sz="2231">
                <a:solidFill>
                  <a:srgbClr val="E68125"/>
                </a:solidFill>
                <a:latin typeface="League Spartan"/>
                <a:ea typeface="League Spartan"/>
                <a:cs typeface="League Spartan"/>
                <a:sym typeface="League Spartan"/>
              </a:rPr>
              <a:t>Áreas no</a:t>
            </a:r>
          </a:p>
          <a:p>
            <a:pPr algn="l">
              <a:lnSpc>
                <a:spcPts val="2521"/>
              </a:lnSpc>
            </a:pPr>
            <a:r>
              <a:rPr lang="en-US" sz="2231">
                <a:solidFill>
                  <a:srgbClr val="E68125"/>
                </a:solidFill>
                <a:latin typeface="League Spartan"/>
                <a:ea typeface="League Spartan"/>
                <a:cs typeface="League Spartan"/>
                <a:sym typeface="League Spartan"/>
              </a:rPr>
              <a:t>municipalizadas</a:t>
            </a:r>
          </a:p>
        </p:txBody>
      </p:sp>
      <p:sp>
        <p:nvSpPr>
          <p:cNvPr id="58" name="TextBox 58"/>
          <p:cNvSpPr txBox="1"/>
          <p:nvPr/>
        </p:nvSpPr>
        <p:spPr>
          <a:xfrm>
            <a:off x="2640834" y="7130101"/>
            <a:ext cx="4073066" cy="324634"/>
          </a:xfrm>
          <a:prstGeom prst="rect">
            <a:avLst/>
          </a:prstGeom>
        </p:spPr>
        <p:txBody>
          <a:bodyPr lIns="0" tIns="0" rIns="0" bIns="0" rtlCol="0" anchor="t">
            <a:spAutoFit/>
          </a:bodyPr>
          <a:lstStyle/>
          <a:p>
            <a:pPr algn="l">
              <a:lnSpc>
                <a:spcPts val="2521"/>
              </a:lnSpc>
            </a:pPr>
            <a:r>
              <a:rPr lang="en-US" sz="2231">
                <a:solidFill>
                  <a:srgbClr val="E68125"/>
                </a:solidFill>
                <a:latin typeface="League Spartan"/>
                <a:ea typeface="League Spartan"/>
                <a:cs typeface="League Spartan"/>
                <a:sym typeface="League Spartan"/>
              </a:rPr>
              <a:t>Localidades con telemetría</a:t>
            </a:r>
          </a:p>
        </p:txBody>
      </p:sp>
      <p:sp>
        <p:nvSpPr>
          <p:cNvPr id="60" name="TextBox 60"/>
          <p:cNvSpPr txBox="1"/>
          <p:nvPr/>
        </p:nvSpPr>
        <p:spPr>
          <a:xfrm>
            <a:off x="472083" y="9160992"/>
            <a:ext cx="1854760" cy="482570"/>
          </a:xfrm>
          <a:prstGeom prst="rect">
            <a:avLst/>
          </a:prstGeom>
        </p:spPr>
        <p:txBody>
          <a:bodyPr lIns="0" tIns="0" rIns="0" bIns="0" rtlCol="0" anchor="t">
            <a:spAutoFit/>
          </a:bodyPr>
          <a:lstStyle/>
          <a:p>
            <a:pPr algn="l">
              <a:lnSpc>
                <a:spcPts val="3727"/>
              </a:lnSpc>
            </a:pPr>
            <a:r>
              <a:rPr lang="en-US" sz="3299">
                <a:solidFill>
                  <a:srgbClr val="0F657D"/>
                </a:solidFill>
                <a:latin typeface="League Spartan"/>
                <a:ea typeface="League Spartan"/>
                <a:cs typeface="League Spartan"/>
                <a:sym typeface="League Spartan"/>
              </a:rPr>
              <a:t>58</a:t>
            </a:r>
          </a:p>
        </p:txBody>
      </p:sp>
      <p:sp>
        <p:nvSpPr>
          <p:cNvPr id="61" name="TextBox 61"/>
          <p:cNvSpPr txBox="1"/>
          <p:nvPr/>
        </p:nvSpPr>
        <p:spPr>
          <a:xfrm>
            <a:off x="1087179" y="9161833"/>
            <a:ext cx="1687542" cy="481838"/>
          </a:xfrm>
          <a:prstGeom prst="rect">
            <a:avLst/>
          </a:prstGeom>
        </p:spPr>
        <p:txBody>
          <a:bodyPr lIns="0" tIns="0" rIns="0" bIns="0" rtlCol="0" anchor="t">
            <a:spAutoFit/>
          </a:bodyPr>
          <a:lstStyle/>
          <a:p>
            <a:pPr algn="l">
              <a:lnSpc>
                <a:spcPts val="1921"/>
              </a:lnSpc>
            </a:pPr>
            <a:r>
              <a:rPr lang="en-US" sz="1700">
                <a:solidFill>
                  <a:srgbClr val="E68125"/>
                </a:solidFill>
                <a:latin typeface="League Spartan"/>
                <a:ea typeface="League Spartan"/>
                <a:cs typeface="League Spartan"/>
                <a:sym typeface="League Spartan"/>
              </a:rPr>
              <a:t>Conectadas a Localidades</a:t>
            </a:r>
          </a:p>
        </p:txBody>
      </p:sp>
      <p:sp>
        <p:nvSpPr>
          <p:cNvPr id="62" name="TextBox 62"/>
          <p:cNvSpPr txBox="1"/>
          <p:nvPr/>
        </p:nvSpPr>
        <p:spPr>
          <a:xfrm>
            <a:off x="471275" y="8176412"/>
            <a:ext cx="1116464" cy="628413"/>
          </a:xfrm>
          <a:prstGeom prst="rect">
            <a:avLst/>
          </a:prstGeom>
        </p:spPr>
        <p:txBody>
          <a:bodyPr lIns="0" tIns="0" rIns="0" bIns="0" rtlCol="0" anchor="t">
            <a:spAutoFit/>
          </a:bodyPr>
          <a:lstStyle/>
          <a:p>
            <a:pPr algn="l">
              <a:lnSpc>
                <a:spcPts val="4811"/>
              </a:lnSpc>
            </a:pPr>
            <a:r>
              <a:rPr lang="en-US" sz="4258">
                <a:solidFill>
                  <a:srgbClr val="0F657D"/>
                </a:solidFill>
                <a:latin typeface="League Spartan"/>
                <a:ea typeface="League Spartan"/>
                <a:cs typeface="League Spartan"/>
                <a:sym typeface="League Spartan"/>
              </a:rPr>
              <a:t>217</a:t>
            </a:r>
          </a:p>
        </p:txBody>
      </p:sp>
      <p:sp>
        <p:nvSpPr>
          <p:cNvPr id="63" name="TextBox 63"/>
          <p:cNvSpPr txBox="1"/>
          <p:nvPr/>
        </p:nvSpPr>
        <p:spPr>
          <a:xfrm>
            <a:off x="472083" y="8745829"/>
            <a:ext cx="1687542" cy="243713"/>
          </a:xfrm>
          <a:prstGeom prst="rect">
            <a:avLst/>
          </a:prstGeom>
        </p:spPr>
        <p:txBody>
          <a:bodyPr lIns="0" tIns="0" rIns="0" bIns="0" rtlCol="0" anchor="t">
            <a:spAutoFit/>
          </a:bodyPr>
          <a:lstStyle/>
          <a:p>
            <a:pPr algn="l">
              <a:lnSpc>
                <a:spcPts val="1921"/>
              </a:lnSpc>
            </a:pPr>
            <a:r>
              <a:rPr lang="en-US" sz="1700">
                <a:solidFill>
                  <a:srgbClr val="E68125"/>
                </a:solidFill>
                <a:latin typeface="League Spartan"/>
                <a:ea typeface="League Spartan"/>
                <a:cs typeface="League Spartan"/>
                <a:sym typeface="League Spartan"/>
              </a:rPr>
              <a:t>Localidades</a:t>
            </a:r>
          </a:p>
        </p:txBody>
      </p:sp>
      <p:sp>
        <p:nvSpPr>
          <p:cNvPr id="64" name="TextBox 64"/>
          <p:cNvSpPr txBox="1"/>
          <p:nvPr/>
        </p:nvSpPr>
        <p:spPr>
          <a:xfrm>
            <a:off x="4406596" y="9102197"/>
            <a:ext cx="1854760" cy="482570"/>
          </a:xfrm>
          <a:prstGeom prst="rect">
            <a:avLst/>
          </a:prstGeom>
        </p:spPr>
        <p:txBody>
          <a:bodyPr lIns="0" tIns="0" rIns="0" bIns="0" rtlCol="0" anchor="t">
            <a:spAutoFit/>
          </a:bodyPr>
          <a:lstStyle/>
          <a:p>
            <a:pPr algn="l">
              <a:lnSpc>
                <a:spcPts val="3727"/>
              </a:lnSpc>
            </a:pPr>
            <a:r>
              <a:rPr lang="en-US" sz="3299">
                <a:solidFill>
                  <a:srgbClr val="0F657D"/>
                </a:solidFill>
                <a:latin typeface="League Spartan"/>
                <a:ea typeface="League Spartan"/>
                <a:cs typeface="League Spartan"/>
                <a:sym typeface="League Spartan"/>
              </a:rPr>
              <a:t>101.277</a:t>
            </a:r>
          </a:p>
        </p:txBody>
      </p:sp>
      <p:sp>
        <p:nvSpPr>
          <p:cNvPr id="65" name="TextBox 65"/>
          <p:cNvSpPr txBox="1"/>
          <p:nvPr/>
        </p:nvSpPr>
        <p:spPr>
          <a:xfrm>
            <a:off x="4406596" y="9590384"/>
            <a:ext cx="2056788" cy="243011"/>
          </a:xfrm>
          <a:prstGeom prst="rect">
            <a:avLst/>
          </a:prstGeom>
        </p:spPr>
        <p:txBody>
          <a:bodyPr lIns="0" tIns="0" rIns="0" bIns="0" rtlCol="0" anchor="t">
            <a:spAutoFit/>
          </a:bodyPr>
          <a:lstStyle/>
          <a:p>
            <a:pPr algn="l">
              <a:lnSpc>
                <a:spcPts val="1977"/>
              </a:lnSpc>
            </a:pPr>
            <a:r>
              <a:rPr lang="en-US" sz="1749">
                <a:solidFill>
                  <a:srgbClr val="E68125"/>
                </a:solidFill>
                <a:latin typeface="League Spartan"/>
                <a:ea typeface="League Spartan"/>
                <a:cs typeface="League Spartan"/>
                <a:sym typeface="League Spartan"/>
              </a:rPr>
              <a:t>Usuarios</a:t>
            </a:r>
          </a:p>
        </p:txBody>
      </p:sp>
      <p:sp>
        <p:nvSpPr>
          <p:cNvPr id="66" name="TextBox 66"/>
          <p:cNvSpPr txBox="1"/>
          <p:nvPr/>
        </p:nvSpPr>
        <p:spPr>
          <a:xfrm>
            <a:off x="4405789" y="8099269"/>
            <a:ext cx="2012523" cy="628413"/>
          </a:xfrm>
          <a:prstGeom prst="rect">
            <a:avLst/>
          </a:prstGeom>
        </p:spPr>
        <p:txBody>
          <a:bodyPr lIns="0" tIns="0" rIns="0" bIns="0" rtlCol="0" anchor="t">
            <a:spAutoFit/>
          </a:bodyPr>
          <a:lstStyle/>
          <a:p>
            <a:pPr algn="l">
              <a:lnSpc>
                <a:spcPts val="4811"/>
              </a:lnSpc>
            </a:pPr>
            <a:r>
              <a:rPr lang="en-US" sz="4258">
                <a:solidFill>
                  <a:srgbClr val="0F657D"/>
                </a:solidFill>
                <a:latin typeface="League Spartan"/>
                <a:ea typeface="League Spartan"/>
                <a:cs typeface="League Spartan"/>
                <a:sym typeface="League Spartan"/>
              </a:rPr>
              <a:t>1.549</a:t>
            </a:r>
          </a:p>
        </p:txBody>
      </p:sp>
      <p:sp>
        <p:nvSpPr>
          <p:cNvPr id="67" name="TextBox 67"/>
          <p:cNvSpPr txBox="1"/>
          <p:nvPr/>
        </p:nvSpPr>
        <p:spPr>
          <a:xfrm>
            <a:off x="4406596" y="8678211"/>
            <a:ext cx="2056788" cy="243011"/>
          </a:xfrm>
          <a:prstGeom prst="rect">
            <a:avLst/>
          </a:prstGeom>
        </p:spPr>
        <p:txBody>
          <a:bodyPr lIns="0" tIns="0" rIns="0" bIns="0" rtlCol="0" anchor="t">
            <a:spAutoFit/>
          </a:bodyPr>
          <a:lstStyle/>
          <a:p>
            <a:pPr algn="l">
              <a:lnSpc>
                <a:spcPts val="1977"/>
              </a:lnSpc>
            </a:pPr>
            <a:r>
              <a:rPr lang="en-US" sz="1749">
                <a:solidFill>
                  <a:srgbClr val="E68125"/>
                </a:solidFill>
                <a:latin typeface="League Spartan"/>
                <a:ea typeface="League Spartan"/>
                <a:cs typeface="League Spartan"/>
                <a:sym typeface="League Spartan"/>
              </a:rPr>
              <a:t>Localidades</a:t>
            </a:r>
          </a:p>
        </p:txBody>
      </p:sp>
      <p:sp>
        <p:nvSpPr>
          <p:cNvPr id="68" name="TextBox 68"/>
          <p:cNvSpPr txBox="1"/>
          <p:nvPr/>
        </p:nvSpPr>
        <p:spPr>
          <a:xfrm>
            <a:off x="614958" y="7750010"/>
            <a:ext cx="3115955" cy="365149"/>
          </a:xfrm>
          <a:prstGeom prst="rect">
            <a:avLst/>
          </a:prstGeom>
        </p:spPr>
        <p:txBody>
          <a:bodyPr lIns="0" tIns="0" rIns="0" bIns="0" rtlCol="0" anchor="t">
            <a:spAutoFit/>
          </a:bodyPr>
          <a:lstStyle/>
          <a:p>
            <a:pPr algn="l">
              <a:lnSpc>
                <a:spcPts val="2828"/>
              </a:lnSpc>
            </a:pPr>
            <a:r>
              <a:rPr lang="en-US" sz="2502">
                <a:solidFill>
                  <a:srgbClr val="E68125"/>
                </a:solidFill>
                <a:latin typeface="League Spartan"/>
                <a:ea typeface="League Spartan"/>
                <a:cs typeface="League Spartan"/>
                <a:sym typeface="League Spartan"/>
              </a:rPr>
              <a:t>CON TELEMETRÍA</a:t>
            </a:r>
          </a:p>
        </p:txBody>
      </p:sp>
      <p:sp>
        <p:nvSpPr>
          <p:cNvPr id="69" name="TextBox 69"/>
          <p:cNvSpPr txBox="1"/>
          <p:nvPr/>
        </p:nvSpPr>
        <p:spPr>
          <a:xfrm>
            <a:off x="4301442" y="7750010"/>
            <a:ext cx="3115955" cy="365149"/>
          </a:xfrm>
          <a:prstGeom prst="rect">
            <a:avLst/>
          </a:prstGeom>
        </p:spPr>
        <p:txBody>
          <a:bodyPr lIns="0" tIns="0" rIns="0" bIns="0" rtlCol="0" anchor="t">
            <a:spAutoFit/>
          </a:bodyPr>
          <a:lstStyle/>
          <a:p>
            <a:pPr algn="l">
              <a:lnSpc>
                <a:spcPts val="2828"/>
              </a:lnSpc>
            </a:pPr>
            <a:r>
              <a:rPr lang="en-US" sz="2502">
                <a:solidFill>
                  <a:srgbClr val="E68125"/>
                </a:solidFill>
                <a:latin typeface="League Spartan"/>
                <a:ea typeface="League Spartan"/>
                <a:cs typeface="League Spartan"/>
                <a:sym typeface="League Spartan"/>
              </a:rPr>
              <a:t>SIN TELEMETRÍA</a:t>
            </a:r>
          </a:p>
        </p:txBody>
      </p:sp>
      <p:sp>
        <p:nvSpPr>
          <p:cNvPr id="70" name="TextBox 70"/>
          <p:cNvSpPr txBox="1"/>
          <p:nvPr/>
        </p:nvSpPr>
        <p:spPr>
          <a:xfrm>
            <a:off x="9342755" y="6555916"/>
            <a:ext cx="1406973" cy="548868"/>
          </a:xfrm>
          <a:prstGeom prst="rect">
            <a:avLst/>
          </a:prstGeom>
        </p:spPr>
        <p:txBody>
          <a:bodyPr lIns="0" tIns="0" rIns="0" bIns="0" rtlCol="0" anchor="t">
            <a:spAutoFit/>
          </a:bodyPr>
          <a:lstStyle/>
          <a:p>
            <a:pPr algn="l">
              <a:lnSpc>
                <a:spcPts val="2175"/>
              </a:lnSpc>
            </a:pPr>
            <a:r>
              <a:rPr lang="en-US" sz="1924">
                <a:solidFill>
                  <a:srgbClr val="E68125"/>
                </a:solidFill>
                <a:latin typeface="League Spartan"/>
                <a:ea typeface="League Spartan"/>
                <a:cs typeface="League Spartan"/>
                <a:sym typeface="League Spartan"/>
              </a:rPr>
              <a:t>69.414</a:t>
            </a:r>
          </a:p>
          <a:p>
            <a:pPr algn="l">
              <a:lnSpc>
                <a:spcPts val="2175"/>
              </a:lnSpc>
            </a:pPr>
            <a:r>
              <a:rPr lang="en-US" sz="1924">
                <a:solidFill>
                  <a:srgbClr val="E68125"/>
                </a:solidFill>
                <a:latin typeface="League Spartan"/>
                <a:ea typeface="League Spartan"/>
                <a:cs typeface="League Spartan"/>
                <a:sym typeface="League Spartan"/>
              </a:rPr>
              <a:t>24 HORAS</a:t>
            </a:r>
          </a:p>
        </p:txBody>
      </p:sp>
      <p:grpSp>
        <p:nvGrpSpPr>
          <p:cNvPr id="71" name="Group 71"/>
          <p:cNvGrpSpPr/>
          <p:nvPr/>
        </p:nvGrpSpPr>
        <p:grpSpPr>
          <a:xfrm>
            <a:off x="8406842" y="7717960"/>
            <a:ext cx="840663" cy="840663"/>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8125"/>
            </a:solidFill>
          </p:spPr>
          <p:txBody>
            <a:bodyPr/>
            <a:lstStyle/>
            <a:p>
              <a:endParaRPr lang="es-CO"/>
            </a:p>
          </p:txBody>
        </p:sp>
        <p:sp>
          <p:nvSpPr>
            <p:cNvPr id="73" name="TextBox 73"/>
            <p:cNvSpPr txBox="1"/>
            <p:nvPr/>
          </p:nvSpPr>
          <p:spPr>
            <a:xfrm>
              <a:off x="76200" y="38100"/>
              <a:ext cx="660400" cy="698500"/>
            </a:xfrm>
            <a:prstGeom prst="rect">
              <a:avLst/>
            </a:prstGeom>
          </p:spPr>
          <p:txBody>
            <a:bodyPr lIns="50800" tIns="50800" rIns="50800" bIns="50800" rtlCol="0" anchor="ctr"/>
            <a:lstStyle/>
            <a:p>
              <a:pPr algn="ctr">
                <a:lnSpc>
                  <a:spcPts val="2939"/>
                </a:lnSpc>
              </a:pPr>
              <a:r>
                <a:rPr lang="en-US" sz="2099" b="1">
                  <a:solidFill>
                    <a:srgbClr val="FFFFFF"/>
                  </a:solidFill>
                  <a:latin typeface="Canva Sans Bold"/>
                  <a:ea typeface="Canva Sans Bold"/>
                  <a:cs typeface="Canva Sans Bold"/>
                  <a:sym typeface="Canva Sans Bold"/>
                </a:rPr>
                <a:t>4%</a:t>
              </a:r>
            </a:p>
          </p:txBody>
        </p:sp>
      </p:grpSp>
      <p:grpSp>
        <p:nvGrpSpPr>
          <p:cNvPr id="74" name="Group 74"/>
          <p:cNvGrpSpPr/>
          <p:nvPr/>
        </p:nvGrpSpPr>
        <p:grpSpPr>
          <a:xfrm>
            <a:off x="8406842" y="9038104"/>
            <a:ext cx="840663" cy="840663"/>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576E"/>
            </a:solidFill>
          </p:spPr>
          <p:txBody>
            <a:bodyPr/>
            <a:lstStyle/>
            <a:p>
              <a:endParaRPr lang="es-CO"/>
            </a:p>
          </p:txBody>
        </p:sp>
        <p:sp>
          <p:nvSpPr>
            <p:cNvPr id="76" name="TextBox 76"/>
            <p:cNvSpPr txBox="1"/>
            <p:nvPr/>
          </p:nvSpPr>
          <p:spPr>
            <a:xfrm>
              <a:off x="76200" y="38100"/>
              <a:ext cx="660400" cy="698500"/>
            </a:xfrm>
            <a:prstGeom prst="rect">
              <a:avLst/>
            </a:prstGeom>
          </p:spPr>
          <p:txBody>
            <a:bodyPr lIns="50800" tIns="50800" rIns="50800" bIns="50800" rtlCol="0" anchor="ctr"/>
            <a:lstStyle/>
            <a:p>
              <a:pPr algn="ctr">
                <a:lnSpc>
                  <a:spcPts val="2939"/>
                </a:lnSpc>
              </a:pPr>
              <a:r>
                <a:rPr lang="en-US" sz="2099" b="1">
                  <a:solidFill>
                    <a:srgbClr val="FFFFFF"/>
                  </a:solidFill>
                  <a:latin typeface="Canva Sans Bold"/>
                  <a:ea typeface="Canva Sans Bold"/>
                  <a:cs typeface="Canva Sans Bold"/>
                  <a:sym typeface="Canva Sans Bold"/>
                </a:rPr>
                <a:t>3%</a:t>
              </a:r>
            </a:p>
          </p:txBody>
        </p:sp>
      </p:grpSp>
      <p:sp>
        <p:nvSpPr>
          <p:cNvPr id="77" name="TextBox 77"/>
          <p:cNvSpPr txBox="1"/>
          <p:nvPr/>
        </p:nvSpPr>
        <p:spPr>
          <a:xfrm>
            <a:off x="9342755" y="7819159"/>
            <a:ext cx="1877501" cy="548868"/>
          </a:xfrm>
          <a:prstGeom prst="rect">
            <a:avLst/>
          </a:prstGeom>
        </p:spPr>
        <p:txBody>
          <a:bodyPr lIns="0" tIns="0" rIns="0" bIns="0" rtlCol="0" anchor="t">
            <a:spAutoFit/>
          </a:bodyPr>
          <a:lstStyle/>
          <a:p>
            <a:pPr algn="l">
              <a:lnSpc>
                <a:spcPts val="2175"/>
              </a:lnSpc>
            </a:pPr>
            <a:r>
              <a:rPr lang="en-US" sz="1924" dirty="0">
                <a:solidFill>
                  <a:srgbClr val="04576E"/>
                </a:solidFill>
                <a:latin typeface="League Spartan"/>
                <a:ea typeface="League Spartan"/>
                <a:cs typeface="League Spartan"/>
                <a:sym typeface="League Spartan"/>
              </a:rPr>
              <a:t>9.579</a:t>
            </a:r>
          </a:p>
          <a:p>
            <a:pPr algn="l">
              <a:lnSpc>
                <a:spcPts val="2175"/>
              </a:lnSpc>
            </a:pPr>
            <a:r>
              <a:rPr lang="en-US" sz="1924" dirty="0">
                <a:solidFill>
                  <a:srgbClr val="04576E"/>
                </a:solidFill>
                <a:latin typeface="League Spartan"/>
                <a:ea typeface="League Spartan"/>
                <a:cs typeface="League Spartan"/>
                <a:sym typeface="League Spartan"/>
              </a:rPr>
              <a:t>15-20 HORAS</a:t>
            </a:r>
          </a:p>
        </p:txBody>
      </p:sp>
      <p:sp>
        <p:nvSpPr>
          <p:cNvPr id="78" name="TextBox 78"/>
          <p:cNvSpPr txBox="1"/>
          <p:nvPr/>
        </p:nvSpPr>
        <p:spPr>
          <a:xfrm>
            <a:off x="9381594" y="9193526"/>
            <a:ext cx="1877501" cy="548868"/>
          </a:xfrm>
          <a:prstGeom prst="rect">
            <a:avLst/>
          </a:prstGeom>
        </p:spPr>
        <p:txBody>
          <a:bodyPr lIns="0" tIns="0" rIns="0" bIns="0" rtlCol="0" anchor="t">
            <a:spAutoFit/>
          </a:bodyPr>
          <a:lstStyle/>
          <a:p>
            <a:pPr algn="l">
              <a:lnSpc>
                <a:spcPts val="2175"/>
              </a:lnSpc>
            </a:pPr>
            <a:r>
              <a:rPr lang="en-US" sz="1924">
                <a:solidFill>
                  <a:srgbClr val="E68125"/>
                </a:solidFill>
                <a:latin typeface="League Spartan"/>
                <a:ea typeface="League Spartan"/>
                <a:cs typeface="League Spartan"/>
                <a:sym typeface="League Spartan"/>
              </a:rPr>
              <a:t>5.066</a:t>
            </a:r>
          </a:p>
          <a:p>
            <a:pPr algn="l">
              <a:lnSpc>
                <a:spcPts val="2175"/>
              </a:lnSpc>
            </a:pPr>
            <a:r>
              <a:rPr lang="en-US" sz="1924">
                <a:solidFill>
                  <a:srgbClr val="E68125"/>
                </a:solidFill>
                <a:latin typeface="League Spartan"/>
                <a:ea typeface="League Spartan"/>
                <a:cs typeface="League Spartan"/>
                <a:sym typeface="League Spartan"/>
              </a:rPr>
              <a:t>10-15 HORAS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2945529" y="-2626992"/>
            <a:ext cx="5769052" cy="5747418"/>
          </a:xfrm>
          <a:custGeom>
            <a:avLst/>
            <a:gdLst/>
            <a:ahLst/>
            <a:cxnLst/>
            <a:rect l="l" t="t" r="r" b="b"/>
            <a:pathLst>
              <a:path w="5769052" h="5747418">
                <a:moveTo>
                  <a:pt x="0" y="0"/>
                </a:moveTo>
                <a:lnTo>
                  <a:pt x="5769052" y="0"/>
                </a:lnTo>
                <a:lnTo>
                  <a:pt x="5769052" y="5747418"/>
                </a:lnTo>
                <a:lnTo>
                  <a:pt x="0" y="57474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p:cNvSpPr/>
          <p:nvPr/>
        </p:nvSpPr>
        <p:spPr>
          <a:xfrm>
            <a:off x="0" y="693898"/>
            <a:ext cx="2727707" cy="2717478"/>
          </a:xfrm>
          <a:custGeom>
            <a:avLst/>
            <a:gdLst/>
            <a:ahLst/>
            <a:cxnLst/>
            <a:rect l="l" t="t" r="r" b="b"/>
            <a:pathLst>
              <a:path w="2727707" h="2717478">
                <a:moveTo>
                  <a:pt x="0" y="0"/>
                </a:moveTo>
                <a:lnTo>
                  <a:pt x="2727707" y="0"/>
                </a:lnTo>
                <a:lnTo>
                  <a:pt x="2727707" y="2717479"/>
                </a:lnTo>
                <a:lnTo>
                  <a:pt x="0" y="2717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grpSp>
        <p:nvGrpSpPr>
          <p:cNvPr id="4" name="Group 4"/>
          <p:cNvGrpSpPr/>
          <p:nvPr/>
        </p:nvGrpSpPr>
        <p:grpSpPr>
          <a:xfrm>
            <a:off x="1028700" y="1661630"/>
            <a:ext cx="2020598" cy="1749747"/>
            <a:chOff x="0" y="0"/>
            <a:chExt cx="4282440" cy="3708400"/>
          </a:xfrm>
        </p:grpSpPr>
        <p:sp>
          <p:nvSpPr>
            <p:cNvPr id="5" name="Freeform 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14987" r="-14987"/>
              </a:stretch>
            </a:blipFill>
          </p:spPr>
          <p:txBody>
            <a:bodyPr/>
            <a:lstStyle/>
            <a:p>
              <a:endParaRPr lang="es-CO"/>
            </a:p>
          </p:txBody>
        </p:sp>
      </p:grpSp>
      <p:sp>
        <p:nvSpPr>
          <p:cNvPr id="6" name="TextBox 6"/>
          <p:cNvSpPr txBox="1"/>
          <p:nvPr/>
        </p:nvSpPr>
        <p:spPr>
          <a:xfrm>
            <a:off x="3578948" y="370542"/>
            <a:ext cx="9366582" cy="1657985"/>
          </a:xfrm>
          <a:prstGeom prst="rect">
            <a:avLst/>
          </a:prstGeom>
        </p:spPr>
        <p:txBody>
          <a:bodyPr lIns="0" tIns="0" rIns="0" bIns="0" rtlCol="0" anchor="t">
            <a:spAutoFit/>
          </a:bodyPr>
          <a:lstStyle/>
          <a:p>
            <a:pPr algn="ctr">
              <a:lnSpc>
                <a:spcPts val="6399"/>
              </a:lnSpc>
            </a:pPr>
            <a:r>
              <a:rPr lang="en-US" sz="6399">
                <a:solidFill>
                  <a:srgbClr val="0F657D"/>
                </a:solidFill>
                <a:latin typeface="League Spartan"/>
                <a:ea typeface="League Spartan"/>
                <a:cs typeface="League Spartan"/>
                <a:sym typeface="League Spartan"/>
              </a:rPr>
              <a:t>OPORTUNIDADES </a:t>
            </a:r>
            <a:r>
              <a:rPr lang="en-US" sz="6399">
                <a:solidFill>
                  <a:srgbClr val="E68125"/>
                </a:solidFill>
                <a:latin typeface="League Spartan"/>
                <a:ea typeface="League Spartan"/>
                <a:cs typeface="League Spartan"/>
                <a:sym typeface="League Spartan"/>
              </a:rPr>
              <a:t>IDENTIFICADAS</a:t>
            </a:r>
          </a:p>
        </p:txBody>
      </p:sp>
      <p:sp>
        <p:nvSpPr>
          <p:cNvPr id="7" name="TextBox 7"/>
          <p:cNvSpPr txBox="1"/>
          <p:nvPr/>
        </p:nvSpPr>
        <p:spPr>
          <a:xfrm>
            <a:off x="3197533" y="2322191"/>
            <a:ext cx="13234082" cy="825867"/>
          </a:xfrm>
          <a:prstGeom prst="rect">
            <a:avLst/>
          </a:prstGeom>
        </p:spPr>
        <p:txBody>
          <a:bodyPr lIns="0" tIns="0" rIns="0" bIns="0" rtlCol="0" anchor="t">
            <a:spAutoFit/>
          </a:bodyPr>
          <a:lstStyle/>
          <a:p>
            <a:pPr marL="0" lvl="0" indent="0" algn="l">
              <a:lnSpc>
                <a:spcPts val="3249"/>
              </a:lnSpc>
            </a:pPr>
            <a:r>
              <a:rPr lang="en-US" sz="2800" dirty="0" err="1">
                <a:solidFill>
                  <a:srgbClr val="000000"/>
                </a:solidFill>
                <a:latin typeface="Garet"/>
                <a:ea typeface="Garet"/>
                <a:cs typeface="Garet"/>
                <a:sym typeface="Garet"/>
              </a:rPr>
              <a:t>Actualm</a:t>
            </a:r>
            <a:r>
              <a:rPr lang="en-US" sz="2800" u="none" strike="noStrike" dirty="0" err="1">
                <a:solidFill>
                  <a:srgbClr val="000000"/>
                </a:solidFill>
                <a:latin typeface="Garet"/>
                <a:ea typeface="Garet"/>
                <a:cs typeface="Garet"/>
                <a:sym typeface="Garet"/>
              </a:rPr>
              <a:t>ente</a:t>
            </a:r>
            <a:r>
              <a:rPr lang="en-US" sz="2800" u="none" strike="noStrike" dirty="0">
                <a:solidFill>
                  <a:srgbClr val="000000"/>
                </a:solidFill>
                <a:latin typeface="Garet"/>
                <a:ea typeface="Garet"/>
                <a:cs typeface="Garet"/>
                <a:sym typeface="Garet"/>
              </a:rPr>
              <a:t> hay </a:t>
            </a:r>
            <a:r>
              <a:rPr lang="en-US" sz="2800" u="none" strike="noStrike" dirty="0" err="1">
                <a:solidFill>
                  <a:srgbClr val="000000"/>
                </a:solidFill>
                <a:latin typeface="Garet"/>
                <a:ea typeface="Garet"/>
                <a:cs typeface="Garet"/>
                <a:sym typeface="Garet"/>
              </a:rPr>
              <a:t>cerca</a:t>
            </a:r>
            <a:r>
              <a:rPr lang="en-US" sz="2800" u="none" strike="noStrike" dirty="0">
                <a:solidFill>
                  <a:srgbClr val="000000"/>
                </a:solidFill>
                <a:latin typeface="Garet"/>
                <a:ea typeface="Garet"/>
                <a:cs typeface="Garet"/>
                <a:sym typeface="Garet"/>
              </a:rPr>
              <a:t> de 1.767 </a:t>
            </a:r>
            <a:r>
              <a:rPr lang="en-US" sz="2800" u="none" strike="noStrike" dirty="0" err="1">
                <a:solidFill>
                  <a:srgbClr val="000000"/>
                </a:solidFill>
                <a:latin typeface="Garet"/>
                <a:ea typeface="Garet"/>
                <a:cs typeface="Garet"/>
                <a:sym typeface="Garet"/>
              </a:rPr>
              <a:t>plantas</a:t>
            </a:r>
            <a:r>
              <a:rPr lang="en-US" sz="2800" u="none" strike="noStrike" dirty="0">
                <a:solidFill>
                  <a:srgbClr val="000000"/>
                </a:solidFill>
                <a:latin typeface="Garet"/>
                <a:ea typeface="Garet"/>
                <a:cs typeface="Garet"/>
                <a:sym typeface="Garet"/>
              </a:rPr>
              <a:t> </a:t>
            </a:r>
            <a:r>
              <a:rPr lang="en-US" sz="2800" u="none" strike="noStrike" dirty="0" err="1">
                <a:solidFill>
                  <a:srgbClr val="000000"/>
                </a:solidFill>
                <a:latin typeface="Garet"/>
                <a:ea typeface="Garet"/>
                <a:cs typeface="Garet"/>
                <a:sym typeface="Garet"/>
              </a:rPr>
              <a:t>diésel</a:t>
            </a:r>
            <a:r>
              <a:rPr lang="en-US" sz="2800" u="none" strike="noStrike" dirty="0">
                <a:solidFill>
                  <a:srgbClr val="000000"/>
                </a:solidFill>
                <a:latin typeface="Garet"/>
                <a:ea typeface="Garet"/>
                <a:cs typeface="Garet"/>
                <a:sym typeface="Garet"/>
              </a:rPr>
              <a:t> </a:t>
            </a:r>
            <a:r>
              <a:rPr lang="en-US" sz="2800" u="none" strike="noStrike" dirty="0" err="1">
                <a:solidFill>
                  <a:srgbClr val="000000"/>
                </a:solidFill>
                <a:latin typeface="Garet"/>
                <a:ea typeface="Garet"/>
                <a:cs typeface="Garet"/>
                <a:sym typeface="Garet"/>
              </a:rPr>
              <a:t>en</a:t>
            </a:r>
            <a:r>
              <a:rPr lang="en-US" sz="2800" u="none" strike="noStrike" dirty="0">
                <a:solidFill>
                  <a:srgbClr val="000000"/>
                </a:solidFill>
                <a:latin typeface="Garet"/>
                <a:ea typeface="Garet"/>
                <a:cs typeface="Garet"/>
                <a:sym typeface="Garet"/>
              </a:rPr>
              <a:t> </a:t>
            </a:r>
            <a:r>
              <a:rPr lang="en-US" sz="2800" u="none" strike="noStrike" dirty="0" err="1">
                <a:solidFill>
                  <a:srgbClr val="000000"/>
                </a:solidFill>
                <a:latin typeface="Garet"/>
                <a:ea typeface="Garet"/>
                <a:cs typeface="Garet"/>
                <a:sym typeface="Garet"/>
              </a:rPr>
              <a:t>operación</a:t>
            </a:r>
            <a:r>
              <a:rPr lang="en-US" sz="2800" u="none" strike="noStrike" dirty="0">
                <a:solidFill>
                  <a:srgbClr val="000000"/>
                </a:solidFill>
                <a:latin typeface="Garet"/>
                <a:ea typeface="Garet"/>
                <a:cs typeface="Garet"/>
                <a:sym typeface="Garet"/>
              </a:rPr>
              <a:t> </a:t>
            </a:r>
            <a:r>
              <a:rPr lang="en-US" sz="2800" u="none" strike="noStrike" dirty="0" err="1">
                <a:solidFill>
                  <a:srgbClr val="000000"/>
                </a:solidFill>
                <a:latin typeface="Garet"/>
                <a:ea typeface="Garet"/>
                <a:cs typeface="Garet"/>
                <a:sym typeface="Garet"/>
              </a:rPr>
              <a:t>en</a:t>
            </a:r>
            <a:r>
              <a:rPr lang="en-US" sz="2800" u="none" strike="noStrike" dirty="0">
                <a:solidFill>
                  <a:srgbClr val="000000"/>
                </a:solidFill>
                <a:latin typeface="Garet"/>
                <a:ea typeface="Garet"/>
                <a:cs typeface="Garet"/>
                <a:sym typeface="Garet"/>
              </a:rPr>
              <a:t> las ZNI (IPSE, 2025).</a:t>
            </a:r>
          </a:p>
        </p:txBody>
      </p:sp>
      <p:sp>
        <p:nvSpPr>
          <p:cNvPr id="8" name="Freeform 8"/>
          <p:cNvSpPr/>
          <p:nvPr/>
        </p:nvSpPr>
        <p:spPr>
          <a:xfrm>
            <a:off x="0" y="3735227"/>
            <a:ext cx="2727707" cy="2717478"/>
          </a:xfrm>
          <a:custGeom>
            <a:avLst/>
            <a:gdLst/>
            <a:ahLst/>
            <a:cxnLst/>
            <a:rect l="l" t="t" r="r" b="b"/>
            <a:pathLst>
              <a:path w="2727707" h="2717478">
                <a:moveTo>
                  <a:pt x="0" y="0"/>
                </a:moveTo>
                <a:lnTo>
                  <a:pt x="2727707" y="0"/>
                </a:lnTo>
                <a:lnTo>
                  <a:pt x="2727707" y="2717478"/>
                </a:lnTo>
                <a:lnTo>
                  <a:pt x="0" y="27174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grpSp>
        <p:nvGrpSpPr>
          <p:cNvPr id="9" name="Group 9"/>
          <p:cNvGrpSpPr/>
          <p:nvPr/>
        </p:nvGrpSpPr>
        <p:grpSpPr>
          <a:xfrm>
            <a:off x="1028700" y="4702958"/>
            <a:ext cx="2020598" cy="1749747"/>
            <a:chOff x="0" y="0"/>
            <a:chExt cx="4282440" cy="3708400"/>
          </a:xfrm>
        </p:grpSpPr>
        <p:sp>
          <p:nvSpPr>
            <p:cNvPr id="10" name="Freeform 10"/>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a:stretch>
                <a:fillRect l="-15232" r="-15232"/>
              </a:stretch>
            </a:blipFill>
          </p:spPr>
          <p:txBody>
            <a:bodyPr/>
            <a:lstStyle/>
            <a:p>
              <a:endParaRPr lang="es-CO"/>
            </a:p>
          </p:txBody>
        </p:sp>
      </p:grpSp>
      <p:sp>
        <p:nvSpPr>
          <p:cNvPr id="11" name="TextBox 11"/>
          <p:cNvSpPr txBox="1"/>
          <p:nvPr/>
        </p:nvSpPr>
        <p:spPr>
          <a:xfrm>
            <a:off x="3197533" y="5177782"/>
            <a:ext cx="13234082" cy="825867"/>
          </a:xfrm>
          <a:prstGeom prst="rect">
            <a:avLst/>
          </a:prstGeom>
        </p:spPr>
        <p:txBody>
          <a:bodyPr lIns="0" tIns="0" rIns="0" bIns="0" rtlCol="0" anchor="t">
            <a:spAutoFit/>
          </a:bodyPr>
          <a:lstStyle/>
          <a:p>
            <a:pPr marL="0" lvl="0" indent="0" algn="l">
              <a:lnSpc>
                <a:spcPts val="3249"/>
              </a:lnSpc>
            </a:pPr>
            <a:r>
              <a:rPr lang="en-US" sz="2800" dirty="0" err="1">
                <a:solidFill>
                  <a:srgbClr val="000000"/>
                </a:solidFill>
                <a:latin typeface="Garet"/>
                <a:ea typeface="Garet"/>
                <a:cs typeface="Garet"/>
                <a:sym typeface="Garet"/>
              </a:rPr>
              <a:t>Sustitución</a:t>
            </a:r>
            <a:r>
              <a:rPr lang="en-US" sz="2800" dirty="0">
                <a:solidFill>
                  <a:srgbClr val="000000"/>
                </a:solidFill>
                <a:latin typeface="Garet"/>
                <a:ea typeface="Garet"/>
                <a:cs typeface="Garet"/>
                <a:sym typeface="Garet"/>
              </a:rPr>
              <a:t> de </a:t>
            </a:r>
            <a:r>
              <a:rPr lang="en-US" sz="2800" dirty="0" err="1">
                <a:solidFill>
                  <a:srgbClr val="000000"/>
                </a:solidFill>
                <a:latin typeface="Garet"/>
                <a:ea typeface="Garet"/>
                <a:cs typeface="Garet"/>
                <a:sym typeface="Garet"/>
              </a:rPr>
              <a:t>diésel</a:t>
            </a:r>
            <a:r>
              <a:rPr lang="en-US" sz="2800" dirty="0">
                <a:solidFill>
                  <a:srgbClr val="000000"/>
                </a:solidFill>
                <a:latin typeface="Garet"/>
                <a:ea typeface="Garet"/>
                <a:cs typeface="Garet"/>
                <a:sym typeface="Garet"/>
              </a:rPr>
              <a:t> </a:t>
            </a:r>
            <a:r>
              <a:rPr lang="en-US" sz="2800" dirty="0" err="1">
                <a:solidFill>
                  <a:srgbClr val="000000"/>
                </a:solidFill>
                <a:latin typeface="Garet"/>
                <a:ea typeface="Garet"/>
                <a:cs typeface="Garet"/>
                <a:sym typeface="Garet"/>
              </a:rPr>
              <a:t>por</a:t>
            </a:r>
            <a:r>
              <a:rPr lang="en-US" sz="2800" dirty="0">
                <a:solidFill>
                  <a:srgbClr val="000000"/>
                </a:solidFill>
                <a:latin typeface="Garet"/>
                <a:ea typeface="Garet"/>
                <a:cs typeface="Garet"/>
                <a:sym typeface="Garet"/>
              </a:rPr>
              <a:t> GLP </a:t>
            </a:r>
            <a:r>
              <a:rPr lang="en-US" sz="2800" dirty="0" err="1">
                <a:solidFill>
                  <a:srgbClr val="000000"/>
                </a:solidFill>
                <a:latin typeface="Garet"/>
                <a:ea typeface="Garet"/>
                <a:cs typeface="Garet"/>
                <a:sym typeface="Garet"/>
              </a:rPr>
              <a:t>como</a:t>
            </a:r>
            <a:r>
              <a:rPr lang="en-US" sz="2800" dirty="0">
                <a:solidFill>
                  <a:srgbClr val="000000"/>
                </a:solidFill>
                <a:latin typeface="Garet"/>
                <a:ea typeface="Garet"/>
                <a:cs typeface="Garet"/>
                <a:sym typeface="Garet"/>
              </a:rPr>
              <a:t> combus</a:t>
            </a:r>
            <a:r>
              <a:rPr lang="en-US" sz="2800" u="none" strike="noStrike" dirty="0">
                <a:solidFill>
                  <a:srgbClr val="000000"/>
                </a:solidFill>
                <a:latin typeface="Garet"/>
                <a:ea typeface="Garet"/>
                <a:cs typeface="Garet"/>
                <a:sym typeface="Garet"/>
              </a:rPr>
              <a:t>tible principal para </a:t>
            </a:r>
            <a:r>
              <a:rPr lang="en-US" sz="2800" u="none" strike="noStrike" dirty="0" err="1">
                <a:solidFill>
                  <a:srgbClr val="000000"/>
                </a:solidFill>
                <a:latin typeface="Garet"/>
                <a:ea typeface="Garet"/>
                <a:cs typeface="Garet"/>
                <a:sym typeface="Garet"/>
              </a:rPr>
              <a:t>generación</a:t>
            </a:r>
            <a:r>
              <a:rPr lang="en-US" sz="2800" u="none" strike="noStrike" dirty="0">
                <a:solidFill>
                  <a:srgbClr val="000000"/>
                </a:solidFill>
                <a:latin typeface="Garet"/>
                <a:ea typeface="Garet"/>
                <a:cs typeface="Garet"/>
                <a:sym typeface="Garet"/>
              </a:rPr>
              <a:t> </a:t>
            </a:r>
            <a:r>
              <a:rPr lang="en-US" sz="2800" u="none" strike="noStrike" dirty="0" err="1">
                <a:solidFill>
                  <a:srgbClr val="000000"/>
                </a:solidFill>
                <a:latin typeface="Garet"/>
                <a:ea typeface="Garet"/>
                <a:cs typeface="Garet"/>
                <a:sym typeface="Garet"/>
              </a:rPr>
              <a:t>eléctrica</a:t>
            </a:r>
            <a:r>
              <a:rPr lang="en-US" sz="2800" u="none" strike="noStrike" dirty="0">
                <a:solidFill>
                  <a:srgbClr val="000000"/>
                </a:solidFill>
                <a:latin typeface="Garet"/>
                <a:ea typeface="Garet"/>
                <a:cs typeface="Garet"/>
                <a:sym typeface="Garet"/>
              </a:rPr>
              <a:t> o </a:t>
            </a:r>
            <a:r>
              <a:rPr lang="en-US" sz="2800" u="none" strike="noStrike" dirty="0" err="1">
                <a:solidFill>
                  <a:srgbClr val="000000"/>
                </a:solidFill>
                <a:latin typeface="Garet"/>
                <a:ea typeface="Garet"/>
                <a:cs typeface="Garet"/>
                <a:sym typeface="Garet"/>
              </a:rPr>
              <a:t>como</a:t>
            </a:r>
            <a:r>
              <a:rPr lang="en-US" sz="2800" u="none" strike="noStrike" dirty="0">
                <a:solidFill>
                  <a:srgbClr val="000000"/>
                </a:solidFill>
                <a:latin typeface="Garet"/>
                <a:ea typeface="Garet"/>
                <a:cs typeface="Garet"/>
                <a:sym typeface="Garet"/>
              </a:rPr>
              <a:t> </a:t>
            </a:r>
            <a:r>
              <a:rPr lang="en-US" sz="2800" u="none" strike="noStrike" dirty="0" err="1">
                <a:solidFill>
                  <a:srgbClr val="000000"/>
                </a:solidFill>
                <a:latin typeface="Garet"/>
                <a:ea typeface="Garet"/>
                <a:cs typeface="Garet"/>
                <a:sym typeface="Garet"/>
              </a:rPr>
              <a:t>energético</a:t>
            </a:r>
            <a:r>
              <a:rPr lang="en-US" sz="2800" u="none" strike="noStrike" dirty="0">
                <a:solidFill>
                  <a:srgbClr val="000000"/>
                </a:solidFill>
                <a:latin typeface="Garet"/>
                <a:ea typeface="Garet"/>
                <a:cs typeface="Garet"/>
                <a:sym typeface="Garet"/>
              </a:rPr>
              <a:t> de </a:t>
            </a:r>
            <a:r>
              <a:rPr lang="en-US" sz="2800" u="none" strike="noStrike" dirty="0" err="1">
                <a:solidFill>
                  <a:srgbClr val="000000"/>
                </a:solidFill>
                <a:latin typeface="Garet"/>
                <a:ea typeface="Garet"/>
                <a:cs typeface="Garet"/>
                <a:sym typeface="Garet"/>
              </a:rPr>
              <a:t>respaldo</a:t>
            </a:r>
            <a:r>
              <a:rPr lang="en-US" sz="2800" u="none" strike="noStrike" dirty="0">
                <a:solidFill>
                  <a:srgbClr val="000000"/>
                </a:solidFill>
                <a:latin typeface="Garet"/>
                <a:ea typeface="Garet"/>
                <a:cs typeface="Garet"/>
                <a:sym typeface="Garet"/>
              </a:rPr>
              <a:t> de las FNCER.</a:t>
            </a:r>
          </a:p>
        </p:txBody>
      </p:sp>
      <p:sp>
        <p:nvSpPr>
          <p:cNvPr id="12" name="Freeform 12"/>
          <p:cNvSpPr/>
          <p:nvPr/>
        </p:nvSpPr>
        <p:spPr>
          <a:xfrm>
            <a:off x="0" y="7071830"/>
            <a:ext cx="2727707" cy="2717478"/>
          </a:xfrm>
          <a:custGeom>
            <a:avLst/>
            <a:gdLst/>
            <a:ahLst/>
            <a:cxnLst/>
            <a:rect l="l" t="t" r="r" b="b"/>
            <a:pathLst>
              <a:path w="2727707" h="2717478">
                <a:moveTo>
                  <a:pt x="0" y="0"/>
                </a:moveTo>
                <a:lnTo>
                  <a:pt x="2727707" y="0"/>
                </a:lnTo>
                <a:lnTo>
                  <a:pt x="2727707" y="2717478"/>
                </a:lnTo>
                <a:lnTo>
                  <a:pt x="0" y="27174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grpSp>
        <p:nvGrpSpPr>
          <p:cNvPr id="13" name="Group 13"/>
          <p:cNvGrpSpPr/>
          <p:nvPr/>
        </p:nvGrpSpPr>
        <p:grpSpPr>
          <a:xfrm>
            <a:off x="1028700" y="8039562"/>
            <a:ext cx="2020598" cy="1749747"/>
            <a:chOff x="0" y="0"/>
            <a:chExt cx="4282440" cy="3708400"/>
          </a:xfrm>
        </p:grpSpPr>
        <p:sp>
          <p:nvSpPr>
            <p:cNvPr id="14" name="Freeform 14"/>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a:stretch>
                <a:fillRect l="-14987" r="-14987"/>
              </a:stretch>
            </a:blipFill>
          </p:spPr>
          <p:txBody>
            <a:bodyPr/>
            <a:lstStyle/>
            <a:p>
              <a:endParaRPr lang="es-CO"/>
            </a:p>
          </p:txBody>
        </p:sp>
      </p:grpSp>
      <p:sp>
        <p:nvSpPr>
          <p:cNvPr id="15" name="TextBox 15"/>
          <p:cNvSpPr txBox="1"/>
          <p:nvPr/>
        </p:nvSpPr>
        <p:spPr>
          <a:xfrm>
            <a:off x="3197533" y="7188345"/>
            <a:ext cx="14431835" cy="2877711"/>
          </a:xfrm>
          <a:prstGeom prst="rect">
            <a:avLst/>
          </a:prstGeom>
        </p:spPr>
        <p:txBody>
          <a:bodyPr lIns="0" tIns="0" rIns="0" bIns="0" rtlCol="0" anchor="t">
            <a:spAutoFit/>
          </a:bodyPr>
          <a:lstStyle/>
          <a:p>
            <a:pPr marL="0" lvl="0" indent="0" algn="l">
              <a:lnSpc>
                <a:spcPts val="3249"/>
              </a:lnSpc>
            </a:pPr>
            <a:r>
              <a:rPr lang="en-US" sz="2800" dirty="0" err="1">
                <a:solidFill>
                  <a:srgbClr val="000000"/>
                </a:solidFill>
                <a:latin typeface="Garet"/>
                <a:ea typeface="Garet"/>
                <a:cs typeface="Garet"/>
                <a:sym typeface="Garet"/>
              </a:rPr>
              <a:t>Dentro</a:t>
            </a:r>
            <a:r>
              <a:rPr lang="en-US" sz="2800" dirty="0">
                <a:solidFill>
                  <a:srgbClr val="000000"/>
                </a:solidFill>
                <a:latin typeface="Garet"/>
                <a:ea typeface="Garet"/>
                <a:cs typeface="Garet"/>
                <a:sym typeface="Garet"/>
              </a:rPr>
              <a:t> de </a:t>
            </a:r>
            <a:r>
              <a:rPr lang="en-US" sz="2800" dirty="0" err="1">
                <a:solidFill>
                  <a:srgbClr val="000000"/>
                </a:solidFill>
                <a:latin typeface="Garet"/>
                <a:ea typeface="Garet"/>
                <a:cs typeface="Garet"/>
                <a:sym typeface="Garet"/>
              </a:rPr>
              <a:t>los</a:t>
            </a:r>
            <a:r>
              <a:rPr lang="en-US" sz="2800" dirty="0">
                <a:solidFill>
                  <a:srgbClr val="000000"/>
                </a:solidFill>
                <a:latin typeface="Garet"/>
                <a:ea typeface="Garet"/>
                <a:cs typeface="Garet"/>
                <a:sym typeface="Garet"/>
              </a:rPr>
              <a:t> </a:t>
            </a:r>
            <a:r>
              <a:rPr lang="en-US" sz="2800" dirty="0" err="1">
                <a:solidFill>
                  <a:srgbClr val="000000"/>
                </a:solidFill>
                <a:latin typeface="Garet"/>
                <a:ea typeface="Garet"/>
                <a:cs typeface="Garet"/>
                <a:sym typeface="Garet"/>
              </a:rPr>
              <a:t>escenarios</a:t>
            </a:r>
            <a:r>
              <a:rPr lang="en-US" sz="2800" dirty="0">
                <a:solidFill>
                  <a:srgbClr val="000000"/>
                </a:solidFill>
                <a:latin typeface="Garet"/>
                <a:ea typeface="Garet"/>
                <a:cs typeface="Garet"/>
                <a:sym typeface="Garet"/>
              </a:rPr>
              <a:t> de </a:t>
            </a:r>
            <a:r>
              <a:rPr lang="en-US" sz="2800" dirty="0" err="1">
                <a:solidFill>
                  <a:srgbClr val="000000"/>
                </a:solidFill>
                <a:latin typeface="Garet"/>
                <a:ea typeface="Garet"/>
                <a:cs typeface="Garet"/>
                <a:sym typeface="Garet"/>
              </a:rPr>
              <a:t>demanda</a:t>
            </a:r>
            <a:r>
              <a:rPr lang="en-US" sz="2800" dirty="0">
                <a:solidFill>
                  <a:srgbClr val="000000"/>
                </a:solidFill>
                <a:latin typeface="Garet"/>
                <a:ea typeface="Garet"/>
                <a:cs typeface="Garet"/>
                <a:sym typeface="Garet"/>
              </a:rPr>
              <a:t> </a:t>
            </a:r>
            <a:r>
              <a:rPr lang="en-US" sz="2800" dirty="0" err="1">
                <a:solidFill>
                  <a:srgbClr val="000000"/>
                </a:solidFill>
                <a:latin typeface="Garet"/>
                <a:ea typeface="Garet"/>
                <a:cs typeface="Garet"/>
                <a:sym typeface="Garet"/>
              </a:rPr>
              <a:t>proyectados</a:t>
            </a:r>
            <a:r>
              <a:rPr lang="en-US" sz="2800" dirty="0">
                <a:solidFill>
                  <a:srgbClr val="000000"/>
                </a:solidFill>
                <a:latin typeface="Garet"/>
                <a:ea typeface="Garet"/>
                <a:cs typeface="Garet"/>
                <a:sym typeface="Garet"/>
              </a:rPr>
              <a:t> </a:t>
            </a:r>
            <a:r>
              <a:rPr lang="en-US" sz="2800" dirty="0" err="1">
                <a:solidFill>
                  <a:srgbClr val="000000"/>
                </a:solidFill>
                <a:latin typeface="Garet"/>
                <a:ea typeface="Garet"/>
                <a:cs typeface="Garet"/>
                <a:sym typeface="Garet"/>
              </a:rPr>
              <a:t>por</a:t>
            </a:r>
            <a:r>
              <a:rPr lang="en-US" sz="2800" dirty="0">
                <a:solidFill>
                  <a:srgbClr val="000000"/>
                </a:solidFill>
                <a:latin typeface="Garet"/>
                <a:ea typeface="Garet"/>
                <a:cs typeface="Garet"/>
                <a:sym typeface="Garet"/>
              </a:rPr>
              <a:t> la UPME </a:t>
            </a:r>
            <a:r>
              <a:rPr lang="en-US" sz="2800" dirty="0" err="1">
                <a:solidFill>
                  <a:srgbClr val="000000"/>
                </a:solidFill>
                <a:latin typeface="Garet"/>
                <a:ea typeface="Garet"/>
                <a:cs typeface="Garet"/>
                <a:sym typeface="Garet"/>
              </a:rPr>
              <a:t>en</a:t>
            </a:r>
            <a:r>
              <a:rPr lang="en-US" sz="2800" dirty="0">
                <a:solidFill>
                  <a:srgbClr val="000000"/>
                </a:solidFill>
                <a:latin typeface="Garet"/>
                <a:ea typeface="Garet"/>
                <a:cs typeface="Garet"/>
                <a:sym typeface="Garet"/>
              </a:rPr>
              <a:t> </a:t>
            </a:r>
            <a:r>
              <a:rPr lang="en-US" sz="2800" dirty="0" err="1">
                <a:solidFill>
                  <a:srgbClr val="000000"/>
                </a:solidFill>
                <a:latin typeface="Garet"/>
                <a:ea typeface="Garet"/>
                <a:cs typeface="Garet"/>
                <a:sym typeface="Garet"/>
              </a:rPr>
              <a:t>el</a:t>
            </a:r>
            <a:r>
              <a:rPr lang="en-US" sz="2800" dirty="0">
                <a:solidFill>
                  <a:srgbClr val="000000"/>
                </a:solidFill>
                <a:latin typeface="Garet"/>
                <a:ea typeface="Garet"/>
                <a:cs typeface="Garet"/>
                <a:sym typeface="Garet"/>
              </a:rPr>
              <a:t> Plan </a:t>
            </a:r>
            <a:r>
              <a:rPr lang="en-US" sz="2800" dirty="0" err="1">
                <a:solidFill>
                  <a:srgbClr val="000000"/>
                </a:solidFill>
                <a:latin typeface="Garet"/>
                <a:ea typeface="Garet"/>
                <a:cs typeface="Garet"/>
                <a:sym typeface="Garet"/>
              </a:rPr>
              <a:t>Indicativo</a:t>
            </a:r>
            <a:r>
              <a:rPr lang="en-US" sz="2800" dirty="0">
                <a:solidFill>
                  <a:srgbClr val="000000"/>
                </a:solidFill>
                <a:latin typeface="Garet"/>
                <a:ea typeface="Garet"/>
                <a:cs typeface="Garet"/>
                <a:sym typeface="Garet"/>
              </a:rPr>
              <a:t> de </a:t>
            </a:r>
            <a:r>
              <a:rPr lang="en-US" sz="2800" dirty="0" err="1">
                <a:solidFill>
                  <a:srgbClr val="000000"/>
                </a:solidFill>
                <a:latin typeface="Garet"/>
                <a:ea typeface="Garet"/>
                <a:cs typeface="Garet"/>
                <a:sym typeface="Garet"/>
              </a:rPr>
              <a:t>Abastecimiento</a:t>
            </a:r>
            <a:r>
              <a:rPr lang="en-US" sz="2800" dirty="0">
                <a:solidFill>
                  <a:srgbClr val="000000"/>
                </a:solidFill>
                <a:latin typeface="Garet"/>
                <a:ea typeface="Garet"/>
                <a:cs typeface="Garet"/>
                <a:sym typeface="Garet"/>
              </a:rPr>
              <a:t> (</a:t>
            </a:r>
            <a:r>
              <a:rPr lang="en-US" sz="2800" dirty="0" err="1">
                <a:solidFill>
                  <a:srgbClr val="000000"/>
                </a:solidFill>
                <a:latin typeface="Garet"/>
                <a:ea typeface="Garet"/>
                <a:cs typeface="Garet"/>
                <a:sym typeface="Garet"/>
              </a:rPr>
              <a:t>versión</a:t>
            </a:r>
            <a:r>
              <a:rPr lang="en-US" sz="2800" dirty="0">
                <a:solidFill>
                  <a:srgbClr val="000000"/>
                </a:solidFill>
                <a:latin typeface="Garet"/>
                <a:ea typeface="Garet"/>
                <a:cs typeface="Garet"/>
                <a:sym typeface="Garet"/>
              </a:rPr>
              <a:t> a </a:t>
            </a:r>
            <a:r>
              <a:rPr lang="en-US" sz="2800" dirty="0" err="1">
                <a:solidFill>
                  <a:srgbClr val="000000"/>
                </a:solidFill>
                <a:latin typeface="Garet"/>
                <a:ea typeface="Garet"/>
                <a:cs typeface="Garet"/>
                <a:sym typeface="Garet"/>
              </a:rPr>
              <a:t>comen</a:t>
            </a:r>
            <a:r>
              <a:rPr lang="en-US" sz="2800" u="none" strike="noStrike" dirty="0" err="1">
                <a:solidFill>
                  <a:srgbClr val="000000"/>
                </a:solidFill>
                <a:latin typeface="Garet"/>
                <a:ea typeface="Garet"/>
                <a:cs typeface="Garet"/>
                <a:sym typeface="Garet"/>
              </a:rPr>
              <a:t>tarios</a:t>
            </a:r>
            <a:r>
              <a:rPr lang="en-US" sz="2800" u="none" strike="noStrike" dirty="0">
                <a:solidFill>
                  <a:srgbClr val="000000"/>
                </a:solidFill>
                <a:latin typeface="Garet"/>
                <a:ea typeface="Garet"/>
                <a:cs typeface="Garet"/>
                <a:sym typeface="Garet"/>
              </a:rPr>
              <a:t>) se </a:t>
            </a:r>
            <a:r>
              <a:rPr lang="en-US" sz="2800" u="none" strike="noStrike" dirty="0" err="1">
                <a:solidFill>
                  <a:srgbClr val="000000"/>
                </a:solidFill>
                <a:latin typeface="Garet"/>
                <a:ea typeface="Garet"/>
                <a:cs typeface="Garet"/>
                <a:sym typeface="Garet"/>
              </a:rPr>
              <a:t>prevé</a:t>
            </a:r>
            <a:r>
              <a:rPr lang="en-US" sz="2800" u="none" strike="noStrike" dirty="0">
                <a:solidFill>
                  <a:srgbClr val="000000"/>
                </a:solidFill>
                <a:latin typeface="Garet"/>
                <a:ea typeface="Garet"/>
                <a:cs typeface="Garet"/>
                <a:sym typeface="Garet"/>
              </a:rPr>
              <a:t> “</a:t>
            </a:r>
            <a:r>
              <a:rPr lang="en-US" sz="2800" i="1" u="none" strike="noStrike" dirty="0" err="1">
                <a:solidFill>
                  <a:srgbClr val="000000"/>
                </a:solidFill>
                <a:latin typeface="Garet"/>
                <a:ea typeface="Garet"/>
                <a:cs typeface="Garet"/>
                <a:sym typeface="Garet"/>
              </a:rPr>
              <a:t>el</a:t>
            </a:r>
            <a:r>
              <a:rPr lang="en-US" sz="2800" i="1" u="none" strike="noStrike" dirty="0">
                <a:solidFill>
                  <a:srgbClr val="000000"/>
                </a:solidFill>
                <a:latin typeface="Garet"/>
                <a:ea typeface="Garet"/>
                <a:cs typeface="Garet"/>
                <a:sym typeface="Garet"/>
              </a:rPr>
              <a:t> </a:t>
            </a:r>
            <a:r>
              <a:rPr lang="en-US" sz="2800" i="1" u="none" strike="noStrike" dirty="0" err="1">
                <a:solidFill>
                  <a:srgbClr val="000000"/>
                </a:solidFill>
                <a:latin typeface="Garet"/>
                <a:ea typeface="Garet"/>
                <a:cs typeface="Garet"/>
                <a:sym typeface="Garet"/>
              </a:rPr>
              <a:t>reemplazo</a:t>
            </a:r>
            <a:r>
              <a:rPr lang="en-US" sz="2800" i="1" u="none" strike="noStrike" dirty="0">
                <a:solidFill>
                  <a:srgbClr val="000000"/>
                </a:solidFill>
                <a:latin typeface="Garet"/>
                <a:ea typeface="Garet"/>
                <a:cs typeface="Garet"/>
                <a:sym typeface="Garet"/>
              </a:rPr>
              <a:t> de un 20% del </a:t>
            </a:r>
            <a:r>
              <a:rPr lang="en-US" sz="2800" i="1" u="none" strike="noStrike" dirty="0" err="1">
                <a:solidFill>
                  <a:srgbClr val="000000"/>
                </a:solidFill>
                <a:latin typeface="Garet"/>
                <a:ea typeface="Garet"/>
                <a:cs typeface="Garet"/>
                <a:sym typeface="Garet"/>
              </a:rPr>
              <a:t>diésel</a:t>
            </a:r>
            <a:r>
              <a:rPr lang="en-US" sz="2800" i="1" u="none" strike="noStrike" dirty="0">
                <a:solidFill>
                  <a:srgbClr val="000000"/>
                </a:solidFill>
                <a:latin typeface="Garet"/>
                <a:ea typeface="Garet"/>
                <a:cs typeface="Garet"/>
                <a:sym typeface="Garet"/>
              </a:rPr>
              <a:t> que se consume </a:t>
            </a:r>
            <a:r>
              <a:rPr lang="en-US" sz="2800" i="1" u="none" strike="noStrike" dirty="0" err="1">
                <a:solidFill>
                  <a:srgbClr val="000000"/>
                </a:solidFill>
                <a:latin typeface="Garet"/>
                <a:ea typeface="Garet"/>
                <a:cs typeface="Garet"/>
                <a:sym typeface="Garet"/>
              </a:rPr>
              <a:t>actualmente</a:t>
            </a:r>
            <a:r>
              <a:rPr lang="en-US" sz="2800" i="1" u="none" strike="noStrike" dirty="0">
                <a:solidFill>
                  <a:srgbClr val="000000"/>
                </a:solidFill>
                <a:latin typeface="Garet"/>
                <a:ea typeface="Garet"/>
                <a:cs typeface="Garet"/>
                <a:sym typeface="Garet"/>
              </a:rPr>
              <a:t> </a:t>
            </a:r>
            <a:r>
              <a:rPr lang="en-US" sz="2800" i="1" u="none" strike="noStrike" dirty="0" err="1">
                <a:solidFill>
                  <a:srgbClr val="000000"/>
                </a:solidFill>
                <a:latin typeface="Garet"/>
                <a:ea typeface="Garet"/>
                <a:cs typeface="Garet"/>
                <a:sym typeface="Garet"/>
              </a:rPr>
              <a:t>en</a:t>
            </a:r>
            <a:r>
              <a:rPr lang="en-US" sz="2800" i="1" u="none" strike="noStrike" dirty="0">
                <a:solidFill>
                  <a:srgbClr val="000000"/>
                </a:solidFill>
                <a:latin typeface="Garet"/>
                <a:ea typeface="Garet"/>
                <a:cs typeface="Garet"/>
                <a:sym typeface="Garet"/>
              </a:rPr>
              <a:t> ZNI para </a:t>
            </a:r>
            <a:r>
              <a:rPr lang="en-US" sz="2800" i="1" u="none" strike="noStrike" dirty="0" err="1">
                <a:solidFill>
                  <a:srgbClr val="000000"/>
                </a:solidFill>
                <a:latin typeface="Garet"/>
                <a:ea typeface="Garet"/>
                <a:cs typeface="Garet"/>
                <a:sym typeface="Garet"/>
              </a:rPr>
              <a:t>generación</a:t>
            </a:r>
            <a:r>
              <a:rPr lang="en-US" sz="2800" i="1" u="none" strike="noStrike" dirty="0">
                <a:solidFill>
                  <a:srgbClr val="000000"/>
                </a:solidFill>
                <a:latin typeface="Garet"/>
                <a:ea typeface="Garet"/>
                <a:cs typeface="Garet"/>
                <a:sym typeface="Garet"/>
              </a:rPr>
              <a:t>, </a:t>
            </a:r>
            <a:r>
              <a:rPr lang="en-US" sz="2800" i="1" u="none" strike="noStrike" dirty="0" err="1">
                <a:solidFill>
                  <a:srgbClr val="000000"/>
                </a:solidFill>
                <a:latin typeface="Garet"/>
                <a:ea typeface="Garet"/>
                <a:cs typeface="Garet"/>
                <a:sym typeface="Garet"/>
              </a:rPr>
              <a:t>asumiendo</a:t>
            </a:r>
            <a:r>
              <a:rPr lang="en-US" sz="2800" i="1" u="none" strike="noStrike" dirty="0">
                <a:solidFill>
                  <a:srgbClr val="000000"/>
                </a:solidFill>
                <a:latin typeface="Garet"/>
                <a:ea typeface="Garet"/>
                <a:cs typeface="Garet"/>
                <a:sym typeface="Garet"/>
              </a:rPr>
              <a:t> que a </a:t>
            </a:r>
            <a:r>
              <a:rPr lang="en-US" sz="2800" i="1" u="none" strike="noStrike" dirty="0" err="1">
                <a:solidFill>
                  <a:srgbClr val="000000"/>
                </a:solidFill>
                <a:latin typeface="Garet"/>
                <a:ea typeface="Garet"/>
                <a:cs typeface="Garet"/>
                <a:sym typeface="Garet"/>
              </a:rPr>
              <a:t>medida</a:t>
            </a:r>
            <a:r>
              <a:rPr lang="en-US" sz="2800" i="1" u="none" strike="noStrike" dirty="0">
                <a:solidFill>
                  <a:srgbClr val="000000"/>
                </a:solidFill>
                <a:latin typeface="Garet"/>
                <a:ea typeface="Garet"/>
                <a:cs typeface="Garet"/>
                <a:sym typeface="Garet"/>
              </a:rPr>
              <a:t> que </a:t>
            </a:r>
            <a:r>
              <a:rPr lang="en-US" sz="2800" i="1" u="none" strike="noStrike" dirty="0" err="1">
                <a:solidFill>
                  <a:srgbClr val="000000"/>
                </a:solidFill>
                <a:latin typeface="Garet"/>
                <a:ea typeface="Garet"/>
                <a:cs typeface="Garet"/>
                <a:sym typeface="Garet"/>
              </a:rPr>
              <a:t>los</a:t>
            </a:r>
            <a:r>
              <a:rPr lang="en-US" sz="2800" i="1" u="none" strike="noStrike" dirty="0">
                <a:solidFill>
                  <a:srgbClr val="000000"/>
                </a:solidFill>
                <a:latin typeface="Garet"/>
                <a:ea typeface="Garet"/>
                <a:cs typeface="Garet"/>
                <a:sym typeface="Garet"/>
              </a:rPr>
              <a:t> </a:t>
            </a:r>
            <a:r>
              <a:rPr lang="en-US" sz="2800" i="1" u="none" strike="noStrike" dirty="0" err="1">
                <a:solidFill>
                  <a:srgbClr val="000000"/>
                </a:solidFill>
                <a:latin typeface="Garet"/>
                <a:ea typeface="Garet"/>
                <a:cs typeface="Garet"/>
                <a:sym typeface="Garet"/>
              </a:rPr>
              <a:t>generadores</a:t>
            </a:r>
            <a:r>
              <a:rPr lang="en-US" sz="2800" i="1" u="none" strike="noStrike" dirty="0">
                <a:solidFill>
                  <a:srgbClr val="000000"/>
                </a:solidFill>
                <a:latin typeface="Garet"/>
                <a:ea typeface="Garet"/>
                <a:cs typeface="Garet"/>
                <a:sym typeface="Garet"/>
              </a:rPr>
              <a:t> de </a:t>
            </a:r>
            <a:r>
              <a:rPr lang="en-US" sz="2800" i="1" u="none" strike="noStrike" dirty="0" err="1">
                <a:solidFill>
                  <a:srgbClr val="000000"/>
                </a:solidFill>
                <a:latin typeface="Garet"/>
                <a:ea typeface="Garet"/>
                <a:cs typeface="Garet"/>
                <a:sym typeface="Garet"/>
              </a:rPr>
              <a:t>diésel</a:t>
            </a:r>
            <a:r>
              <a:rPr lang="en-US" sz="2800" i="1" u="none" strike="noStrike" dirty="0">
                <a:solidFill>
                  <a:srgbClr val="000000"/>
                </a:solidFill>
                <a:latin typeface="Garet"/>
                <a:ea typeface="Garet"/>
                <a:cs typeface="Garet"/>
                <a:sym typeface="Garet"/>
              </a:rPr>
              <a:t> </a:t>
            </a:r>
            <a:r>
              <a:rPr lang="en-US" sz="2800" i="1" u="none" strike="noStrike" dirty="0" err="1">
                <a:solidFill>
                  <a:srgbClr val="000000"/>
                </a:solidFill>
                <a:latin typeface="Garet"/>
                <a:ea typeface="Garet"/>
                <a:cs typeface="Garet"/>
                <a:sym typeface="Garet"/>
              </a:rPr>
              <a:t>finalicen</a:t>
            </a:r>
            <a:r>
              <a:rPr lang="en-US" sz="2800" i="1" u="none" strike="noStrike" dirty="0">
                <a:solidFill>
                  <a:srgbClr val="000000"/>
                </a:solidFill>
                <a:latin typeface="Garet"/>
                <a:ea typeface="Garet"/>
                <a:cs typeface="Garet"/>
                <a:sym typeface="Garet"/>
              </a:rPr>
              <a:t> </a:t>
            </a:r>
            <a:r>
              <a:rPr lang="en-US" sz="2800" i="1" u="none" strike="noStrike" dirty="0" err="1">
                <a:solidFill>
                  <a:srgbClr val="000000"/>
                </a:solidFill>
                <a:latin typeface="Garet"/>
                <a:ea typeface="Garet"/>
                <a:cs typeface="Garet"/>
                <a:sym typeface="Garet"/>
              </a:rPr>
              <a:t>su</a:t>
            </a:r>
            <a:r>
              <a:rPr lang="en-US" sz="2800" i="1" u="none" strike="noStrike" dirty="0">
                <a:solidFill>
                  <a:srgbClr val="000000"/>
                </a:solidFill>
                <a:latin typeface="Garet"/>
                <a:ea typeface="Garet"/>
                <a:cs typeface="Garet"/>
                <a:sym typeface="Garet"/>
              </a:rPr>
              <a:t> </a:t>
            </a:r>
            <a:r>
              <a:rPr lang="en-US" sz="2800" i="1" u="none" strike="noStrike" dirty="0" err="1">
                <a:solidFill>
                  <a:srgbClr val="000000"/>
                </a:solidFill>
                <a:latin typeface="Garet"/>
                <a:ea typeface="Garet"/>
                <a:cs typeface="Garet"/>
                <a:sym typeface="Garet"/>
              </a:rPr>
              <a:t>vida</a:t>
            </a:r>
            <a:r>
              <a:rPr lang="en-US" sz="2800" i="1" u="none" strike="noStrike" dirty="0">
                <a:solidFill>
                  <a:srgbClr val="000000"/>
                </a:solidFill>
                <a:latin typeface="Garet"/>
                <a:ea typeface="Garet"/>
                <a:cs typeface="Garet"/>
                <a:sym typeface="Garet"/>
              </a:rPr>
              <a:t> </a:t>
            </a:r>
            <a:r>
              <a:rPr lang="en-US" sz="2800" i="1" u="none" strike="noStrike" dirty="0" err="1">
                <a:solidFill>
                  <a:srgbClr val="000000"/>
                </a:solidFill>
                <a:latin typeface="Garet"/>
                <a:ea typeface="Garet"/>
                <a:cs typeface="Garet"/>
                <a:sym typeface="Garet"/>
              </a:rPr>
              <a:t>útil</a:t>
            </a:r>
            <a:r>
              <a:rPr lang="en-US" sz="2800" i="1" u="none" strike="noStrike" dirty="0">
                <a:solidFill>
                  <a:srgbClr val="000000"/>
                </a:solidFill>
                <a:latin typeface="Garet"/>
                <a:ea typeface="Garet"/>
                <a:cs typeface="Garet"/>
                <a:sym typeface="Garet"/>
              </a:rPr>
              <a:t>, </a:t>
            </a:r>
            <a:r>
              <a:rPr lang="en-US" sz="2800" i="1" u="none" strike="noStrike" dirty="0" err="1">
                <a:solidFill>
                  <a:srgbClr val="000000"/>
                </a:solidFill>
                <a:latin typeface="Garet"/>
                <a:ea typeface="Garet"/>
                <a:cs typeface="Garet"/>
                <a:sym typeface="Garet"/>
              </a:rPr>
              <a:t>sean</a:t>
            </a:r>
            <a:r>
              <a:rPr lang="en-US" sz="2800" i="1" u="none" strike="noStrike" dirty="0">
                <a:solidFill>
                  <a:srgbClr val="000000"/>
                </a:solidFill>
                <a:latin typeface="Garet"/>
                <a:ea typeface="Garet"/>
                <a:cs typeface="Garet"/>
                <a:sym typeface="Garet"/>
              </a:rPr>
              <a:t> </a:t>
            </a:r>
            <a:r>
              <a:rPr lang="en-US" sz="2800" i="1" u="none" strike="noStrike" dirty="0" err="1">
                <a:solidFill>
                  <a:srgbClr val="000000"/>
                </a:solidFill>
                <a:latin typeface="Garet"/>
                <a:ea typeface="Garet"/>
                <a:cs typeface="Garet"/>
                <a:sym typeface="Garet"/>
              </a:rPr>
              <a:t>reemplazados</a:t>
            </a:r>
            <a:r>
              <a:rPr lang="en-US" sz="2800" i="1" u="none" strike="noStrike" dirty="0">
                <a:solidFill>
                  <a:srgbClr val="000000"/>
                </a:solidFill>
                <a:latin typeface="Garet"/>
                <a:ea typeface="Garet"/>
                <a:cs typeface="Garet"/>
                <a:sym typeface="Garet"/>
              </a:rPr>
              <a:t> </a:t>
            </a:r>
            <a:r>
              <a:rPr lang="en-US" sz="2800" i="1" u="none" strike="noStrike" dirty="0" err="1">
                <a:solidFill>
                  <a:srgbClr val="000000"/>
                </a:solidFill>
                <a:latin typeface="Garet"/>
                <a:ea typeface="Garet"/>
                <a:cs typeface="Garet"/>
                <a:sym typeface="Garet"/>
              </a:rPr>
              <a:t>por</a:t>
            </a:r>
            <a:r>
              <a:rPr lang="en-US" sz="2800" i="1" u="none" strike="noStrike" dirty="0">
                <a:solidFill>
                  <a:srgbClr val="000000"/>
                </a:solidFill>
                <a:latin typeface="Garet"/>
                <a:ea typeface="Garet"/>
                <a:cs typeface="Garet"/>
                <a:sym typeface="Garet"/>
              </a:rPr>
              <a:t> </a:t>
            </a:r>
            <a:r>
              <a:rPr lang="en-US" sz="2800" i="1" u="none" strike="noStrike" dirty="0" err="1">
                <a:solidFill>
                  <a:srgbClr val="000000"/>
                </a:solidFill>
                <a:latin typeface="Garet"/>
                <a:ea typeface="Garet"/>
                <a:cs typeface="Garet"/>
                <a:sym typeface="Garet"/>
              </a:rPr>
              <a:t>equipos</a:t>
            </a:r>
            <a:r>
              <a:rPr lang="en-US" sz="2800" i="1" u="none" strike="noStrike" dirty="0">
                <a:solidFill>
                  <a:srgbClr val="000000"/>
                </a:solidFill>
                <a:latin typeface="Garet"/>
                <a:ea typeface="Garet"/>
                <a:cs typeface="Garet"/>
                <a:sym typeface="Garet"/>
              </a:rPr>
              <a:t> </a:t>
            </a:r>
            <a:r>
              <a:rPr lang="en-US" sz="2800" i="1" u="none" strike="noStrike" dirty="0" err="1">
                <a:solidFill>
                  <a:srgbClr val="000000"/>
                </a:solidFill>
                <a:latin typeface="Garet"/>
                <a:ea typeface="Garet"/>
                <a:cs typeface="Garet"/>
                <a:sym typeface="Garet"/>
              </a:rPr>
              <a:t>electrógenos</a:t>
            </a:r>
            <a:r>
              <a:rPr lang="en-US" sz="2800" i="1" u="none" strike="noStrike" dirty="0">
                <a:solidFill>
                  <a:srgbClr val="000000"/>
                </a:solidFill>
                <a:latin typeface="Garet"/>
                <a:ea typeface="Garet"/>
                <a:cs typeface="Garet"/>
                <a:sym typeface="Garet"/>
              </a:rPr>
              <a:t> que </a:t>
            </a:r>
            <a:r>
              <a:rPr lang="en-US" sz="2800" i="1" u="none" strike="noStrike" dirty="0" err="1">
                <a:solidFill>
                  <a:srgbClr val="000000"/>
                </a:solidFill>
                <a:latin typeface="Garet"/>
                <a:ea typeface="Garet"/>
                <a:cs typeface="Garet"/>
                <a:sym typeface="Garet"/>
              </a:rPr>
              <a:t>funcionen</a:t>
            </a:r>
            <a:r>
              <a:rPr lang="en-US" sz="2800" i="1" u="none" strike="noStrike" dirty="0">
                <a:solidFill>
                  <a:srgbClr val="000000"/>
                </a:solidFill>
                <a:latin typeface="Garet"/>
                <a:ea typeface="Garet"/>
                <a:cs typeface="Garet"/>
                <a:sym typeface="Garet"/>
              </a:rPr>
              <a:t> con GLP. Se </a:t>
            </a:r>
            <a:r>
              <a:rPr lang="en-US" sz="2800" i="1" u="none" strike="noStrike" dirty="0" err="1">
                <a:solidFill>
                  <a:srgbClr val="000000"/>
                </a:solidFill>
                <a:latin typeface="Garet"/>
                <a:ea typeface="Garet"/>
                <a:cs typeface="Garet"/>
                <a:sym typeface="Garet"/>
              </a:rPr>
              <a:t>considera</a:t>
            </a:r>
            <a:r>
              <a:rPr lang="en-US" sz="2800" i="1" u="none" strike="noStrike" dirty="0">
                <a:solidFill>
                  <a:srgbClr val="000000"/>
                </a:solidFill>
                <a:latin typeface="Garet"/>
                <a:ea typeface="Garet"/>
                <a:cs typeface="Garet"/>
                <a:sym typeface="Garet"/>
              </a:rPr>
              <a:t> </a:t>
            </a:r>
            <a:r>
              <a:rPr lang="en-US" sz="2800" i="1" u="none" strike="noStrike" dirty="0" err="1">
                <a:solidFill>
                  <a:srgbClr val="000000"/>
                </a:solidFill>
                <a:latin typeface="Garet"/>
                <a:ea typeface="Garet"/>
                <a:cs typeface="Garet"/>
                <a:sym typeface="Garet"/>
              </a:rPr>
              <a:t>una</a:t>
            </a:r>
            <a:r>
              <a:rPr lang="en-US" sz="2800" i="1" u="none" strike="noStrike" dirty="0">
                <a:solidFill>
                  <a:srgbClr val="000000"/>
                </a:solidFill>
                <a:latin typeface="Garet"/>
                <a:ea typeface="Garet"/>
                <a:cs typeface="Garet"/>
                <a:sym typeface="Garet"/>
              </a:rPr>
              <a:t> </a:t>
            </a:r>
            <a:r>
              <a:rPr lang="en-US" sz="2800" i="1" u="none" strike="noStrike" dirty="0" err="1">
                <a:solidFill>
                  <a:srgbClr val="000000"/>
                </a:solidFill>
                <a:latin typeface="Garet"/>
                <a:ea typeface="Garet"/>
                <a:cs typeface="Garet"/>
                <a:sym typeface="Garet"/>
              </a:rPr>
              <a:t>eficiencia</a:t>
            </a:r>
            <a:r>
              <a:rPr lang="en-US" sz="2800" i="1" u="none" strike="noStrike" dirty="0">
                <a:solidFill>
                  <a:srgbClr val="000000"/>
                </a:solidFill>
                <a:latin typeface="Garet"/>
                <a:ea typeface="Garet"/>
                <a:cs typeface="Garet"/>
                <a:sym typeface="Garet"/>
              </a:rPr>
              <a:t> de </a:t>
            </a:r>
            <a:r>
              <a:rPr lang="en-US" sz="2800" i="1" u="none" strike="noStrike" dirty="0" err="1">
                <a:solidFill>
                  <a:srgbClr val="000000"/>
                </a:solidFill>
                <a:latin typeface="Garet"/>
                <a:ea typeface="Garet"/>
                <a:cs typeface="Garet"/>
                <a:sym typeface="Garet"/>
              </a:rPr>
              <a:t>los</a:t>
            </a:r>
            <a:r>
              <a:rPr lang="en-US" sz="2800" i="1" u="none" strike="noStrike" dirty="0">
                <a:solidFill>
                  <a:srgbClr val="000000"/>
                </a:solidFill>
                <a:latin typeface="Garet"/>
                <a:ea typeface="Garet"/>
                <a:cs typeface="Garet"/>
                <a:sym typeface="Garet"/>
              </a:rPr>
              <a:t> </a:t>
            </a:r>
            <a:r>
              <a:rPr lang="en-US" sz="2800" i="1" u="none" strike="noStrike" dirty="0" err="1">
                <a:solidFill>
                  <a:srgbClr val="000000"/>
                </a:solidFill>
                <a:latin typeface="Garet"/>
                <a:ea typeface="Garet"/>
                <a:cs typeface="Garet"/>
                <a:sym typeface="Garet"/>
              </a:rPr>
              <a:t>generadores</a:t>
            </a:r>
            <a:r>
              <a:rPr lang="en-US" sz="2800" i="1" u="none" strike="noStrike" dirty="0">
                <a:solidFill>
                  <a:srgbClr val="000000"/>
                </a:solidFill>
                <a:latin typeface="Garet"/>
                <a:ea typeface="Garet"/>
                <a:cs typeface="Garet"/>
                <a:sym typeface="Garet"/>
              </a:rPr>
              <a:t> de GLP del 28% y un </a:t>
            </a:r>
            <a:r>
              <a:rPr lang="en-US" sz="2800" i="1" u="none" strike="noStrike" dirty="0" err="1">
                <a:solidFill>
                  <a:srgbClr val="000000"/>
                </a:solidFill>
                <a:latin typeface="Garet"/>
                <a:ea typeface="Garet"/>
                <a:cs typeface="Garet"/>
                <a:sym typeface="Garet"/>
              </a:rPr>
              <a:t>poder</a:t>
            </a:r>
            <a:r>
              <a:rPr lang="en-US" sz="2800" i="1" u="none" strike="noStrike" dirty="0">
                <a:solidFill>
                  <a:srgbClr val="000000"/>
                </a:solidFill>
                <a:latin typeface="Garet"/>
                <a:ea typeface="Garet"/>
                <a:cs typeface="Garet"/>
                <a:sym typeface="Garet"/>
              </a:rPr>
              <a:t> </a:t>
            </a:r>
            <a:r>
              <a:rPr lang="en-US" sz="2800" i="1" u="none" strike="noStrike" dirty="0" err="1">
                <a:solidFill>
                  <a:srgbClr val="000000"/>
                </a:solidFill>
                <a:latin typeface="Garet"/>
                <a:ea typeface="Garet"/>
                <a:cs typeface="Garet"/>
                <a:sym typeface="Garet"/>
              </a:rPr>
              <a:t>calorífico</a:t>
            </a:r>
            <a:r>
              <a:rPr lang="en-US" sz="2800" i="1" u="none" strike="noStrike" dirty="0">
                <a:solidFill>
                  <a:srgbClr val="000000"/>
                </a:solidFill>
                <a:latin typeface="Garet"/>
                <a:ea typeface="Garet"/>
                <a:cs typeface="Garet"/>
                <a:sym typeface="Garet"/>
              </a:rPr>
              <a:t> de 13,6 kWh/kg</a:t>
            </a:r>
            <a:r>
              <a:rPr lang="en-US" sz="2800" u="none" strike="noStrike" dirty="0">
                <a:solidFill>
                  <a:srgbClr val="000000"/>
                </a:solidFill>
                <a:latin typeface="Garet"/>
                <a:ea typeface="Garet"/>
                <a:cs typeface="Garet"/>
                <a:sym typeface="Garet"/>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787051" y="364373"/>
            <a:ext cx="10950475" cy="2184527"/>
          </a:xfrm>
          <a:prstGeom prst="rect">
            <a:avLst/>
          </a:prstGeom>
        </p:spPr>
        <p:txBody>
          <a:bodyPr lIns="0" tIns="0" rIns="0" bIns="0" rtlCol="0" anchor="t">
            <a:spAutoFit/>
          </a:bodyPr>
          <a:lstStyle/>
          <a:p>
            <a:pPr algn="r">
              <a:lnSpc>
                <a:spcPts val="8703"/>
              </a:lnSpc>
            </a:pPr>
            <a:r>
              <a:rPr lang="en-US" sz="6399">
                <a:solidFill>
                  <a:srgbClr val="0F657D"/>
                </a:solidFill>
                <a:latin typeface="League Spartan"/>
                <a:ea typeface="League Spartan"/>
                <a:cs typeface="League Spartan"/>
                <a:sym typeface="League Spartan"/>
              </a:rPr>
              <a:t>GLP COMO COMBUSTIBLE </a:t>
            </a:r>
            <a:r>
              <a:rPr lang="en-US" sz="6399">
                <a:solidFill>
                  <a:srgbClr val="E68125"/>
                </a:solidFill>
                <a:latin typeface="League Spartan"/>
                <a:ea typeface="League Spartan"/>
                <a:cs typeface="League Spartan"/>
                <a:sym typeface="League Spartan"/>
              </a:rPr>
              <a:t>DE TRANSICIÓN EN ZNI</a:t>
            </a:r>
          </a:p>
        </p:txBody>
      </p:sp>
      <p:sp>
        <p:nvSpPr>
          <p:cNvPr id="3" name="Freeform 3"/>
          <p:cNvSpPr/>
          <p:nvPr/>
        </p:nvSpPr>
        <p:spPr>
          <a:xfrm flipV="1">
            <a:off x="-650161" y="-3271206"/>
            <a:ext cx="5769052" cy="5747418"/>
          </a:xfrm>
          <a:custGeom>
            <a:avLst/>
            <a:gdLst/>
            <a:ahLst/>
            <a:cxnLst/>
            <a:rect l="l" t="t" r="r" b="b"/>
            <a:pathLst>
              <a:path w="5769052" h="5747418">
                <a:moveTo>
                  <a:pt x="0" y="5747418"/>
                </a:moveTo>
                <a:lnTo>
                  <a:pt x="5769052" y="5747418"/>
                </a:lnTo>
                <a:lnTo>
                  <a:pt x="5769052" y="0"/>
                </a:lnTo>
                <a:lnTo>
                  <a:pt x="0" y="0"/>
                </a:lnTo>
                <a:lnTo>
                  <a:pt x="0" y="574741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grpSp>
        <p:nvGrpSpPr>
          <p:cNvPr id="4" name="Group 4"/>
          <p:cNvGrpSpPr/>
          <p:nvPr/>
        </p:nvGrpSpPr>
        <p:grpSpPr>
          <a:xfrm rot="5400000">
            <a:off x="11621103" y="4761689"/>
            <a:ext cx="13247757" cy="3309608"/>
            <a:chOff x="0" y="0"/>
            <a:chExt cx="1402421" cy="350358"/>
          </a:xfrm>
        </p:grpSpPr>
        <p:sp>
          <p:nvSpPr>
            <p:cNvPr id="5" name="Freeform 5"/>
            <p:cNvSpPr/>
            <p:nvPr/>
          </p:nvSpPr>
          <p:spPr>
            <a:xfrm>
              <a:off x="23261" y="0"/>
              <a:ext cx="1355900" cy="350358"/>
            </a:xfrm>
            <a:custGeom>
              <a:avLst/>
              <a:gdLst/>
              <a:ahLst/>
              <a:cxnLst/>
              <a:rect l="l" t="t" r="r" b="b"/>
              <a:pathLst>
                <a:path w="1355900" h="350358">
                  <a:moveTo>
                    <a:pt x="1117520" y="0"/>
                  </a:moveTo>
                  <a:lnTo>
                    <a:pt x="35178" y="0"/>
                  </a:lnTo>
                  <a:cubicBezTo>
                    <a:pt x="23140" y="0"/>
                    <a:pt x="12018" y="6429"/>
                    <a:pt x="6009" y="16860"/>
                  </a:cubicBezTo>
                  <a:cubicBezTo>
                    <a:pt x="0" y="27292"/>
                    <a:pt x="18" y="40139"/>
                    <a:pt x="6058" y="50552"/>
                  </a:cubicBezTo>
                  <a:lnTo>
                    <a:pt x="150620" y="299806"/>
                  </a:lnTo>
                  <a:cubicBezTo>
                    <a:pt x="168768" y="331097"/>
                    <a:pt x="202205" y="350358"/>
                    <a:pt x="238378" y="350358"/>
                  </a:cubicBezTo>
                  <a:lnTo>
                    <a:pt x="1320720" y="350358"/>
                  </a:lnTo>
                  <a:cubicBezTo>
                    <a:pt x="1332759" y="350358"/>
                    <a:pt x="1343881" y="343930"/>
                    <a:pt x="1349890" y="333498"/>
                  </a:cubicBezTo>
                  <a:cubicBezTo>
                    <a:pt x="1355899" y="323066"/>
                    <a:pt x="1355880" y="310220"/>
                    <a:pt x="1349841" y="299806"/>
                  </a:cubicBezTo>
                  <a:lnTo>
                    <a:pt x="1205279" y="50552"/>
                  </a:lnTo>
                  <a:cubicBezTo>
                    <a:pt x="1187131" y="19261"/>
                    <a:pt x="1153694" y="0"/>
                    <a:pt x="1117520" y="0"/>
                  </a:cubicBezTo>
                  <a:close/>
                </a:path>
              </a:pathLst>
            </a:custGeom>
            <a:solidFill>
              <a:srgbClr val="04576E"/>
            </a:solidFill>
          </p:spPr>
          <p:txBody>
            <a:bodyPr/>
            <a:lstStyle/>
            <a:p>
              <a:endParaRPr lang="es-CO"/>
            </a:p>
          </p:txBody>
        </p:sp>
        <p:sp>
          <p:nvSpPr>
            <p:cNvPr id="6" name="TextBox 6"/>
            <p:cNvSpPr txBox="1"/>
            <p:nvPr/>
          </p:nvSpPr>
          <p:spPr>
            <a:xfrm>
              <a:off x="101600" y="-38100"/>
              <a:ext cx="1199221" cy="388458"/>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483223" y="2745244"/>
            <a:ext cx="11393687" cy="1027236"/>
            <a:chOff x="0" y="0"/>
            <a:chExt cx="3000806" cy="270548"/>
          </a:xfrm>
        </p:grpSpPr>
        <p:sp>
          <p:nvSpPr>
            <p:cNvPr id="8" name="Freeform 8"/>
            <p:cNvSpPr/>
            <p:nvPr/>
          </p:nvSpPr>
          <p:spPr>
            <a:xfrm>
              <a:off x="0" y="0"/>
              <a:ext cx="3000807" cy="270548"/>
            </a:xfrm>
            <a:custGeom>
              <a:avLst/>
              <a:gdLst/>
              <a:ahLst/>
              <a:cxnLst/>
              <a:rect l="l" t="t" r="r" b="b"/>
              <a:pathLst>
                <a:path w="3000807" h="270548">
                  <a:moveTo>
                    <a:pt x="67949" y="0"/>
                  </a:moveTo>
                  <a:lnTo>
                    <a:pt x="2932857" y="0"/>
                  </a:lnTo>
                  <a:cubicBezTo>
                    <a:pt x="2970385" y="0"/>
                    <a:pt x="3000807" y="30422"/>
                    <a:pt x="3000807" y="67949"/>
                  </a:cubicBezTo>
                  <a:lnTo>
                    <a:pt x="3000807" y="202598"/>
                  </a:lnTo>
                  <a:cubicBezTo>
                    <a:pt x="3000807" y="220620"/>
                    <a:pt x="2993648" y="237903"/>
                    <a:pt x="2980905" y="250646"/>
                  </a:cubicBezTo>
                  <a:cubicBezTo>
                    <a:pt x="2968162" y="263389"/>
                    <a:pt x="2950879" y="270548"/>
                    <a:pt x="2932857" y="270548"/>
                  </a:cubicBezTo>
                  <a:lnTo>
                    <a:pt x="67949" y="270548"/>
                  </a:lnTo>
                  <a:cubicBezTo>
                    <a:pt x="49928" y="270548"/>
                    <a:pt x="32645" y="263389"/>
                    <a:pt x="19902" y="250646"/>
                  </a:cubicBezTo>
                  <a:cubicBezTo>
                    <a:pt x="7159" y="237903"/>
                    <a:pt x="0" y="220620"/>
                    <a:pt x="0" y="202598"/>
                  </a:cubicBezTo>
                  <a:lnTo>
                    <a:pt x="0" y="67949"/>
                  </a:lnTo>
                  <a:cubicBezTo>
                    <a:pt x="0" y="49928"/>
                    <a:pt x="7159" y="32645"/>
                    <a:pt x="19902" y="19902"/>
                  </a:cubicBezTo>
                  <a:cubicBezTo>
                    <a:pt x="32645" y="7159"/>
                    <a:pt x="49928" y="0"/>
                    <a:pt x="67949" y="0"/>
                  </a:cubicBezTo>
                  <a:close/>
                </a:path>
              </a:pathLst>
            </a:custGeom>
            <a:solidFill>
              <a:srgbClr val="000000">
                <a:alpha val="0"/>
              </a:srgbClr>
            </a:solidFill>
            <a:ln w="38100" cap="rnd">
              <a:solidFill>
                <a:srgbClr val="0F657D"/>
              </a:solidFill>
              <a:prstDash val="solid"/>
              <a:round/>
            </a:ln>
          </p:spPr>
          <p:txBody>
            <a:bodyPr/>
            <a:lstStyle/>
            <a:p>
              <a:endParaRPr lang="es-CO"/>
            </a:p>
          </p:txBody>
        </p:sp>
        <p:sp>
          <p:nvSpPr>
            <p:cNvPr id="9" name="TextBox 9"/>
            <p:cNvSpPr txBox="1"/>
            <p:nvPr/>
          </p:nvSpPr>
          <p:spPr>
            <a:xfrm>
              <a:off x="0" y="-38100"/>
              <a:ext cx="3000806" cy="308648"/>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483223" y="5295821"/>
            <a:ext cx="4572218" cy="1027236"/>
            <a:chOff x="0" y="0"/>
            <a:chExt cx="1204206" cy="270548"/>
          </a:xfrm>
        </p:grpSpPr>
        <p:sp>
          <p:nvSpPr>
            <p:cNvPr id="11" name="Freeform 11"/>
            <p:cNvSpPr/>
            <p:nvPr/>
          </p:nvSpPr>
          <p:spPr>
            <a:xfrm>
              <a:off x="0" y="0"/>
              <a:ext cx="1204206" cy="270548"/>
            </a:xfrm>
            <a:custGeom>
              <a:avLst/>
              <a:gdLst/>
              <a:ahLst/>
              <a:cxnLst/>
              <a:rect l="l" t="t" r="r" b="b"/>
              <a:pathLst>
                <a:path w="1204206" h="270548">
                  <a:moveTo>
                    <a:pt x="135274" y="0"/>
                  </a:moveTo>
                  <a:lnTo>
                    <a:pt x="1068932" y="0"/>
                  </a:lnTo>
                  <a:cubicBezTo>
                    <a:pt x="1143642" y="0"/>
                    <a:pt x="1204206" y="60564"/>
                    <a:pt x="1204206" y="135274"/>
                  </a:cubicBezTo>
                  <a:lnTo>
                    <a:pt x="1204206" y="135274"/>
                  </a:lnTo>
                  <a:cubicBezTo>
                    <a:pt x="1204206" y="209984"/>
                    <a:pt x="1143642" y="270548"/>
                    <a:pt x="1068932" y="270548"/>
                  </a:cubicBezTo>
                  <a:lnTo>
                    <a:pt x="135274" y="270548"/>
                  </a:lnTo>
                  <a:cubicBezTo>
                    <a:pt x="60564" y="270548"/>
                    <a:pt x="0" y="209984"/>
                    <a:pt x="0" y="135274"/>
                  </a:cubicBezTo>
                  <a:lnTo>
                    <a:pt x="0" y="135274"/>
                  </a:lnTo>
                  <a:cubicBezTo>
                    <a:pt x="0" y="60564"/>
                    <a:pt x="60564" y="0"/>
                    <a:pt x="135274" y="0"/>
                  </a:cubicBezTo>
                  <a:close/>
                </a:path>
              </a:pathLst>
            </a:custGeom>
            <a:solidFill>
              <a:srgbClr val="000000">
                <a:alpha val="0"/>
              </a:srgbClr>
            </a:solidFill>
            <a:ln w="38100" cap="rnd">
              <a:solidFill>
                <a:srgbClr val="0F657D"/>
              </a:solidFill>
              <a:prstDash val="solid"/>
              <a:round/>
            </a:ln>
          </p:spPr>
          <p:txBody>
            <a:bodyPr/>
            <a:lstStyle/>
            <a:p>
              <a:endParaRPr lang="es-CO"/>
            </a:p>
          </p:txBody>
        </p:sp>
        <p:sp>
          <p:nvSpPr>
            <p:cNvPr id="12" name="TextBox 12"/>
            <p:cNvSpPr txBox="1"/>
            <p:nvPr/>
          </p:nvSpPr>
          <p:spPr>
            <a:xfrm>
              <a:off x="0" y="-38100"/>
              <a:ext cx="1204206" cy="308648"/>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483223" y="4020935"/>
            <a:ext cx="3709567" cy="1027236"/>
            <a:chOff x="0" y="0"/>
            <a:chExt cx="977005" cy="270548"/>
          </a:xfrm>
        </p:grpSpPr>
        <p:sp>
          <p:nvSpPr>
            <p:cNvPr id="14" name="Freeform 14"/>
            <p:cNvSpPr/>
            <p:nvPr/>
          </p:nvSpPr>
          <p:spPr>
            <a:xfrm>
              <a:off x="0" y="0"/>
              <a:ext cx="977005" cy="270548"/>
            </a:xfrm>
            <a:custGeom>
              <a:avLst/>
              <a:gdLst/>
              <a:ahLst/>
              <a:cxnLst/>
              <a:rect l="l" t="t" r="r" b="b"/>
              <a:pathLst>
                <a:path w="977005" h="270548">
                  <a:moveTo>
                    <a:pt x="135274" y="0"/>
                  </a:moveTo>
                  <a:lnTo>
                    <a:pt x="841731" y="0"/>
                  </a:lnTo>
                  <a:cubicBezTo>
                    <a:pt x="916441" y="0"/>
                    <a:pt x="977005" y="60564"/>
                    <a:pt x="977005" y="135274"/>
                  </a:cubicBezTo>
                  <a:lnTo>
                    <a:pt x="977005" y="135274"/>
                  </a:lnTo>
                  <a:cubicBezTo>
                    <a:pt x="977005" y="209984"/>
                    <a:pt x="916441" y="270548"/>
                    <a:pt x="841731" y="270548"/>
                  </a:cubicBezTo>
                  <a:lnTo>
                    <a:pt x="135274" y="270548"/>
                  </a:lnTo>
                  <a:cubicBezTo>
                    <a:pt x="60564" y="270548"/>
                    <a:pt x="0" y="209984"/>
                    <a:pt x="0" y="135274"/>
                  </a:cubicBezTo>
                  <a:lnTo>
                    <a:pt x="0" y="135274"/>
                  </a:lnTo>
                  <a:cubicBezTo>
                    <a:pt x="0" y="60564"/>
                    <a:pt x="60564" y="0"/>
                    <a:pt x="135274" y="0"/>
                  </a:cubicBezTo>
                  <a:close/>
                </a:path>
              </a:pathLst>
            </a:custGeom>
            <a:solidFill>
              <a:srgbClr val="000000">
                <a:alpha val="0"/>
              </a:srgbClr>
            </a:solidFill>
            <a:ln w="38100" cap="rnd">
              <a:solidFill>
                <a:srgbClr val="0F657D"/>
              </a:solidFill>
              <a:prstDash val="solid"/>
              <a:round/>
            </a:ln>
          </p:spPr>
          <p:txBody>
            <a:bodyPr/>
            <a:lstStyle/>
            <a:p>
              <a:endParaRPr lang="es-CO"/>
            </a:p>
          </p:txBody>
        </p:sp>
        <p:sp>
          <p:nvSpPr>
            <p:cNvPr id="15" name="TextBox 15"/>
            <p:cNvSpPr txBox="1"/>
            <p:nvPr/>
          </p:nvSpPr>
          <p:spPr>
            <a:xfrm>
              <a:off x="0" y="-38100"/>
              <a:ext cx="977005" cy="308648"/>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483223" y="6570706"/>
            <a:ext cx="11393687" cy="1027236"/>
            <a:chOff x="0" y="0"/>
            <a:chExt cx="3000806" cy="270548"/>
          </a:xfrm>
        </p:grpSpPr>
        <p:sp>
          <p:nvSpPr>
            <p:cNvPr id="17" name="Freeform 17"/>
            <p:cNvSpPr/>
            <p:nvPr/>
          </p:nvSpPr>
          <p:spPr>
            <a:xfrm>
              <a:off x="0" y="0"/>
              <a:ext cx="3000807" cy="270548"/>
            </a:xfrm>
            <a:custGeom>
              <a:avLst/>
              <a:gdLst/>
              <a:ahLst/>
              <a:cxnLst/>
              <a:rect l="l" t="t" r="r" b="b"/>
              <a:pathLst>
                <a:path w="3000807" h="270548">
                  <a:moveTo>
                    <a:pt x="67949" y="0"/>
                  </a:moveTo>
                  <a:lnTo>
                    <a:pt x="2932857" y="0"/>
                  </a:lnTo>
                  <a:cubicBezTo>
                    <a:pt x="2970385" y="0"/>
                    <a:pt x="3000807" y="30422"/>
                    <a:pt x="3000807" y="67949"/>
                  </a:cubicBezTo>
                  <a:lnTo>
                    <a:pt x="3000807" y="202598"/>
                  </a:lnTo>
                  <a:cubicBezTo>
                    <a:pt x="3000807" y="220620"/>
                    <a:pt x="2993648" y="237903"/>
                    <a:pt x="2980905" y="250646"/>
                  </a:cubicBezTo>
                  <a:cubicBezTo>
                    <a:pt x="2968162" y="263389"/>
                    <a:pt x="2950879" y="270548"/>
                    <a:pt x="2932857" y="270548"/>
                  </a:cubicBezTo>
                  <a:lnTo>
                    <a:pt x="67949" y="270548"/>
                  </a:lnTo>
                  <a:cubicBezTo>
                    <a:pt x="49928" y="270548"/>
                    <a:pt x="32645" y="263389"/>
                    <a:pt x="19902" y="250646"/>
                  </a:cubicBezTo>
                  <a:cubicBezTo>
                    <a:pt x="7159" y="237903"/>
                    <a:pt x="0" y="220620"/>
                    <a:pt x="0" y="202598"/>
                  </a:cubicBezTo>
                  <a:lnTo>
                    <a:pt x="0" y="67949"/>
                  </a:lnTo>
                  <a:cubicBezTo>
                    <a:pt x="0" y="49928"/>
                    <a:pt x="7159" y="32645"/>
                    <a:pt x="19902" y="19902"/>
                  </a:cubicBezTo>
                  <a:cubicBezTo>
                    <a:pt x="32645" y="7159"/>
                    <a:pt x="49928" y="0"/>
                    <a:pt x="67949" y="0"/>
                  </a:cubicBezTo>
                  <a:close/>
                </a:path>
              </a:pathLst>
            </a:custGeom>
            <a:solidFill>
              <a:srgbClr val="000000">
                <a:alpha val="0"/>
              </a:srgbClr>
            </a:solidFill>
            <a:ln w="38100" cap="rnd">
              <a:solidFill>
                <a:srgbClr val="0F657D"/>
              </a:solidFill>
              <a:prstDash val="solid"/>
              <a:round/>
            </a:ln>
          </p:spPr>
          <p:txBody>
            <a:bodyPr/>
            <a:lstStyle/>
            <a:p>
              <a:endParaRPr lang="es-CO"/>
            </a:p>
          </p:txBody>
        </p:sp>
        <p:sp>
          <p:nvSpPr>
            <p:cNvPr id="18" name="TextBox 18"/>
            <p:cNvSpPr txBox="1"/>
            <p:nvPr/>
          </p:nvSpPr>
          <p:spPr>
            <a:xfrm>
              <a:off x="0" y="-38100"/>
              <a:ext cx="3000806" cy="308648"/>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832624" y="3073097"/>
            <a:ext cx="12354603" cy="371475"/>
          </a:xfrm>
          <a:prstGeom prst="rect">
            <a:avLst/>
          </a:prstGeom>
        </p:spPr>
        <p:txBody>
          <a:bodyPr lIns="0" tIns="0" rIns="0" bIns="0" rtlCol="0" anchor="t">
            <a:spAutoFit/>
          </a:bodyPr>
          <a:lstStyle/>
          <a:p>
            <a:pPr marL="0" lvl="0" indent="0" algn="l">
              <a:lnSpc>
                <a:spcPts val="2999"/>
              </a:lnSpc>
              <a:spcBef>
                <a:spcPct val="0"/>
              </a:spcBef>
            </a:pPr>
            <a:r>
              <a:rPr lang="en-US" sz="2499" b="1" dirty="0" err="1">
                <a:solidFill>
                  <a:srgbClr val="04576E"/>
                </a:solidFill>
                <a:latin typeface="Garet Bold"/>
                <a:ea typeface="Garet Bold"/>
                <a:cs typeface="Garet Bold"/>
                <a:sym typeface="Garet Bold"/>
              </a:rPr>
              <a:t>Disminuir</a:t>
            </a:r>
            <a:r>
              <a:rPr lang="en-US" sz="2499" b="1" dirty="0">
                <a:solidFill>
                  <a:srgbClr val="04576E"/>
                </a:solidFill>
                <a:latin typeface="Garet Bold"/>
                <a:ea typeface="Garet Bold"/>
                <a:cs typeface="Garet Bold"/>
                <a:sym typeface="Garet Bold"/>
              </a:rPr>
              <a:t> l</a:t>
            </a:r>
            <a:r>
              <a:rPr lang="en-US" sz="2499" b="1" u="none" strike="noStrike" dirty="0">
                <a:solidFill>
                  <a:srgbClr val="04576E"/>
                </a:solidFill>
                <a:latin typeface="Garet Bold"/>
                <a:ea typeface="Garet Bold"/>
                <a:cs typeface="Garet Bold"/>
                <a:sym typeface="Garet Bold"/>
              </a:rPr>
              <a:t>a </a:t>
            </a:r>
            <a:r>
              <a:rPr lang="en-US" sz="2499" b="1" u="none" strike="noStrike" dirty="0" err="1">
                <a:solidFill>
                  <a:srgbClr val="04576E"/>
                </a:solidFill>
                <a:latin typeface="Garet Bold"/>
                <a:ea typeface="Garet Bold"/>
                <a:cs typeface="Garet Bold"/>
                <a:sym typeface="Garet Bold"/>
              </a:rPr>
              <a:t>dependencia</a:t>
            </a:r>
            <a:r>
              <a:rPr lang="en-US" sz="2499" b="1" u="none" strike="noStrike" dirty="0">
                <a:solidFill>
                  <a:srgbClr val="04576E"/>
                </a:solidFill>
                <a:latin typeface="Garet Bold"/>
                <a:ea typeface="Garet Bold"/>
                <a:cs typeface="Garet Bold"/>
                <a:sym typeface="Garet Bold"/>
              </a:rPr>
              <a:t> del </a:t>
            </a:r>
            <a:r>
              <a:rPr lang="en-US" sz="2499" b="1" u="none" strike="noStrike" dirty="0" err="1">
                <a:solidFill>
                  <a:srgbClr val="04576E"/>
                </a:solidFill>
                <a:latin typeface="Garet Bold"/>
                <a:ea typeface="Garet Bold"/>
                <a:cs typeface="Garet Bold"/>
                <a:sym typeface="Garet Bold"/>
              </a:rPr>
              <a:t>diésel</a:t>
            </a:r>
            <a:r>
              <a:rPr lang="en-US" sz="2499" b="1" u="none" strike="noStrike" dirty="0">
                <a:solidFill>
                  <a:srgbClr val="04576E"/>
                </a:solidFill>
                <a:latin typeface="Garet Bold"/>
                <a:ea typeface="Garet Bold"/>
                <a:cs typeface="Garet Bold"/>
                <a:sym typeface="Garet Bold"/>
              </a:rPr>
              <a:t> para la </a:t>
            </a:r>
            <a:r>
              <a:rPr lang="en-US" sz="2499" b="1" u="none" strike="noStrike" dirty="0" err="1">
                <a:solidFill>
                  <a:srgbClr val="04576E"/>
                </a:solidFill>
                <a:latin typeface="Garet Bold"/>
                <a:ea typeface="Garet Bold"/>
                <a:cs typeface="Garet Bold"/>
                <a:sym typeface="Garet Bold"/>
              </a:rPr>
              <a:t>generación</a:t>
            </a:r>
            <a:r>
              <a:rPr lang="en-US" sz="2499" b="1" u="none" strike="noStrike" dirty="0">
                <a:solidFill>
                  <a:srgbClr val="04576E"/>
                </a:solidFill>
                <a:latin typeface="Garet Bold"/>
                <a:ea typeface="Garet Bold"/>
                <a:cs typeface="Garet Bold"/>
                <a:sym typeface="Garet Bold"/>
              </a:rPr>
              <a:t> </a:t>
            </a:r>
            <a:r>
              <a:rPr lang="en-US" sz="2499" b="1" u="none" strike="noStrike" dirty="0" err="1">
                <a:solidFill>
                  <a:srgbClr val="04576E"/>
                </a:solidFill>
                <a:latin typeface="Garet Bold"/>
                <a:ea typeface="Garet Bold"/>
                <a:cs typeface="Garet Bold"/>
                <a:sym typeface="Garet Bold"/>
              </a:rPr>
              <a:t>eléctrica</a:t>
            </a:r>
            <a:r>
              <a:rPr lang="en-US" sz="2499" b="1" u="none" strike="noStrike" dirty="0">
                <a:solidFill>
                  <a:srgbClr val="04576E"/>
                </a:solidFill>
                <a:latin typeface="Garet Bold"/>
                <a:ea typeface="Garet Bold"/>
                <a:cs typeface="Garet Bold"/>
                <a:sym typeface="Garet Bold"/>
              </a:rPr>
              <a:t>.</a:t>
            </a:r>
          </a:p>
        </p:txBody>
      </p:sp>
      <p:sp>
        <p:nvSpPr>
          <p:cNvPr id="20" name="TextBox 20"/>
          <p:cNvSpPr txBox="1"/>
          <p:nvPr/>
        </p:nvSpPr>
        <p:spPr>
          <a:xfrm>
            <a:off x="832624" y="4363030"/>
            <a:ext cx="3360166" cy="371475"/>
          </a:xfrm>
          <a:prstGeom prst="rect">
            <a:avLst/>
          </a:prstGeom>
        </p:spPr>
        <p:txBody>
          <a:bodyPr lIns="0" tIns="0" rIns="0" bIns="0" rtlCol="0" anchor="t">
            <a:spAutoFit/>
          </a:bodyPr>
          <a:lstStyle/>
          <a:p>
            <a:pPr marL="0" lvl="0" indent="0" algn="l">
              <a:lnSpc>
                <a:spcPts val="2999"/>
              </a:lnSpc>
              <a:spcBef>
                <a:spcPct val="0"/>
              </a:spcBef>
            </a:pPr>
            <a:r>
              <a:rPr lang="en-US" sz="2499" b="1">
                <a:solidFill>
                  <a:srgbClr val="04576E"/>
                </a:solidFill>
                <a:latin typeface="Garet Bold"/>
                <a:ea typeface="Garet Bold"/>
                <a:cs typeface="Garet Bold"/>
                <a:sym typeface="Garet Bold"/>
              </a:rPr>
              <a:t>M</a:t>
            </a:r>
            <a:r>
              <a:rPr lang="en-US" sz="2499" b="1" u="none" strike="noStrike">
                <a:solidFill>
                  <a:srgbClr val="04576E"/>
                </a:solidFill>
                <a:latin typeface="Garet Bold"/>
                <a:ea typeface="Garet Bold"/>
                <a:cs typeface="Garet Bold"/>
                <a:sym typeface="Garet Bold"/>
              </a:rPr>
              <a:t>enores costos.</a:t>
            </a:r>
          </a:p>
        </p:txBody>
      </p:sp>
      <p:sp>
        <p:nvSpPr>
          <p:cNvPr id="21" name="TextBox 21"/>
          <p:cNvSpPr txBox="1"/>
          <p:nvPr/>
        </p:nvSpPr>
        <p:spPr>
          <a:xfrm>
            <a:off x="832624" y="5623674"/>
            <a:ext cx="4983015" cy="371475"/>
          </a:xfrm>
          <a:prstGeom prst="rect">
            <a:avLst/>
          </a:prstGeom>
        </p:spPr>
        <p:txBody>
          <a:bodyPr lIns="0" tIns="0" rIns="0" bIns="0" rtlCol="0" anchor="t">
            <a:spAutoFit/>
          </a:bodyPr>
          <a:lstStyle/>
          <a:p>
            <a:pPr marL="0" lvl="0" indent="0" algn="l">
              <a:lnSpc>
                <a:spcPts val="2999"/>
              </a:lnSpc>
              <a:spcBef>
                <a:spcPct val="0"/>
              </a:spcBef>
            </a:pPr>
            <a:r>
              <a:rPr lang="en-US" sz="2499" b="1">
                <a:solidFill>
                  <a:srgbClr val="04576E"/>
                </a:solidFill>
                <a:latin typeface="Garet Bold"/>
                <a:ea typeface="Garet Bold"/>
                <a:cs typeface="Garet Bold"/>
                <a:sym typeface="Garet Bold"/>
              </a:rPr>
              <a:t>Mayor pod</a:t>
            </a:r>
            <a:r>
              <a:rPr lang="en-US" sz="2499" b="1" u="none" strike="noStrike">
                <a:solidFill>
                  <a:srgbClr val="04576E"/>
                </a:solidFill>
                <a:latin typeface="Garet Bold"/>
                <a:ea typeface="Garet Bold"/>
                <a:cs typeface="Garet Bold"/>
                <a:sym typeface="Garet Bold"/>
              </a:rPr>
              <a:t>er calorífico.</a:t>
            </a:r>
          </a:p>
        </p:txBody>
      </p:sp>
      <p:sp>
        <p:nvSpPr>
          <p:cNvPr id="22" name="TextBox 22"/>
          <p:cNvSpPr txBox="1"/>
          <p:nvPr/>
        </p:nvSpPr>
        <p:spPr>
          <a:xfrm>
            <a:off x="832624" y="6712849"/>
            <a:ext cx="9484624" cy="742950"/>
          </a:xfrm>
          <a:prstGeom prst="rect">
            <a:avLst/>
          </a:prstGeom>
        </p:spPr>
        <p:txBody>
          <a:bodyPr lIns="0" tIns="0" rIns="0" bIns="0" rtlCol="0" anchor="t">
            <a:spAutoFit/>
          </a:bodyPr>
          <a:lstStyle/>
          <a:p>
            <a:pPr marL="0" lvl="0" indent="0" algn="l">
              <a:lnSpc>
                <a:spcPts val="2999"/>
              </a:lnSpc>
              <a:spcBef>
                <a:spcPct val="0"/>
              </a:spcBef>
            </a:pPr>
            <a:r>
              <a:rPr lang="en-US" sz="2499" b="1">
                <a:solidFill>
                  <a:srgbClr val="04576E"/>
                </a:solidFill>
                <a:latin typeface="Garet Bold"/>
                <a:ea typeface="Garet Bold"/>
                <a:cs typeface="Garet Bold"/>
                <a:sym typeface="Garet Bold"/>
              </a:rPr>
              <a:t>Menor imp</a:t>
            </a:r>
            <a:r>
              <a:rPr lang="en-US" sz="2499" b="1" u="none" strike="noStrike">
                <a:solidFill>
                  <a:srgbClr val="04576E"/>
                </a:solidFill>
                <a:latin typeface="Garet Bold"/>
                <a:ea typeface="Garet Bold"/>
                <a:cs typeface="Garet Bold"/>
                <a:sym typeface="Garet Bold"/>
              </a:rPr>
              <a:t>acto sobre el medio ambiente: reducción de emisiones de gases de efecto invernadero. </a:t>
            </a:r>
          </a:p>
        </p:txBody>
      </p:sp>
      <p:grpSp>
        <p:nvGrpSpPr>
          <p:cNvPr id="23" name="Group 23"/>
          <p:cNvGrpSpPr/>
          <p:nvPr/>
        </p:nvGrpSpPr>
        <p:grpSpPr>
          <a:xfrm>
            <a:off x="483223" y="7845592"/>
            <a:ext cx="4572218" cy="1027236"/>
            <a:chOff x="0" y="0"/>
            <a:chExt cx="1204206" cy="270548"/>
          </a:xfrm>
        </p:grpSpPr>
        <p:sp>
          <p:nvSpPr>
            <p:cNvPr id="24" name="Freeform 24"/>
            <p:cNvSpPr/>
            <p:nvPr/>
          </p:nvSpPr>
          <p:spPr>
            <a:xfrm>
              <a:off x="0" y="0"/>
              <a:ext cx="1204206" cy="270548"/>
            </a:xfrm>
            <a:custGeom>
              <a:avLst/>
              <a:gdLst/>
              <a:ahLst/>
              <a:cxnLst/>
              <a:rect l="l" t="t" r="r" b="b"/>
              <a:pathLst>
                <a:path w="1204206" h="270548">
                  <a:moveTo>
                    <a:pt x="135274" y="0"/>
                  </a:moveTo>
                  <a:lnTo>
                    <a:pt x="1068932" y="0"/>
                  </a:lnTo>
                  <a:cubicBezTo>
                    <a:pt x="1143642" y="0"/>
                    <a:pt x="1204206" y="60564"/>
                    <a:pt x="1204206" y="135274"/>
                  </a:cubicBezTo>
                  <a:lnTo>
                    <a:pt x="1204206" y="135274"/>
                  </a:lnTo>
                  <a:cubicBezTo>
                    <a:pt x="1204206" y="209984"/>
                    <a:pt x="1143642" y="270548"/>
                    <a:pt x="1068932" y="270548"/>
                  </a:cubicBezTo>
                  <a:lnTo>
                    <a:pt x="135274" y="270548"/>
                  </a:lnTo>
                  <a:cubicBezTo>
                    <a:pt x="60564" y="270548"/>
                    <a:pt x="0" y="209984"/>
                    <a:pt x="0" y="135274"/>
                  </a:cubicBezTo>
                  <a:lnTo>
                    <a:pt x="0" y="135274"/>
                  </a:lnTo>
                  <a:cubicBezTo>
                    <a:pt x="0" y="60564"/>
                    <a:pt x="60564" y="0"/>
                    <a:pt x="135274" y="0"/>
                  </a:cubicBezTo>
                  <a:close/>
                </a:path>
              </a:pathLst>
            </a:custGeom>
            <a:solidFill>
              <a:srgbClr val="000000">
                <a:alpha val="0"/>
              </a:srgbClr>
            </a:solidFill>
            <a:ln w="38100" cap="rnd">
              <a:solidFill>
                <a:srgbClr val="0F657D"/>
              </a:solidFill>
              <a:prstDash val="solid"/>
              <a:round/>
            </a:ln>
          </p:spPr>
          <p:txBody>
            <a:bodyPr/>
            <a:lstStyle/>
            <a:p>
              <a:endParaRPr lang="es-CO"/>
            </a:p>
          </p:txBody>
        </p:sp>
        <p:sp>
          <p:nvSpPr>
            <p:cNvPr id="25" name="TextBox 25"/>
            <p:cNvSpPr txBox="1"/>
            <p:nvPr/>
          </p:nvSpPr>
          <p:spPr>
            <a:xfrm>
              <a:off x="0" y="-38100"/>
              <a:ext cx="1204206" cy="308648"/>
            </a:xfrm>
            <a:prstGeom prst="rect">
              <a:avLst/>
            </a:prstGeom>
          </p:spPr>
          <p:txBody>
            <a:bodyPr lIns="50800" tIns="50800" rIns="50800" bIns="50800" rtlCol="0" anchor="ctr"/>
            <a:lstStyle/>
            <a:p>
              <a:pPr algn="ctr">
                <a:lnSpc>
                  <a:spcPts val="2659"/>
                </a:lnSpc>
              </a:pPr>
              <a:endParaRPr/>
            </a:p>
          </p:txBody>
        </p:sp>
      </p:grpSp>
      <p:sp>
        <p:nvSpPr>
          <p:cNvPr id="26" name="TextBox 26"/>
          <p:cNvSpPr txBox="1"/>
          <p:nvPr/>
        </p:nvSpPr>
        <p:spPr>
          <a:xfrm>
            <a:off x="832624" y="8187687"/>
            <a:ext cx="3717743" cy="371475"/>
          </a:xfrm>
          <a:prstGeom prst="rect">
            <a:avLst/>
          </a:prstGeom>
        </p:spPr>
        <p:txBody>
          <a:bodyPr lIns="0" tIns="0" rIns="0" bIns="0" rtlCol="0" anchor="t">
            <a:spAutoFit/>
          </a:bodyPr>
          <a:lstStyle/>
          <a:p>
            <a:pPr marL="0" lvl="0" indent="0" algn="l">
              <a:lnSpc>
                <a:spcPts val="2999"/>
              </a:lnSpc>
              <a:spcBef>
                <a:spcPct val="0"/>
              </a:spcBef>
            </a:pPr>
            <a:r>
              <a:rPr lang="en-US" sz="2499" b="1">
                <a:solidFill>
                  <a:srgbClr val="04576E"/>
                </a:solidFill>
                <a:latin typeface="Garet Bold"/>
                <a:ea typeface="Garet Bold"/>
                <a:cs typeface="Garet Bold"/>
                <a:sym typeface="Garet Bold"/>
              </a:rPr>
              <a:t>L</a:t>
            </a:r>
            <a:r>
              <a:rPr lang="en-US" sz="2499" b="1" u="none" strike="noStrike">
                <a:solidFill>
                  <a:srgbClr val="04576E"/>
                </a:solidFill>
                <a:latin typeface="Garet Bold"/>
                <a:ea typeface="Garet Bold"/>
                <a:cs typeface="Garet Bold"/>
                <a:sym typeface="Garet Bold"/>
              </a:rPr>
              <a:t>ogística más segura.</a:t>
            </a:r>
          </a:p>
        </p:txBody>
      </p:sp>
      <p:grpSp>
        <p:nvGrpSpPr>
          <p:cNvPr id="27" name="Group 27"/>
          <p:cNvGrpSpPr/>
          <p:nvPr/>
        </p:nvGrpSpPr>
        <p:grpSpPr>
          <a:xfrm>
            <a:off x="483223" y="9120478"/>
            <a:ext cx="11393687" cy="1027236"/>
            <a:chOff x="0" y="0"/>
            <a:chExt cx="3000806" cy="270548"/>
          </a:xfrm>
        </p:grpSpPr>
        <p:sp>
          <p:nvSpPr>
            <p:cNvPr id="28" name="Freeform 28"/>
            <p:cNvSpPr/>
            <p:nvPr/>
          </p:nvSpPr>
          <p:spPr>
            <a:xfrm>
              <a:off x="0" y="0"/>
              <a:ext cx="3000807" cy="270548"/>
            </a:xfrm>
            <a:custGeom>
              <a:avLst/>
              <a:gdLst/>
              <a:ahLst/>
              <a:cxnLst/>
              <a:rect l="l" t="t" r="r" b="b"/>
              <a:pathLst>
                <a:path w="3000807" h="270548">
                  <a:moveTo>
                    <a:pt x="67949" y="0"/>
                  </a:moveTo>
                  <a:lnTo>
                    <a:pt x="2932857" y="0"/>
                  </a:lnTo>
                  <a:cubicBezTo>
                    <a:pt x="2970385" y="0"/>
                    <a:pt x="3000807" y="30422"/>
                    <a:pt x="3000807" y="67949"/>
                  </a:cubicBezTo>
                  <a:lnTo>
                    <a:pt x="3000807" y="202598"/>
                  </a:lnTo>
                  <a:cubicBezTo>
                    <a:pt x="3000807" y="220620"/>
                    <a:pt x="2993648" y="237903"/>
                    <a:pt x="2980905" y="250646"/>
                  </a:cubicBezTo>
                  <a:cubicBezTo>
                    <a:pt x="2968162" y="263389"/>
                    <a:pt x="2950879" y="270548"/>
                    <a:pt x="2932857" y="270548"/>
                  </a:cubicBezTo>
                  <a:lnTo>
                    <a:pt x="67949" y="270548"/>
                  </a:lnTo>
                  <a:cubicBezTo>
                    <a:pt x="49928" y="270548"/>
                    <a:pt x="32645" y="263389"/>
                    <a:pt x="19902" y="250646"/>
                  </a:cubicBezTo>
                  <a:cubicBezTo>
                    <a:pt x="7159" y="237903"/>
                    <a:pt x="0" y="220620"/>
                    <a:pt x="0" y="202598"/>
                  </a:cubicBezTo>
                  <a:lnTo>
                    <a:pt x="0" y="67949"/>
                  </a:lnTo>
                  <a:cubicBezTo>
                    <a:pt x="0" y="49928"/>
                    <a:pt x="7159" y="32645"/>
                    <a:pt x="19902" y="19902"/>
                  </a:cubicBezTo>
                  <a:cubicBezTo>
                    <a:pt x="32645" y="7159"/>
                    <a:pt x="49928" y="0"/>
                    <a:pt x="67949" y="0"/>
                  </a:cubicBezTo>
                  <a:close/>
                </a:path>
              </a:pathLst>
            </a:custGeom>
            <a:solidFill>
              <a:srgbClr val="000000">
                <a:alpha val="0"/>
              </a:srgbClr>
            </a:solidFill>
            <a:ln w="38100" cap="rnd">
              <a:solidFill>
                <a:srgbClr val="0F657D"/>
              </a:solidFill>
              <a:prstDash val="solid"/>
              <a:round/>
            </a:ln>
          </p:spPr>
          <p:txBody>
            <a:bodyPr/>
            <a:lstStyle/>
            <a:p>
              <a:endParaRPr lang="es-CO"/>
            </a:p>
          </p:txBody>
        </p:sp>
        <p:sp>
          <p:nvSpPr>
            <p:cNvPr id="29" name="TextBox 29"/>
            <p:cNvSpPr txBox="1"/>
            <p:nvPr/>
          </p:nvSpPr>
          <p:spPr>
            <a:xfrm>
              <a:off x="0" y="-38100"/>
              <a:ext cx="3000806" cy="308648"/>
            </a:xfrm>
            <a:prstGeom prst="rect">
              <a:avLst/>
            </a:prstGeom>
          </p:spPr>
          <p:txBody>
            <a:bodyPr lIns="50800" tIns="50800" rIns="50800" bIns="50800" rtlCol="0" anchor="ctr"/>
            <a:lstStyle/>
            <a:p>
              <a:pPr algn="ctr">
                <a:lnSpc>
                  <a:spcPts val="2659"/>
                </a:lnSpc>
              </a:pPr>
              <a:endParaRPr/>
            </a:p>
          </p:txBody>
        </p:sp>
      </p:grpSp>
      <p:sp>
        <p:nvSpPr>
          <p:cNvPr id="30" name="TextBox 30"/>
          <p:cNvSpPr txBox="1"/>
          <p:nvPr/>
        </p:nvSpPr>
        <p:spPr>
          <a:xfrm>
            <a:off x="832624" y="9448331"/>
            <a:ext cx="10869283" cy="371475"/>
          </a:xfrm>
          <a:prstGeom prst="rect">
            <a:avLst/>
          </a:prstGeom>
        </p:spPr>
        <p:txBody>
          <a:bodyPr lIns="0" tIns="0" rIns="0" bIns="0" rtlCol="0" anchor="t">
            <a:spAutoFit/>
          </a:bodyPr>
          <a:lstStyle/>
          <a:p>
            <a:pPr marL="0" lvl="0" indent="0" algn="l">
              <a:lnSpc>
                <a:spcPts val="2999"/>
              </a:lnSpc>
              <a:spcBef>
                <a:spcPct val="0"/>
              </a:spcBef>
            </a:pPr>
            <a:r>
              <a:rPr lang="en-US" sz="2499" b="1">
                <a:solidFill>
                  <a:srgbClr val="04576E"/>
                </a:solidFill>
                <a:latin typeface="Garet Bold"/>
                <a:ea typeface="Garet Bold"/>
                <a:cs typeface="Garet Bold"/>
                <a:sym typeface="Garet Bold"/>
              </a:rPr>
              <a:t>Disminuir l</a:t>
            </a:r>
            <a:r>
              <a:rPr lang="en-US" sz="2499" b="1" u="none" strike="noStrike">
                <a:solidFill>
                  <a:srgbClr val="04576E"/>
                </a:solidFill>
                <a:latin typeface="Garet Bold"/>
                <a:ea typeface="Garet Bold"/>
                <a:cs typeface="Garet Bold"/>
                <a:sym typeface="Garet Bold"/>
              </a:rPr>
              <a:t>a dependencia del diésel para la generación eléctrica.</a:t>
            </a:r>
          </a:p>
        </p:txBody>
      </p:sp>
      <p:grpSp>
        <p:nvGrpSpPr>
          <p:cNvPr id="31" name="Group 31"/>
          <p:cNvGrpSpPr/>
          <p:nvPr/>
        </p:nvGrpSpPr>
        <p:grpSpPr>
          <a:xfrm rot="-5400000">
            <a:off x="10477854" y="5185585"/>
            <a:ext cx="10136789" cy="4718044"/>
            <a:chOff x="0" y="0"/>
            <a:chExt cx="1500738" cy="698500"/>
          </a:xfrm>
        </p:grpSpPr>
        <p:sp>
          <p:nvSpPr>
            <p:cNvPr id="32" name="Freeform 32"/>
            <p:cNvSpPr/>
            <p:nvPr/>
          </p:nvSpPr>
          <p:spPr>
            <a:xfrm rot="5400000">
              <a:off x="401119" y="-389386"/>
              <a:ext cx="698500" cy="1477273"/>
            </a:xfrm>
            <a:custGeom>
              <a:avLst/>
              <a:gdLst/>
              <a:ahLst/>
              <a:cxnLst/>
              <a:rect l="l" t="t" r="r" b="b"/>
              <a:pathLst>
                <a:path w="698500" h="1477273">
                  <a:moveTo>
                    <a:pt x="402061" y="18994"/>
                  </a:moveTo>
                  <a:lnTo>
                    <a:pt x="645689" y="160740"/>
                  </a:lnTo>
                  <a:cubicBezTo>
                    <a:pt x="678385" y="179764"/>
                    <a:pt x="698500" y="214739"/>
                    <a:pt x="698500" y="252567"/>
                  </a:cubicBezTo>
                  <a:lnTo>
                    <a:pt x="698500" y="1224705"/>
                  </a:lnTo>
                  <a:cubicBezTo>
                    <a:pt x="698500" y="1262533"/>
                    <a:pt x="678385" y="1297508"/>
                    <a:pt x="645689" y="1316532"/>
                  </a:cubicBezTo>
                  <a:lnTo>
                    <a:pt x="402061" y="1458278"/>
                  </a:lnTo>
                  <a:cubicBezTo>
                    <a:pt x="369415" y="1477272"/>
                    <a:pt x="329084" y="1477272"/>
                    <a:pt x="296439" y="1458278"/>
                  </a:cubicBezTo>
                  <a:lnTo>
                    <a:pt x="52811" y="1316532"/>
                  </a:lnTo>
                  <a:cubicBezTo>
                    <a:pt x="20115" y="1297508"/>
                    <a:pt x="0" y="1262533"/>
                    <a:pt x="0" y="1224705"/>
                  </a:cubicBezTo>
                  <a:lnTo>
                    <a:pt x="0" y="252567"/>
                  </a:lnTo>
                  <a:cubicBezTo>
                    <a:pt x="0" y="214739"/>
                    <a:pt x="20115" y="179764"/>
                    <a:pt x="52811" y="160740"/>
                  </a:cubicBezTo>
                  <a:lnTo>
                    <a:pt x="296439" y="18994"/>
                  </a:lnTo>
                  <a:cubicBezTo>
                    <a:pt x="329084" y="0"/>
                    <a:pt x="369415" y="0"/>
                    <a:pt x="402061" y="18994"/>
                  </a:cubicBezTo>
                  <a:close/>
                </a:path>
              </a:pathLst>
            </a:custGeom>
            <a:blipFill>
              <a:blip r:embed="rId4"/>
              <a:stretch>
                <a:fillRect l="-86366" t="-1122" r="-129011" b="-1122"/>
              </a:stretch>
            </a:blipFill>
          </p:spPr>
          <p:txBody>
            <a:bodyPr/>
            <a:lstStyle/>
            <a:p>
              <a:endParaRPr lang="es-CO"/>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71583">
            <a:off x="-1098826" y="-2088134"/>
            <a:ext cx="3559302" cy="4114800"/>
          </a:xfrm>
          <a:custGeom>
            <a:avLst/>
            <a:gdLst/>
            <a:ahLst/>
            <a:cxnLst/>
            <a:rect l="l" t="t" r="r" b="b"/>
            <a:pathLst>
              <a:path w="3559302" h="4114800">
                <a:moveTo>
                  <a:pt x="0" y="0"/>
                </a:moveTo>
                <a:lnTo>
                  <a:pt x="3559302" y="0"/>
                </a:lnTo>
                <a:lnTo>
                  <a:pt x="355930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grpSp>
        <p:nvGrpSpPr>
          <p:cNvPr id="3" name="Group 3"/>
          <p:cNvGrpSpPr/>
          <p:nvPr/>
        </p:nvGrpSpPr>
        <p:grpSpPr>
          <a:xfrm>
            <a:off x="-1795518" y="-5827870"/>
            <a:ext cx="12357268" cy="6431218"/>
            <a:chOff x="0" y="0"/>
            <a:chExt cx="673196" cy="350358"/>
          </a:xfrm>
        </p:grpSpPr>
        <p:sp>
          <p:nvSpPr>
            <p:cNvPr id="4" name="Freeform 4"/>
            <p:cNvSpPr/>
            <p:nvPr/>
          </p:nvSpPr>
          <p:spPr>
            <a:xfrm>
              <a:off x="24937" y="0"/>
              <a:ext cx="623323" cy="350358"/>
            </a:xfrm>
            <a:custGeom>
              <a:avLst/>
              <a:gdLst/>
              <a:ahLst/>
              <a:cxnLst/>
              <a:rect l="l" t="t" r="r" b="b"/>
              <a:pathLst>
                <a:path w="623323" h="350358">
                  <a:moveTo>
                    <a:pt x="382409" y="0"/>
                  </a:moveTo>
                  <a:lnTo>
                    <a:pt x="37714" y="0"/>
                  </a:lnTo>
                  <a:cubicBezTo>
                    <a:pt x="24808" y="0"/>
                    <a:pt x="12884" y="6892"/>
                    <a:pt x="6442" y="18075"/>
                  </a:cubicBezTo>
                  <a:cubicBezTo>
                    <a:pt x="0" y="29259"/>
                    <a:pt x="20" y="43031"/>
                    <a:pt x="6495" y="54195"/>
                  </a:cubicBezTo>
                  <a:lnTo>
                    <a:pt x="146831" y="296163"/>
                  </a:lnTo>
                  <a:cubicBezTo>
                    <a:pt x="166287" y="329709"/>
                    <a:pt x="202134" y="350358"/>
                    <a:pt x="240914" y="350358"/>
                  </a:cubicBezTo>
                  <a:lnTo>
                    <a:pt x="585609" y="350358"/>
                  </a:lnTo>
                  <a:cubicBezTo>
                    <a:pt x="598515" y="350358"/>
                    <a:pt x="610438" y="343466"/>
                    <a:pt x="616881" y="332283"/>
                  </a:cubicBezTo>
                  <a:cubicBezTo>
                    <a:pt x="623323" y="321100"/>
                    <a:pt x="623302" y="307327"/>
                    <a:pt x="616827" y="296163"/>
                  </a:cubicBezTo>
                  <a:lnTo>
                    <a:pt x="476491" y="54195"/>
                  </a:lnTo>
                  <a:cubicBezTo>
                    <a:pt x="457035" y="20649"/>
                    <a:pt x="421189" y="0"/>
                    <a:pt x="382409" y="0"/>
                  </a:cubicBezTo>
                  <a:close/>
                </a:path>
              </a:pathLst>
            </a:custGeom>
            <a:solidFill>
              <a:srgbClr val="EB9723"/>
            </a:solidFill>
          </p:spPr>
          <p:txBody>
            <a:bodyPr/>
            <a:lstStyle/>
            <a:p>
              <a:endParaRPr lang="es-CO"/>
            </a:p>
          </p:txBody>
        </p:sp>
        <p:sp>
          <p:nvSpPr>
            <p:cNvPr id="5" name="TextBox 5"/>
            <p:cNvSpPr txBox="1"/>
            <p:nvPr/>
          </p:nvSpPr>
          <p:spPr>
            <a:xfrm>
              <a:off x="101600" y="-38100"/>
              <a:ext cx="469996" cy="388458"/>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6463384" y="-2245672"/>
            <a:ext cx="13247757" cy="3309608"/>
            <a:chOff x="0" y="0"/>
            <a:chExt cx="1402421" cy="350358"/>
          </a:xfrm>
        </p:grpSpPr>
        <p:sp>
          <p:nvSpPr>
            <p:cNvPr id="7" name="Freeform 7"/>
            <p:cNvSpPr/>
            <p:nvPr/>
          </p:nvSpPr>
          <p:spPr>
            <a:xfrm>
              <a:off x="23261" y="0"/>
              <a:ext cx="1355900" cy="350358"/>
            </a:xfrm>
            <a:custGeom>
              <a:avLst/>
              <a:gdLst/>
              <a:ahLst/>
              <a:cxnLst/>
              <a:rect l="l" t="t" r="r" b="b"/>
              <a:pathLst>
                <a:path w="1355900" h="350358">
                  <a:moveTo>
                    <a:pt x="1117520" y="0"/>
                  </a:moveTo>
                  <a:lnTo>
                    <a:pt x="35178" y="0"/>
                  </a:lnTo>
                  <a:cubicBezTo>
                    <a:pt x="23140" y="0"/>
                    <a:pt x="12018" y="6429"/>
                    <a:pt x="6009" y="16860"/>
                  </a:cubicBezTo>
                  <a:cubicBezTo>
                    <a:pt x="0" y="27292"/>
                    <a:pt x="18" y="40139"/>
                    <a:pt x="6058" y="50552"/>
                  </a:cubicBezTo>
                  <a:lnTo>
                    <a:pt x="150620" y="299806"/>
                  </a:lnTo>
                  <a:cubicBezTo>
                    <a:pt x="168768" y="331097"/>
                    <a:pt x="202205" y="350358"/>
                    <a:pt x="238378" y="350358"/>
                  </a:cubicBezTo>
                  <a:lnTo>
                    <a:pt x="1320720" y="350358"/>
                  </a:lnTo>
                  <a:cubicBezTo>
                    <a:pt x="1332759" y="350358"/>
                    <a:pt x="1343881" y="343930"/>
                    <a:pt x="1349890" y="333498"/>
                  </a:cubicBezTo>
                  <a:cubicBezTo>
                    <a:pt x="1355899" y="323066"/>
                    <a:pt x="1355880" y="310220"/>
                    <a:pt x="1349841" y="299806"/>
                  </a:cubicBezTo>
                  <a:lnTo>
                    <a:pt x="1205279" y="50552"/>
                  </a:lnTo>
                  <a:cubicBezTo>
                    <a:pt x="1187131" y="19261"/>
                    <a:pt x="1153694" y="0"/>
                    <a:pt x="1117520" y="0"/>
                  </a:cubicBezTo>
                  <a:close/>
                </a:path>
              </a:pathLst>
            </a:custGeom>
            <a:solidFill>
              <a:srgbClr val="04576E"/>
            </a:solidFill>
          </p:spPr>
          <p:txBody>
            <a:bodyPr/>
            <a:lstStyle/>
            <a:p>
              <a:endParaRPr lang="es-CO"/>
            </a:p>
          </p:txBody>
        </p:sp>
        <p:sp>
          <p:nvSpPr>
            <p:cNvPr id="8" name="TextBox 8"/>
            <p:cNvSpPr txBox="1"/>
            <p:nvPr/>
          </p:nvSpPr>
          <p:spPr>
            <a:xfrm>
              <a:off x="101600" y="-38100"/>
              <a:ext cx="1199221" cy="388458"/>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557984" y="10083500"/>
            <a:ext cx="6867455" cy="366034"/>
            <a:chOff x="0" y="0"/>
            <a:chExt cx="6573362" cy="350358"/>
          </a:xfrm>
        </p:grpSpPr>
        <p:sp>
          <p:nvSpPr>
            <p:cNvPr id="10" name="Freeform 10"/>
            <p:cNvSpPr/>
            <p:nvPr/>
          </p:nvSpPr>
          <p:spPr>
            <a:xfrm>
              <a:off x="44871" y="0"/>
              <a:ext cx="6483620" cy="350358"/>
            </a:xfrm>
            <a:custGeom>
              <a:avLst/>
              <a:gdLst/>
              <a:ahLst/>
              <a:cxnLst/>
              <a:rect l="l" t="t" r="r" b="b"/>
              <a:pathLst>
                <a:path w="6483620" h="350358">
                  <a:moveTo>
                    <a:pt x="6212557" y="0"/>
                  </a:moveTo>
                  <a:lnTo>
                    <a:pt x="67862" y="0"/>
                  </a:lnTo>
                  <a:cubicBezTo>
                    <a:pt x="44639" y="0"/>
                    <a:pt x="23184" y="12401"/>
                    <a:pt x="11592" y="32525"/>
                  </a:cubicBezTo>
                  <a:cubicBezTo>
                    <a:pt x="0" y="52648"/>
                    <a:pt x="37" y="77430"/>
                    <a:pt x="11688" y="97519"/>
                  </a:cubicBezTo>
                  <a:lnTo>
                    <a:pt x="101770" y="252839"/>
                  </a:lnTo>
                  <a:cubicBezTo>
                    <a:pt x="136780" y="313203"/>
                    <a:pt x="201282" y="350358"/>
                    <a:pt x="271062" y="350358"/>
                  </a:cubicBezTo>
                  <a:lnTo>
                    <a:pt x="6415757" y="350358"/>
                  </a:lnTo>
                  <a:cubicBezTo>
                    <a:pt x="6438981" y="350358"/>
                    <a:pt x="6460436" y="337957"/>
                    <a:pt x="6472027" y="317834"/>
                  </a:cubicBezTo>
                  <a:cubicBezTo>
                    <a:pt x="6483620" y="297710"/>
                    <a:pt x="6483583" y="272929"/>
                    <a:pt x="6471932" y="252839"/>
                  </a:cubicBezTo>
                  <a:lnTo>
                    <a:pt x="6381850" y="97519"/>
                  </a:lnTo>
                  <a:cubicBezTo>
                    <a:pt x="6346840" y="37156"/>
                    <a:pt x="6282338" y="0"/>
                    <a:pt x="6212557" y="0"/>
                  </a:cubicBezTo>
                  <a:close/>
                </a:path>
              </a:pathLst>
            </a:custGeom>
            <a:solidFill>
              <a:srgbClr val="E68125"/>
            </a:solidFill>
          </p:spPr>
          <p:txBody>
            <a:bodyPr/>
            <a:lstStyle/>
            <a:p>
              <a:endParaRPr lang="es-CO"/>
            </a:p>
          </p:txBody>
        </p:sp>
        <p:sp>
          <p:nvSpPr>
            <p:cNvPr id="11" name="TextBox 11"/>
            <p:cNvSpPr txBox="1"/>
            <p:nvPr/>
          </p:nvSpPr>
          <p:spPr>
            <a:xfrm>
              <a:off x="101600" y="-38100"/>
              <a:ext cx="6370162" cy="388458"/>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3931829" y="10083500"/>
            <a:ext cx="13565006" cy="366034"/>
            <a:chOff x="0" y="0"/>
            <a:chExt cx="12984094" cy="350358"/>
          </a:xfrm>
        </p:grpSpPr>
        <p:sp>
          <p:nvSpPr>
            <p:cNvPr id="13" name="Freeform 13"/>
            <p:cNvSpPr/>
            <p:nvPr/>
          </p:nvSpPr>
          <p:spPr>
            <a:xfrm>
              <a:off x="22717" y="0"/>
              <a:ext cx="12938661" cy="350358"/>
            </a:xfrm>
            <a:custGeom>
              <a:avLst/>
              <a:gdLst/>
              <a:ahLst/>
              <a:cxnLst/>
              <a:rect l="l" t="t" r="r" b="b"/>
              <a:pathLst>
                <a:path w="12938661" h="350358">
                  <a:moveTo>
                    <a:pt x="12701105" y="0"/>
                  </a:moveTo>
                  <a:lnTo>
                    <a:pt x="34356" y="0"/>
                  </a:lnTo>
                  <a:cubicBezTo>
                    <a:pt x="22599" y="0"/>
                    <a:pt x="11737" y="6278"/>
                    <a:pt x="5868" y="16466"/>
                  </a:cubicBezTo>
                  <a:cubicBezTo>
                    <a:pt x="0" y="26654"/>
                    <a:pt x="18" y="39200"/>
                    <a:pt x="5917" y="49370"/>
                  </a:cubicBezTo>
                  <a:lnTo>
                    <a:pt x="151849" y="300988"/>
                  </a:lnTo>
                  <a:cubicBezTo>
                    <a:pt x="169573" y="331548"/>
                    <a:pt x="202228" y="350358"/>
                    <a:pt x="237556" y="350358"/>
                  </a:cubicBezTo>
                  <a:lnTo>
                    <a:pt x="12904305" y="350358"/>
                  </a:lnTo>
                  <a:cubicBezTo>
                    <a:pt x="12916061" y="350358"/>
                    <a:pt x="12926924" y="344080"/>
                    <a:pt x="12932792" y="333892"/>
                  </a:cubicBezTo>
                  <a:cubicBezTo>
                    <a:pt x="12938661" y="323705"/>
                    <a:pt x="12938642" y="311159"/>
                    <a:pt x="12932743" y="300988"/>
                  </a:cubicBezTo>
                  <a:lnTo>
                    <a:pt x="12786811" y="49370"/>
                  </a:lnTo>
                  <a:cubicBezTo>
                    <a:pt x="12769087" y="18811"/>
                    <a:pt x="12736432" y="0"/>
                    <a:pt x="12701105" y="0"/>
                  </a:cubicBezTo>
                  <a:close/>
                </a:path>
              </a:pathLst>
            </a:custGeom>
            <a:solidFill>
              <a:srgbClr val="0F657D"/>
            </a:solidFill>
          </p:spPr>
          <p:txBody>
            <a:bodyPr/>
            <a:lstStyle/>
            <a:p>
              <a:endParaRPr lang="es-CO"/>
            </a:p>
          </p:txBody>
        </p:sp>
        <p:sp>
          <p:nvSpPr>
            <p:cNvPr id="14" name="TextBox 14"/>
            <p:cNvSpPr txBox="1"/>
            <p:nvPr/>
          </p:nvSpPr>
          <p:spPr>
            <a:xfrm>
              <a:off x="101600" y="-38100"/>
              <a:ext cx="12780894" cy="388458"/>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flipH="1">
            <a:off x="7663210" y="3972820"/>
            <a:ext cx="2198271" cy="2202622"/>
          </a:xfrm>
          <a:custGeom>
            <a:avLst/>
            <a:gdLst/>
            <a:ahLst/>
            <a:cxnLst/>
            <a:rect l="l" t="t" r="r" b="b"/>
            <a:pathLst>
              <a:path w="2198271" h="2202622">
                <a:moveTo>
                  <a:pt x="2198270" y="0"/>
                </a:moveTo>
                <a:lnTo>
                  <a:pt x="0" y="0"/>
                </a:lnTo>
                <a:lnTo>
                  <a:pt x="0" y="2202622"/>
                </a:lnTo>
                <a:lnTo>
                  <a:pt x="2198270" y="2202622"/>
                </a:lnTo>
                <a:lnTo>
                  <a:pt x="2198270" y="0"/>
                </a:lnTo>
                <a:close/>
              </a:path>
            </a:pathLst>
          </a:custGeom>
          <a:blipFill>
            <a:blip r:embed="rId4">
              <a:extLst>
                <a:ext uri="{96DAC541-7B7A-43D3-8B79-37D633B846F1}">
                  <asvg:svgBlip xmlns:asvg="http://schemas.microsoft.com/office/drawing/2016/SVG/main" r:embed="rId5"/>
                </a:ext>
              </a:extLst>
            </a:blip>
            <a:stretch>
              <a:fillRect r="-121955" b="-121794"/>
            </a:stretch>
          </a:blipFill>
        </p:spPr>
        <p:txBody>
          <a:bodyPr/>
          <a:lstStyle/>
          <a:p>
            <a:endParaRPr lang="es-CO"/>
          </a:p>
        </p:txBody>
      </p:sp>
      <p:sp>
        <p:nvSpPr>
          <p:cNvPr id="16" name="Freeform 16"/>
          <p:cNvSpPr/>
          <p:nvPr/>
        </p:nvSpPr>
        <p:spPr>
          <a:xfrm rot="5400000" flipH="1">
            <a:off x="4354103" y="6220892"/>
            <a:ext cx="2198271" cy="2202622"/>
          </a:xfrm>
          <a:custGeom>
            <a:avLst/>
            <a:gdLst/>
            <a:ahLst/>
            <a:cxnLst/>
            <a:rect l="l" t="t" r="r" b="b"/>
            <a:pathLst>
              <a:path w="2198271" h="2202622">
                <a:moveTo>
                  <a:pt x="2198271" y="0"/>
                </a:moveTo>
                <a:lnTo>
                  <a:pt x="0" y="0"/>
                </a:lnTo>
                <a:lnTo>
                  <a:pt x="0" y="2202622"/>
                </a:lnTo>
                <a:lnTo>
                  <a:pt x="2198271" y="2202622"/>
                </a:lnTo>
                <a:lnTo>
                  <a:pt x="2198271" y="0"/>
                </a:lnTo>
                <a:close/>
              </a:path>
            </a:pathLst>
          </a:custGeom>
          <a:blipFill>
            <a:blip r:embed="rId6">
              <a:extLst>
                <a:ext uri="{96DAC541-7B7A-43D3-8B79-37D633B846F1}">
                  <asvg:svgBlip xmlns:asvg="http://schemas.microsoft.com/office/drawing/2016/SVG/main" r:embed="rId7"/>
                </a:ext>
              </a:extLst>
            </a:blip>
            <a:stretch>
              <a:fillRect r="-121955" b="-121794"/>
            </a:stretch>
          </a:blipFill>
        </p:spPr>
        <p:txBody>
          <a:bodyPr/>
          <a:lstStyle/>
          <a:p>
            <a:endParaRPr lang="es-CO"/>
          </a:p>
        </p:txBody>
      </p:sp>
      <p:sp>
        <p:nvSpPr>
          <p:cNvPr id="17" name="Freeform 17"/>
          <p:cNvSpPr/>
          <p:nvPr/>
        </p:nvSpPr>
        <p:spPr>
          <a:xfrm rot="5400000" flipH="1">
            <a:off x="11012592" y="6220892"/>
            <a:ext cx="2198271" cy="2202622"/>
          </a:xfrm>
          <a:custGeom>
            <a:avLst/>
            <a:gdLst/>
            <a:ahLst/>
            <a:cxnLst/>
            <a:rect l="l" t="t" r="r" b="b"/>
            <a:pathLst>
              <a:path w="2198271" h="2202622">
                <a:moveTo>
                  <a:pt x="2198271" y="0"/>
                </a:moveTo>
                <a:lnTo>
                  <a:pt x="0" y="0"/>
                </a:lnTo>
                <a:lnTo>
                  <a:pt x="0" y="2202622"/>
                </a:lnTo>
                <a:lnTo>
                  <a:pt x="2198271" y="2202622"/>
                </a:lnTo>
                <a:lnTo>
                  <a:pt x="2198271" y="0"/>
                </a:lnTo>
                <a:close/>
              </a:path>
            </a:pathLst>
          </a:custGeom>
          <a:blipFill>
            <a:blip r:embed="rId8">
              <a:extLst>
                <a:ext uri="{96DAC541-7B7A-43D3-8B79-37D633B846F1}">
                  <asvg:svgBlip xmlns:asvg="http://schemas.microsoft.com/office/drawing/2016/SVG/main" r:embed="rId9"/>
                </a:ext>
              </a:extLst>
            </a:blip>
            <a:stretch>
              <a:fillRect r="-121955" b="-121794"/>
            </a:stretch>
          </a:blipFill>
        </p:spPr>
        <p:txBody>
          <a:bodyPr/>
          <a:lstStyle/>
          <a:p>
            <a:endParaRPr lang="es-CO"/>
          </a:p>
        </p:txBody>
      </p:sp>
      <p:sp>
        <p:nvSpPr>
          <p:cNvPr id="18" name="Freeform 18"/>
          <p:cNvSpPr/>
          <p:nvPr/>
        </p:nvSpPr>
        <p:spPr>
          <a:xfrm rot="5400000" flipH="1" flipV="1">
            <a:off x="8762345" y="6220892"/>
            <a:ext cx="2198271" cy="2202622"/>
          </a:xfrm>
          <a:custGeom>
            <a:avLst/>
            <a:gdLst/>
            <a:ahLst/>
            <a:cxnLst/>
            <a:rect l="l" t="t" r="r" b="b"/>
            <a:pathLst>
              <a:path w="2198271" h="2202622">
                <a:moveTo>
                  <a:pt x="2198271" y="2202622"/>
                </a:moveTo>
                <a:lnTo>
                  <a:pt x="0" y="2202622"/>
                </a:lnTo>
                <a:lnTo>
                  <a:pt x="0" y="0"/>
                </a:lnTo>
                <a:lnTo>
                  <a:pt x="2198271" y="0"/>
                </a:lnTo>
                <a:lnTo>
                  <a:pt x="2198271" y="2202622"/>
                </a:lnTo>
                <a:close/>
              </a:path>
            </a:pathLst>
          </a:custGeom>
          <a:blipFill>
            <a:blip r:embed="rId10">
              <a:extLst>
                <a:ext uri="{96DAC541-7B7A-43D3-8B79-37D633B846F1}">
                  <asvg:svgBlip xmlns:asvg="http://schemas.microsoft.com/office/drawing/2016/SVG/main" r:embed="rId11"/>
                </a:ext>
              </a:extLst>
            </a:blip>
            <a:stretch>
              <a:fillRect r="-121955" b="-121794"/>
            </a:stretch>
          </a:blipFill>
        </p:spPr>
        <p:txBody>
          <a:bodyPr/>
          <a:lstStyle/>
          <a:p>
            <a:endParaRPr lang="es-CO"/>
          </a:p>
        </p:txBody>
      </p:sp>
      <p:sp>
        <p:nvSpPr>
          <p:cNvPr id="19" name="Freeform 19"/>
          <p:cNvSpPr/>
          <p:nvPr/>
        </p:nvSpPr>
        <p:spPr>
          <a:xfrm>
            <a:off x="5417314" y="3972820"/>
            <a:ext cx="2198271" cy="2202622"/>
          </a:xfrm>
          <a:custGeom>
            <a:avLst/>
            <a:gdLst/>
            <a:ahLst/>
            <a:cxnLst/>
            <a:rect l="l" t="t" r="r" b="b"/>
            <a:pathLst>
              <a:path w="2198271" h="2202622">
                <a:moveTo>
                  <a:pt x="0" y="0"/>
                </a:moveTo>
                <a:lnTo>
                  <a:pt x="2198271" y="0"/>
                </a:lnTo>
                <a:lnTo>
                  <a:pt x="2198271" y="2202622"/>
                </a:lnTo>
                <a:lnTo>
                  <a:pt x="0" y="2202622"/>
                </a:lnTo>
                <a:lnTo>
                  <a:pt x="0" y="0"/>
                </a:lnTo>
                <a:close/>
              </a:path>
            </a:pathLst>
          </a:custGeom>
          <a:blipFill>
            <a:blip r:embed="rId12">
              <a:extLst>
                <a:ext uri="{96DAC541-7B7A-43D3-8B79-37D633B846F1}">
                  <asvg:svgBlip xmlns:asvg="http://schemas.microsoft.com/office/drawing/2016/SVG/main" r:embed="rId13"/>
                </a:ext>
              </a:extLst>
            </a:blip>
            <a:stretch>
              <a:fillRect r="-121955" b="-121794"/>
            </a:stretch>
          </a:blipFill>
        </p:spPr>
        <p:txBody>
          <a:bodyPr/>
          <a:lstStyle/>
          <a:p>
            <a:endParaRPr lang="es-CO"/>
          </a:p>
        </p:txBody>
      </p:sp>
      <p:sp>
        <p:nvSpPr>
          <p:cNvPr id="20" name="Freeform 20"/>
          <p:cNvSpPr/>
          <p:nvPr/>
        </p:nvSpPr>
        <p:spPr>
          <a:xfrm>
            <a:off x="3452767" y="6878699"/>
            <a:ext cx="1964547" cy="1964547"/>
          </a:xfrm>
          <a:custGeom>
            <a:avLst/>
            <a:gdLst/>
            <a:ahLst/>
            <a:cxnLst/>
            <a:rect l="l" t="t" r="r" b="b"/>
            <a:pathLst>
              <a:path w="1964547" h="1964547">
                <a:moveTo>
                  <a:pt x="0" y="0"/>
                </a:moveTo>
                <a:lnTo>
                  <a:pt x="1964547" y="0"/>
                </a:lnTo>
                <a:lnTo>
                  <a:pt x="1964547" y="1964547"/>
                </a:lnTo>
                <a:lnTo>
                  <a:pt x="0" y="1964547"/>
                </a:lnTo>
                <a:lnTo>
                  <a:pt x="0" y="0"/>
                </a:lnTo>
                <a:close/>
              </a:path>
            </a:pathLst>
          </a:custGeom>
          <a:blipFill>
            <a:blip r:embed="rId14">
              <a:alphaModFix amt="30000"/>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s-CO"/>
          </a:p>
        </p:txBody>
      </p:sp>
      <p:sp>
        <p:nvSpPr>
          <p:cNvPr id="21" name="Freeform 21"/>
          <p:cNvSpPr/>
          <p:nvPr/>
        </p:nvSpPr>
        <p:spPr>
          <a:xfrm>
            <a:off x="11684129" y="5211309"/>
            <a:ext cx="1910918" cy="1910918"/>
          </a:xfrm>
          <a:custGeom>
            <a:avLst/>
            <a:gdLst/>
            <a:ahLst/>
            <a:cxnLst/>
            <a:rect l="l" t="t" r="r" b="b"/>
            <a:pathLst>
              <a:path w="1910918" h="1910918">
                <a:moveTo>
                  <a:pt x="0" y="0"/>
                </a:moveTo>
                <a:lnTo>
                  <a:pt x="1910918" y="0"/>
                </a:lnTo>
                <a:lnTo>
                  <a:pt x="1910918" y="1910918"/>
                </a:lnTo>
                <a:lnTo>
                  <a:pt x="0" y="1910918"/>
                </a:lnTo>
                <a:lnTo>
                  <a:pt x="0" y="0"/>
                </a:lnTo>
                <a:close/>
              </a:path>
            </a:pathLst>
          </a:custGeom>
          <a:blipFill>
            <a:blip r:embed="rId16">
              <a:alphaModFix amt="30000"/>
              <a:extLst>
                <a:ext uri="{96DAC541-7B7A-43D3-8B79-37D633B846F1}">
                  <asvg:svgBlip xmlns:asvg="http://schemas.microsoft.com/office/drawing/2016/SVG/main" r:embed="rId17"/>
                </a:ext>
              </a:extLst>
            </a:blip>
            <a:stretch>
              <a:fillRect/>
            </a:stretch>
          </a:blipFill>
          <a:ln cap="sq">
            <a:noFill/>
            <a:prstDash val="solid"/>
            <a:miter/>
          </a:ln>
        </p:spPr>
        <p:txBody>
          <a:bodyPr/>
          <a:lstStyle/>
          <a:p>
            <a:endParaRPr lang="es-CO"/>
          </a:p>
        </p:txBody>
      </p:sp>
      <p:sp>
        <p:nvSpPr>
          <p:cNvPr id="22" name="Freeform 22"/>
          <p:cNvSpPr/>
          <p:nvPr/>
        </p:nvSpPr>
        <p:spPr>
          <a:xfrm>
            <a:off x="8538857" y="6926879"/>
            <a:ext cx="1798320" cy="1798320"/>
          </a:xfrm>
          <a:custGeom>
            <a:avLst/>
            <a:gdLst/>
            <a:ahLst/>
            <a:cxnLst/>
            <a:rect l="l" t="t" r="r" b="b"/>
            <a:pathLst>
              <a:path w="1798320" h="1798320">
                <a:moveTo>
                  <a:pt x="0" y="0"/>
                </a:moveTo>
                <a:lnTo>
                  <a:pt x="1798320" y="0"/>
                </a:lnTo>
                <a:lnTo>
                  <a:pt x="1798320" y="1798320"/>
                </a:lnTo>
                <a:lnTo>
                  <a:pt x="0" y="1798320"/>
                </a:lnTo>
                <a:lnTo>
                  <a:pt x="0" y="0"/>
                </a:lnTo>
                <a:close/>
              </a:path>
            </a:pathLst>
          </a:custGeom>
          <a:blipFill>
            <a:blip r:embed="rId18">
              <a:alphaModFix amt="30000"/>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es-CO"/>
          </a:p>
        </p:txBody>
      </p:sp>
      <p:sp>
        <p:nvSpPr>
          <p:cNvPr id="23" name="Freeform 23"/>
          <p:cNvSpPr/>
          <p:nvPr/>
        </p:nvSpPr>
        <p:spPr>
          <a:xfrm>
            <a:off x="8413841" y="3869540"/>
            <a:ext cx="1798320" cy="1798320"/>
          </a:xfrm>
          <a:custGeom>
            <a:avLst/>
            <a:gdLst/>
            <a:ahLst/>
            <a:cxnLst/>
            <a:rect l="l" t="t" r="r" b="b"/>
            <a:pathLst>
              <a:path w="1798320" h="1798320">
                <a:moveTo>
                  <a:pt x="0" y="0"/>
                </a:moveTo>
                <a:lnTo>
                  <a:pt x="1798320" y="0"/>
                </a:lnTo>
                <a:lnTo>
                  <a:pt x="1798320" y="1798320"/>
                </a:lnTo>
                <a:lnTo>
                  <a:pt x="0" y="1798320"/>
                </a:lnTo>
                <a:lnTo>
                  <a:pt x="0" y="0"/>
                </a:lnTo>
                <a:close/>
              </a:path>
            </a:pathLst>
          </a:custGeom>
          <a:blipFill>
            <a:blip r:embed="rId20">
              <a:alphaModFix amt="30000"/>
              <a:extLst>
                <a:ext uri="{96DAC541-7B7A-43D3-8B79-37D633B846F1}">
                  <asvg:svgBlip xmlns:asvg="http://schemas.microsoft.com/office/drawing/2016/SVG/main" r:embed="rId21"/>
                </a:ext>
              </a:extLst>
            </a:blip>
            <a:stretch>
              <a:fillRect/>
            </a:stretch>
          </a:blipFill>
          <a:ln cap="sq">
            <a:noFill/>
            <a:prstDash val="solid"/>
            <a:miter/>
          </a:ln>
        </p:spPr>
        <p:txBody>
          <a:bodyPr/>
          <a:lstStyle/>
          <a:p>
            <a:endParaRPr lang="es-CO"/>
          </a:p>
        </p:txBody>
      </p:sp>
      <p:grpSp>
        <p:nvGrpSpPr>
          <p:cNvPr id="24" name="Group 24"/>
          <p:cNvGrpSpPr/>
          <p:nvPr/>
        </p:nvGrpSpPr>
        <p:grpSpPr>
          <a:xfrm>
            <a:off x="3851659" y="7265645"/>
            <a:ext cx="1190655" cy="1190655"/>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14300" cap="sq">
              <a:solidFill>
                <a:srgbClr val="04576E"/>
              </a:solidFill>
              <a:prstDash val="solid"/>
              <a:miter/>
            </a:ln>
          </p:spPr>
          <p:txBody>
            <a:bodyPr/>
            <a:lstStyle/>
            <a:p>
              <a:endParaRPr lang="es-CO"/>
            </a:p>
          </p:txBody>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27" name="Freeform 27"/>
          <p:cNvSpPr/>
          <p:nvPr/>
        </p:nvSpPr>
        <p:spPr>
          <a:xfrm>
            <a:off x="5110201" y="3869074"/>
            <a:ext cx="1798786" cy="1798786"/>
          </a:xfrm>
          <a:custGeom>
            <a:avLst/>
            <a:gdLst/>
            <a:ahLst/>
            <a:cxnLst/>
            <a:rect l="l" t="t" r="r" b="b"/>
            <a:pathLst>
              <a:path w="1798786" h="1798786">
                <a:moveTo>
                  <a:pt x="0" y="0"/>
                </a:moveTo>
                <a:lnTo>
                  <a:pt x="1798787" y="0"/>
                </a:lnTo>
                <a:lnTo>
                  <a:pt x="1798787" y="1798786"/>
                </a:lnTo>
                <a:lnTo>
                  <a:pt x="0" y="1798786"/>
                </a:lnTo>
                <a:lnTo>
                  <a:pt x="0" y="0"/>
                </a:lnTo>
                <a:close/>
              </a:path>
            </a:pathLst>
          </a:custGeom>
          <a:blipFill>
            <a:blip r:embed="rId22">
              <a:alphaModFix amt="30000"/>
              <a:extLst>
                <a:ext uri="{96DAC541-7B7A-43D3-8B79-37D633B846F1}">
                  <asvg:svgBlip xmlns:asvg="http://schemas.microsoft.com/office/drawing/2016/SVG/main" r:embed="rId23"/>
                </a:ext>
              </a:extLst>
            </a:blip>
            <a:stretch>
              <a:fillRect/>
            </a:stretch>
          </a:blipFill>
        </p:spPr>
        <p:txBody>
          <a:bodyPr/>
          <a:lstStyle/>
          <a:p>
            <a:endParaRPr lang="es-CO"/>
          </a:p>
        </p:txBody>
      </p:sp>
      <p:grpSp>
        <p:nvGrpSpPr>
          <p:cNvPr id="28" name="Group 28"/>
          <p:cNvGrpSpPr/>
          <p:nvPr/>
        </p:nvGrpSpPr>
        <p:grpSpPr>
          <a:xfrm>
            <a:off x="5464639" y="4223512"/>
            <a:ext cx="1089910" cy="1089910"/>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14300" cap="sq">
              <a:solidFill>
                <a:srgbClr val="E68125"/>
              </a:solidFill>
              <a:prstDash val="solid"/>
              <a:miter/>
            </a:ln>
          </p:spPr>
          <p:txBody>
            <a:bodyPr/>
            <a:lstStyle/>
            <a:p>
              <a:endParaRPr lang="es-CO"/>
            </a:p>
          </p:txBody>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31" name="Group 31"/>
          <p:cNvGrpSpPr/>
          <p:nvPr/>
        </p:nvGrpSpPr>
        <p:grpSpPr>
          <a:xfrm>
            <a:off x="8760169" y="4223512"/>
            <a:ext cx="1089910" cy="1089910"/>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14300" cap="sq">
              <a:solidFill>
                <a:srgbClr val="EB9723"/>
              </a:solidFill>
              <a:prstDash val="solid"/>
              <a:miter/>
            </a:ln>
          </p:spPr>
          <p:txBody>
            <a:bodyPr/>
            <a:lstStyle/>
            <a:p>
              <a:endParaRPr lang="es-CO"/>
            </a:p>
          </p:txBody>
        </p:sp>
        <p:sp>
          <p:nvSpPr>
            <p:cNvPr id="33" name="TextBox 33"/>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34" name="Group 34"/>
          <p:cNvGrpSpPr/>
          <p:nvPr/>
        </p:nvGrpSpPr>
        <p:grpSpPr>
          <a:xfrm>
            <a:off x="8893062" y="7281084"/>
            <a:ext cx="1089910" cy="1089910"/>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14300" cap="sq">
              <a:solidFill>
                <a:srgbClr val="31BF8A"/>
              </a:solidFill>
              <a:prstDash val="solid"/>
              <a:miter/>
            </a:ln>
          </p:spPr>
          <p:txBody>
            <a:bodyPr/>
            <a:lstStyle/>
            <a:p>
              <a:endParaRPr lang="es-CO"/>
            </a:p>
          </p:txBody>
        </p:sp>
        <p:sp>
          <p:nvSpPr>
            <p:cNvPr id="36" name="TextBox 3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37" name="Group 37"/>
          <p:cNvGrpSpPr/>
          <p:nvPr/>
        </p:nvGrpSpPr>
        <p:grpSpPr>
          <a:xfrm>
            <a:off x="12060512" y="5587692"/>
            <a:ext cx="1158153" cy="1158153"/>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14300" cap="sq">
              <a:solidFill>
                <a:srgbClr val="575757"/>
              </a:solidFill>
              <a:prstDash val="solid"/>
              <a:miter/>
            </a:ln>
          </p:spPr>
          <p:txBody>
            <a:bodyPr/>
            <a:lstStyle/>
            <a:p>
              <a:endParaRPr lang="es-CO"/>
            </a:p>
          </p:txBody>
        </p:sp>
        <p:sp>
          <p:nvSpPr>
            <p:cNvPr id="39" name="TextBox 39"/>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40" name="Freeform 40"/>
          <p:cNvSpPr/>
          <p:nvPr/>
        </p:nvSpPr>
        <p:spPr>
          <a:xfrm>
            <a:off x="4184961" y="7506022"/>
            <a:ext cx="576795" cy="709901"/>
          </a:xfrm>
          <a:custGeom>
            <a:avLst/>
            <a:gdLst/>
            <a:ahLst/>
            <a:cxnLst/>
            <a:rect l="l" t="t" r="r" b="b"/>
            <a:pathLst>
              <a:path w="576795" h="709901">
                <a:moveTo>
                  <a:pt x="0" y="0"/>
                </a:moveTo>
                <a:lnTo>
                  <a:pt x="576794" y="0"/>
                </a:lnTo>
                <a:lnTo>
                  <a:pt x="576794" y="709901"/>
                </a:lnTo>
                <a:lnTo>
                  <a:pt x="0" y="70990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s-CO"/>
          </a:p>
        </p:txBody>
      </p:sp>
      <p:sp>
        <p:nvSpPr>
          <p:cNvPr id="41" name="Freeform 41"/>
          <p:cNvSpPr/>
          <p:nvPr/>
        </p:nvSpPr>
        <p:spPr>
          <a:xfrm>
            <a:off x="5707686" y="4483541"/>
            <a:ext cx="603818" cy="569853"/>
          </a:xfrm>
          <a:custGeom>
            <a:avLst/>
            <a:gdLst/>
            <a:ahLst/>
            <a:cxnLst/>
            <a:rect l="l" t="t" r="r" b="b"/>
            <a:pathLst>
              <a:path w="603818" h="569853">
                <a:moveTo>
                  <a:pt x="0" y="0"/>
                </a:moveTo>
                <a:lnTo>
                  <a:pt x="603817" y="0"/>
                </a:lnTo>
                <a:lnTo>
                  <a:pt x="603817" y="569853"/>
                </a:lnTo>
                <a:lnTo>
                  <a:pt x="0" y="569853"/>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s-CO"/>
          </a:p>
        </p:txBody>
      </p:sp>
      <p:sp>
        <p:nvSpPr>
          <p:cNvPr id="42" name="Freeform 42"/>
          <p:cNvSpPr/>
          <p:nvPr/>
        </p:nvSpPr>
        <p:spPr>
          <a:xfrm>
            <a:off x="8952387" y="4446698"/>
            <a:ext cx="721227" cy="652710"/>
          </a:xfrm>
          <a:custGeom>
            <a:avLst/>
            <a:gdLst/>
            <a:ahLst/>
            <a:cxnLst/>
            <a:rect l="l" t="t" r="r" b="b"/>
            <a:pathLst>
              <a:path w="721227" h="652710">
                <a:moveTo>
                  <a:pt x="0" y="0"/>
                </a:moveTo>
                <a:lnTo>
                  <a:pt x="721227" y="0"/>
                </a:lnTo>
                <a:lnTo>
                  <a:pt x="721227" y="652710"/>
                </a:lnTo>
                <a:lnTo>
                  <a:pt x="0" y="652710"/>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s-CO"/>
          </a:p>
        </p:txBody>
      </p:sp>
      <p:sp>
        <p:nvSpPr>
          <p:cNvPr id="43" name="Freeform 43"/>
          <p:cNvSpPr/>
          <p:nvPr/>
        </p:nvSpPr>
        <p:spPr>
          <a:xfrm>
            <a:off x="9145835" y="7533857"/>
            <a:ext cx="584364" cy="584364"/>
          </a:xfrm>
          <a:custGeom>
            <a:avLst/>
            <a:gdLst/>
            <a:ahLst/>
            <a:cxnLst/>
            <a:rect l="l" t="t" r="r" b="b"/>
            <a:pathLst>
              <a:path w="584364" h="584364">
                <a:moveTo>
                  <a:pt x="0" y="0"/>
                </a:moveTo>
                <a:lnTo>
                  <a:pt x="584364" y="0"/>
                </a:lnTo>
                <a:lnTo>
                  <a:pt x="584364" y="584364"/>
                </a:lnTo>
                <a:lnTo>
                  <a:pt x="0" y="584364"/>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s-CO"/>
          </a:p>
        </p:txBody>
      </p:sp>
      <p:sp>
        <p:nvSpPr>
          <p:cNvPr id="44" name="Freeform 44"/>
          <p:cNvSpPr/>
          <p:nvPr/>
        </p:nvSpPr>
        <p:spPr>
          <a:xfrm>
            <a:off x="12387086" y="5834244"/>
            <a:ext cx="631952" cy="654872"/>
          </a:xfrm>
          <a:custGeom>
            <a:avLst/>
            <a:gdLst/>
            <a:ahLst/>
            <a:cxnLst/>
            <a:rect l="l" t="t" r="r" b="b"/>
            <a:pathLst>
              <a:path w="631952" h="654872">
                <a:moveTo>
                  <a:pt x="0" y="0"/>
                </a:moveTo>
                <a:lnTo>
                  <a:pt x="631952" y="0"/>
                </a:lnTo>
                <a:lnTo>
                  <a:pt x="631952" y="654873"/>
                </a:lnTo>
                <a:lnTo>
                  <a:pt x="0" y="654873"/>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s-CO"/>
          </a:p>
        </p:txBody>
      </p:sp>
      <p:sp>
        <p:nvSpPr>
          <p:cNvPr id="45" name="TextBox 45"/>
          <p:cNvSpPr txBox="1"/>
          <p:nvPr/>
        </p:nvSpPr>
        <p:spPr>
          <a:xfrm>
            <a:off x="1028700" y="1355477"/>
            <a:ext cx="15980267" cy="861711"/>
          </a:xfrm>
          <a:prstGeom prst="rect">
            <a:avLst/>
          </a:prstGeom>
        </p:spPr>
        <p:txBody>
          <a:bodyPr lIns="0" tIns="0" rIns="0" bIns="0" rtlCol="0" anchor="t">
            <a:spAutoFit/>
          </a:bodyPr>
          <a:lstStyle/>
          <a:p>
            <a:pPr algn="ctr">
              <a:lnSpc>
                <a:spcPts val="6399"/>
              </a:lnSpc>
            </a:pPr>
            <a:r>
              <a:rPr lang="en-US" sz="6399" dirty="0">
                <a:solidFill>
                  <a:srgbClr val="0F657D"/>
                </a:solidFill>
                <a:latin typeface="League Spartan"/>
                <a:ea typeface="League Spartan"/>
                <a:cs typeface="League Spartan"/>
                <a:sym typeface="League Spartan"/>
              </a:rPr>
              <a:t>¿CÓMO HACERLO</a:t>
            </a:r>
            <a:r>
              <a:rPr lang="en-US" sz="6399" dirty="0">
                <a:solidFill>
                  <a:srgbClr val="E68125"/>
                </a:solidFill>
                <a:latin typeface="League Spartan"/>
                <a:ea typeface="League Spartan"/>
                <a:cs typeface="League Spartan"/>
                <a:sym typeface="League Spartan"/>
              </a:rPr>
              <a:t> POSIBLE?</a:t>
            </a:r>
          </a:p>
        </p:txBody>
      </p:sp>
      <p:sp>
        <p:nvSpPr>
          <p:cNvPr id="46" name="TextBox 46"/>
          <p:cNvSpPr txBox="1"/>
          <p:nvPr/>
        </p:nvSpPr>
        <p:spPr>
          <a:xfrm>
            <a:off x="758034" y="8526113"/>
            <a:ext cx="4114800" cy="396240"/>
          </a:xfrm>
          <a:prstGeom prst="rect">
            <a:avLst/>
          </a:prstGeom>
        </p:spPr>
        <p:txBody>
          <a:bodyPr lIns="0" tIns="0" rIns="0" bIns="0" rtlCol="0" anchor="t">
            <a:spAutoFit/>
          </a:bodyPr>
          <a:lstStyle/>
          <a:p>
            <a:pPr algn="r">
              <a:lnSpc>
                <a:spcPts val="3359"/>
              </a:lnSpc>
            </a:pPr>
            <a:r>
              <a:rPr lang="en-US" sz="2400" b="1">
                <a:solidFill>
                  <a:srgbClr val="04576E"/>
                </a:solidFill>
                <a:latin typeface="Canva Sans Bold"/>
                <a:ea typeface="Canva Sans Bold"/>
                <a:cs typeface="Canva Sans Bold"/>
                <a:sym typeface="Canva Sans Bold"/>
              </a:rPr>
              <a:t>Identificación de proyectos</a:t>
            </a:r>
          </a:p>
        </p:txBody>
      </p:sp>
      <p:sp>
        <p:nvSpPr>
          <p:cNvPr id="47" name="TextBox 47"/>
          <p:cNvSpPr txBox="1"/>
          <p:nvPr/>
        </p:nvSpPr>
        <p:spPr>
          <a:xfrm>
            <a:off x="7026621" y="8442098"/>
            <a:ext cx="2721515" cy="406458"/>
          </a:xfrm>
          <a:prstGeom prst="rect">
            <a:avLst/>
          </a:prstGeom>
        </p:spPr>
        <p:txBody>
          <a:bodyPr wrap="square" lIns="0" tIns="0" rIns="0" bIns="0" rtlCol="0" anchor="t">
            <a:spAutoFit/>
          </a:bodyPr>
          <a:lstStyle/>
          <a:p>
            <a:pPr algn="ctr">
              <a:lnSpc>
                <a:spcPts val="3359"/>
              </a:lnSpc>
            </a:pPr>
            <a:r>
              <a:rPr lang="en-US" sz="2400" b="1" dirty="0" err="1">
                <a:solidFill>
                  <a:srgbClr val="31BF8A"/>
                </a:solidFill>
                <a:latin typeface="Canva Sans Bold"/>
                <a:ea typeface="Canva Sans Bold"/>
                <a:cs typeface="Canva Sans Bold"/>
                <a:sym typeface="Canva Sans Bold"/>
              </a:rPr>
              <a:t>Financiamiento</a:t>
            </a:r>
            <a:endParaRPr lang="en-US" sz="2400" b="1" dirty="0">
              <a:solidFill>
                <a:srgbClr val="31BF8A"/>
              </a:solidFill>
              <a:latin typeface="Canva Sans Bold"/>
              <a:ea typeface="Canva Sans Bold"/>
              <a:cs typeface="Canva Sans Bold"/>
              <a:sym typeface="Canva Sans Bold"/>
            </a:endParaRPr>
          </a:p>
        </p:txBody>
      </p:sp>
      <p:sp>
        <p:nvSpPr>
          <p:cNvPr id="48" name="TextBox 48"/>
          <p:cNvSpPr txBox="1"/>
          <p:nvPr/>
        </p:nvSpPr>
        <p:spPr>
          <a:xfrm>
            <a:off x="1759573" y="3194215"/>
            <a:ext cx="3002183" cy="406458"/>
          </a:xfrm>
          <a:prstGeom prst="rect">
            <a:avLst/>
          </a:prstGeom>
        </p:spPr>
        <p:txBody>
          <a:bodyPr wrap="square" lIns="0" tIns="0" rIns="0" bIns="0" rtlCol="0" anchor="t">
            <a:spAutoFit/>
          </a:bodyPr>
          <a:lstStyle/>
          <a:p>
            <a:pPr algn="r">
              <a:lnSpc>
                <a:spcPts val="3359"/>
              </a:lnSpc>
            </a:pPr>
            <a:r>
              <a:rPr lang="en-US" sz="2400" b="1" dirty="0" err="1">
                <a:solidFill>
                  <a:srgbClr val="E68125"/>
                </a:solidFill>
                <a:latin typeface="Canva Sans Bold"/>
                <a:ea typeface="Canva Sans Bold"/>
                <a:cs typeface="Canva Sans Bold"/>
                <a:sym typeface="Canva Sans Bold"/>
              </a:rPr>
              <a:t>Revisión</a:t>
            </a:r>
            <a:r>
              <a:rPr lang="en-US" sz="2400" b="1" dirty="0">
                <a:solidFill>
                  <a:srgbClr val="E68125"/>
                </a:solidFill>
                <a:latin typeface="Canva Sans Bold"/>
                <a:ea typeface="Canva Sans Bold"/>
                <a:cs typeface="Canva Sans Bold"/>
                <a:sym typeface="Canva Sans Bold"/>
              </a:rPr>
              <a:t> </a:t>
            </a:r>
            <a:r>
              <a:rPr lang="en-US" sz="2400" b="1" dirty="0" err="1">
                <a:solidFill>
                  <a:srgbClr val="E68125"/>
                </a:solidFill>
                <a:latin typeface="Canva Sans Bold"/>
                <a:ea typeface="Canva Sans Bold"/>
                <a:cs typeface="Canva Sans Bold"/>
                <a:sym typeface="Canva Sans Bold"/>
              </a:rPr>
              <a:t>normativa</a:t>
            </a:r>
            <a:endParaRPr lang="en-US" sz="2400" b="1" dirty="0">
              <a:solidFill>
                <a:srgbClr val="E68125"/>
              </a:solidFill>
              <a:latin typeface="Canva Sans Bold"/>
              <a:ea typeface="Canva Sans Bold"/>
              <a:cs typeface="Canva Sans Bold"/>
              <a:sym typeface="Canva Sans Bold"/>
            </a:endParaRPr>
          </a:p>
        </p:txBody>
      </p:sp>
      <p:sp>
        <p:nvSpPr>
          <p:cNvPr id="49" name="TextBox 49"/>
          <p:cNvSpPr txBox="1"/>
          <p:nvPr/>
        </p:nvSpPr>
        <p:spPr>
          <a:xfrm>
            <a:off x="8893062" y="2404497"/>
            <a:ext cx="3810000" cy="396174"/>
          </a:xfrm>
          <a:prstGeom prst="rect">
            <a:avLst/>
          </a:prstGeom>
        </p:spPr>
        <p:txBody>
          <a:bodyPr lIns="0" tIns="0" rIns="0" bIns="0" rtlCol="0" anchor="t">
            <a:spAutoFit/>
          </a:bodyPr>
          <a:lstStyle/>
          <a:p>
            <a:pPr algn="l">
              <a:lnSpc>
                <a:spcPts val="3359"/>
              </a:lnSpc>
            </a:pPr>
            <a:r>
              <a:rPr lang="en-US" sz="2400" b="1">
                <a:solidFill>
                  <a:srgbClr val="EB9723"/>
                </a:solidFill>
                <a:latin typeface="Canva Sans Bold"/>
                <a:ea typeface="Canva Sans Bold"/>
                <a:cs typeface="Canva Sans Bold"/>
                <a:sym typeface="Canva Sans Bold"/>
              </a:rPr>
              <a:t>Priorización de proyectos</a:t>
            </a:r>
          </a:p>
        </p:txBody>
      </p:sp>
      <p:sp>
        <p:nvSpPr>
          <p:cNvPr id="50" name="TextBox 50"/>
          <p:cNvSpPr txBox="1"/>
          <p:nvPr/>
        </p:nvSpPr>
        <p:spPr>
          <a:xfrm>
            <a:off x="1100226" y="3729426"/>
            <a:ext cx="3962350" cy="1240287"/>
          </a:xfrm>
          <a:prstGeom prst="rect">
            <a:avLst/>
          </a:prstGeom>
        </p:spPr>
        <p:txBody>
          <a:bodyPr lIns="0" tIns="0" rIns="0" bIns="0" rtlCol="0" anchor="t">
            <a:spAutoFit/>
          </a:bodyPr>
          <a:lstStyle/>
          <a:p>
            <a:pPr algn="r">
              <a:lnSpc>
                <a:spcPts val="2520"/>
              </a:lnSpc>
            </a:pPr>
            <a:r>
              <a:rPr lang="en-US" sz="1800" dirty="0" err="1">
                <a:solidFill>
                  <a:srgbClr val="575757"/>
                </a:solidFill>
                <a:latin typeface="Canva Sans"/>
                <a:ea typeface="Canva Sans"/>
                <a:cs typeface="Canva Sans"/>
                <a:sym typeface="Canva Sans"/>
              </a:rPr>
              <a:t>Revisión</a:t>
            </a:r>
            <a:r>
              <a:rPr lang="en-US" sz="1800" dirty="0">
                <a:solidFill>
                  <a:srgbClr val="575757"/>
                </a:solidFill>
                <a:latin typeface="Canva Sans"/>
                <a:ea typeface="Canva Sans"/>
                <a:cs typeface="Canva Sans"/>
                <a:sym typeface="Canva Sans"/>
              </a:rPr>
              <a:t> de </a:t>
            </a:r>
            <a:r>
              <a:rPr lang="en-US" sz="1800" dirty="0" err="1">
                <a:solidFill>
                  <a:srgbClr val="575757"/>
                </a:solidFill>
                <a:latin typeface="Canva Sans"/>
                <a:ea typeface="Canva Sans"/>
                <a:cs typeface="Canva Sans"/>
                <a:sym typeface="Canva Sans"/>
              </a:rPr>
              <a:t>aspectos</a:t>
            </a:r>
            <a:r>
              <a:rPr lang="en-US" sz="1800" dirty="0">
                <a:solidFill>
                  <a:srgbClr val="575757"/>
                </a:solidFill>
                <a:latin typeface="Canva Sans"/>
                <a:ea typeface="Canva Sans"/>
                <a:cs typeface="Canva Sans"/>
                <a:sym typeface="Canva Sans"/>
              </a:rPr>
              <a:t> </a:t>
            </a:r>
            <a:r>
              <a:rPr lang="en-US" sz="1800" dirty="0" err="1">
                <a:solidFill>
                  <a:srgbClr val="575757"/>
                </a:solidFill>
                <a:latin typeface="Canva Sans"/>
                <a:ea typeface="Canva Sans"/>
                <a:cs typeface="Canva Sans"/>
                <a:sym typeface="Canva Sans"/>
              </a:rPr>
              <a:t>normativos</a:t>
            </a:r>
            <a:r>
              <a:rPr lang="en-US" sz="1800" dirty="0">
                <a:solidFill>
                  <a:srgbClr val="575757"/>
                </a:solidFill>
                <a:latin typeface="Canva Sans"/>
                <a:ea typeface="Canva Sans"/>
                <a:cs typeface="Canva Sans"/>
                <a:sym typeface="Canva Sans"/>
              </a:rPr>
              <a:t> que </a:t>
            </a:r>
            <a:r>
              <a:rPr lang="en-US" sz="1800" dirty="0" err="1">
                <a:solidFill>
                  <a:srgbClr val="575757"/>
                </a:solidFill>
                <a:latin typeface="Canva Sans"/>
                <a:ea typeface="Canva Sans"/>
                <a:cs typeface="Canva Sans"/>
                <a:sym typeface="Canva Sans"/>
              </a:rPr>
              <a:t>deben</a:t>
            </a:r>
            <a:r>
              <a:rPr lang="en-US" sz="1800" dirty="0">
                <a:solidFill>
                  <a:srgbClr val="575757"/>
                </a:solidFill>
                <a:latin typeface="Canva Sans"/>
                <a:ea typeface="Canva Sans"/>
                <a:cs typeface="Canva Sans"/>
                <a:sym typeface="Canva Sans"/>
              </a:rPr>
              <a:t> ser </a:t>
            </a:r>
            <a:r>
              <a:rPr lang="en-US" sz="1800" dirty="0" err="1">
                <a:solidFill>
                  <a:srgbClr val="575757"/>
                </a:solidFill>
                <a:latin typeface="Canva Sans"/>
                <a:ea typeface="Canva Sans"/>
                <a:cs typeface="Canva Sans"/>
                <a:sym typeface="Canva Sans"/>
              </a:rPr>
              <a:t>considerados</a:t>
            </a:r>
            <a:r>
              <a:rPr lang="en-US" sz="1800" dirty="0">
                <a:solidFill>
                  <a:srgbClr val="575757"/>
                </a:solidFill>
                <a:latin typeface="Canva Sans"/>
                <a:ea typeface="Canva Sans"/>
                <a:cs typeface="Canva Sans"/>
                <a:sym typeface="Canva Sans"/>
              </a:rPr>
              <a:t> para la </a:t>
            </a:r>
            <a:r>
              <a:rPr lang="en-US" sz="1800" dirty="0" err="1">
                <a:solidFill>
                  <a:srgbClr val="575757"/>
                </a:solidFill>
                <a:latin typeface="Canva Sans"/>
                <a:ea typeface="Canva Sans"/>
                <a:cs typeface="Canva Sans"/>
                <a:sym typeface="Canva Sans"/>
              </a:rPr>
              <a:t>inclusión</a:t>
            </a:r>
            <a:r>
              <a:rPr lang="en-US" sz="1800" dirty="0">
                <a:solidFill>
                  <a:srgbClr val="575757"/>
                </a:solidFill>
                <a:latin typeface="Canva Sans"/>
                <a:ea typeface="Canva Sans"/>
                <a:cs typeface="Canva Sans"/>
                <a:sym typeface="Canva Sans"/>
              </a:rPr>
              <a:t> GLP </a:t>
            </a:r>
            <a:r>
              <a:rPr lang="en-US" sz="1800" dirty="0" err="1">
                <a:solidFill>
                  <a:srgbClr val="575757"/>
                </a:solidFill>
                <a:latin typeface="Canva Sans"/>
                <a:ea typeface="Canva Sans"/>
                <a:cs typeface="Canva Sans"/>
                <a:sym typeface="Canva Sans"/>
              </a:rPr>
              <a:t>como</a:t>
            </a:r>
            <a:r>
              <a:rPr lang="en-US" sz="1800" dirty="0">
                <a:solidFill>
                  <a:srgbClr val="575757"/>
                </a:solidFill>
                <a:latin typeface="Canva Sans"/>
                <a:ea typeface="Canva Sans"/>
                <a:cs typeface="Canva Sans"/>
                <a:sym typeface="Canva Sans"/>
              </a:rPr>
              <a:t> </a:t>
            </a:r>
            <a:r>
              <a:rPr lang="en-US" sz="1800" dirty="0" err="1">
                <a:solidFill>
                  <a:srgbClr val="575757"/>
                </a:solidFill>
                <a:latin typeface="Canva Sans"/>
                <a:ea typeface="Canva Sans"/>
                <a:cs typeface="Canva Sans"/>
                <a:sym typeface="Canva Sans"/>
              </a:rPr>
              <a:t>tecnología</a:t>
            </a:r>
            <a:r>
              <a:rPr lang="en-US" sz="1800" dirty="0">
                <a:solidFill>
                  <a:srgbClr val="575757"/>
                </a:solidFill>
                <a:latin typeface="Canva Sans"/>
                <a:ea typeface="Canva Sans"/>
                <a:cs typeface="Canva Sans"/>
                <a:sym typeface="Canva Sans"/>
              </a:rPr>
              <a:t> de </a:t>
            </a:r>
            <a:r>
              <a:rPr lang="en-US" sz="1800" dirty="0" err="1">
                <a:solidFill>
                  <a:srgbClr val="575757"/>
                </a:solidFill>
                <a:latin typeface="Canva Sans"/>
                <a:ea typeface="Canva Sans"/>
                <a:cs typeface="Canva Sans"/>
                <a:sym typeface="Canva Sans"/>
              </a:rPr>
              <a:t>generación</a:t>
            </a:r>
            <a:r>
              <a:rPr lang="en-US" sz="1800" dirty="0">
                <a:solidFill>
                  <a:srgbClr val="575757"/>
                </a:solidFill>
                <a:latin typeface="Canva Sans"/>
                <a:ea typeface="Canva Sans"/>
                <a:cs typeface="Canva Sans"/>
                <a:sym typeface="Canva Sans"/>
              </a:rPr>
              <a:t> viable para las ZNI.</a:t>
            </a:r>
          </a:p>
        </p:txBody>
      </p:sp>
      <p:sp>
        <p:nvSpPr>
          <p:cNvPr id="51" name="TextBox 51"/>
          <p:cNvSpPr txBox="1"/>
          <p:nvPr/>
        </p:nvSpPr>
        <p:spPr>
          <a:xfrm>
            <a:off x="1343512" y="9036653"/>
            <a:ext cx="3529321" cy="611505"/>
          </a:xfrm>
          <a:prstGeom prst="rect">
            <a:avLst/>
          </a:prstGeom>
        </p:spPr>
        <p:txBody>
          <a:bodyPr lIns="0" tIns="0" rIns="0" bIns="0" rtlCol="0" anchor="t">
            <a:spAutoFit/>
          </a:bodyPr>
          <a:lstStyle/>
          <a:p>
            <a:pPr algn="r">
              <a:lnSpc>
                <a:spcPts val="2520"/>
              </a:lnSpc>
            </a:pPr>
            <a:r>
              <a:rPr lang="en-US" sz="1800">
                <a:solidFill>
                  <a:srgbClr val="575757"/>
                </a:solidFill>
                <a:latin typeface="Canva Sans"/>
                <a:ea typeface="Canva Sans"/>
                <a:cs typeface="Canva Sans"/>
                <a:sym typeface="Canva Sans"/>
              </a:rPr>
              <a:t>Identificación de proyectos de generación en zonas críticas.</a:t>
            </a:r>
          </a:p>
        </p:txBody>
      </p:sp>
      <p:sp>
        <p:nvSpPr>
          <p:cNvPr id="52" name="TextBox 52"/>
          <p:cNvSpPr txBox="1"/>
          <p:nvPr/>
        </p:nvSpPr>
        <p:spPr>
          <a:xfrm>
            <a:off x="7261457" y="8893778"/>
            <a:ext cx="9527126" cy="925929"/>
          </a:xfrm>
          <a:prstGeom prst="rect">
            <a:avLst/>
          </a:prstGeom>
        </p:spPr>
        <p:txBody>
          <a:bodyPr lIns="0" tIns="0" rIns="0" bIns="0" rtlCol="0" anchor="t">
            <a:spAutoFit/>
          </a:bodyPr>
          <a:lstStyle/>
          <a:p>
            <a:pPr algn="l">
              <a:lnSpc>
                <a:spcPts val="2520"/>
              </a:lnSpc>
            </a:pPr>
            <a:r>
              <a:rPr lang="en-US" sz="1800">
                <a:solidFill>
                  <a:srgbClr val="575757"/>
                </a:solidFill>
                <a:latin typeface="Canva Sans"/>
                <a:ea typeface="Canva Sans"/>
                <a:cs typeface="Canva Sans"/>
                <a:sym typeface="Canva Sans"/>
              </a:rPr>
              <a:t>Estructura financiera del proyecto. Determinar la viabilidad económica y esquema para la reconversión de plantas existentes y adquisición de nuevas plantas de generación. Ej: Alianzas público-privadas, fondos climáticos, recursos privados, etc.</a:t>
            </a:r>
          </a:p>
        </p:txBody>
      </p:sp>
      <p:sp>
        <p:nvSpPr>
          <p:cNvPr id="53" name="TextBox 53"/>
          <p:cNvSpPr txBox="1"/>
          <p:nvPr/>
        </p:nvSpPr>
        <p:spPr>
          <a:xfrm>
            <a:off x="8893062" y="2915037"/>
            <a:ext cx="5672047" cy="925929"/>
          </a:xfrm>
          <a:prstGeom prst="rect">
            <a:avLst/>
          </a:prstGeom>
        </p:spPr>
        <p:txBody>
          <a:bodyPr lIns="0" tIns="0" rIns="0" bIns="0" rtlCol="0" anchor="t">
            <a:spAutoFit/>
          </a:bodyPr>
          <a:lstStyle/>
          <a:p>
            <a:pPr algn="l">
              <a:lnSpc>
                <a:spcPts val="2520"/>
              </a:lnSpc>
            </a:pPr>
            <a:r>
              <a:rPr lang="en-US" sz="1800">
                <a:solidFill>
                  <a:srgbClr val="575757"/>
                </a:solidFill>
                <a:latin typeface="Canva Sans"/>
                <a:ea typeface="Canva Sans"/>
                <a:cs typeface="Canva Sans"/>
                <a:sym typeface="Canva Sans"/>
              </a:rPr>
              <a:t>Análisis costo beneficio, lineamiento de política pública para priorización de proyectos de sustitución de generación con diésel por GLP.</a:t>
            </a:r>
          </a:p>
        </p:txBody>
      </p:sp>
      <p:sp>
        <p:nvSpPr>
          <p:cNvPr id="54" name="TextBox 54"/>
          <p:cNvSpPr txBox="1"/>
          <p:nvPr/>
        </p:nvSpPr>
        <p:spPr>
          <a:xfrm>
            <a:off x="13642672" y="6169044"/>
            <a:ext cx="3636962" cy="611571"/>
          </a:xfrm>
          <a:prstGeom prst="rect">
            <a:avLst/>
          </a:prstGeom>
        </p:spPr>
        <p:txBody>
          <a:bodyPr lIns="0" tIns="0" rIns="0" bIns="0" rtlCol="0" anchor="t">
            <a:spAutoFit/>
          </a:bodyPr>
          <a:lstStyle/>
          <a:p>
            <a:pPr algn="l">
              <a:lnSpc>
                <a:spcPts val="2520"/>
              </a:lnSpc>
            </a:pPr>
            <a:r>
              <a:rPr lang="en-US" sz="1800">
                <a:solidFill>
                  <a:srgbClr val="575757"/>
                </a:solidFill>
                <a:latin typeface="Canva Sans"/>
                <a:ea typeface="Canva Sans"/>
                <a:cs typeface="Canva Sans"/>
                <a:sym typeface="Canva Sans"/>
              </a:rPr>
              <a:t>Ejecutar proyectos de acuerdo al plan y monitorear el progreso.</a:t>
            </a:r>
          </a:p>
        </p:txBody>
      </p:sp>
      <p:sp>
        <p:nvSpPr>
          <p:cNvPr id="55" name="TextBox 55"/>
          <p:cNvSpPr txBox="1"/>
          <p:nvPr/>
        </p:nvSpPr>
        <p:spPr>
          <a:xfrm>
            <a:off x="13359899" y="5631015"/>
            <a:ext cx="1958543" cy="406458"/>
          </a:xfrm>
          <a:prstGeom prst="rect">
            <a:avLst/>
          </a:prstGeom>
        </p:spPr>
        <p:txBody>
          <a:bodyPr wrap="square" lIns="0" tIns="0" rIns="0" bIns="0" rtlCol="0" anchor="t">
            <a:spAutoFit/>
          </a:bodyPr>
          <a:lstStyle/>
          <a:p>
            <a:pPr algn="ctr">
              <a:lnSpc>
                <a:spcPts val="3359"/>
              </a:lnSpc>
            </a:pPr>
            <a:r>
              <a:rPr lang="en-US" sz="2400" b="1">
                <a:solidFill>
                  <a:srgbClr val="575757"/>
                </a:solidFill>
                <a:latin typeface="Canva Sans Bold"/>
                <a:ea typeface="Canva Sans Bold"/>
                <a:cs typeface="Canva Sans Bold"/>
                <a:sym typeface="Canva Sans Bold"/>
              </a:rPr>
              <a:t>Ejecución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TotalTime>
  <Words>802</Words>
  <Application>Microsoft Office PowerPoint</Application>
  <PresentationFormat>Personalizado</PresentationFormat>
  <Paragraphs>138</Paragraphs>
  <Slides>14</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14</vt:i4>
      </vt:variant>
    </vt:vector>
  </HeadingPairs>
  <TitlesOfParts>
    <vt:vector size="23" baseType="lpstr">
      <vt:lpstr>Arial</vt:lpstr>
      <vt:lpstr>Garet</vt:lpstr>
      <vt:lpstr>League Spartan</vt:lpstr>
      <vt:lpstr>Canva Sans Bold</vt:lpstr>
      <vt:lpstr>Canva Sans</vt:lpstr>
      <vt:lpstr>Calibri</vt:lpstr>
      <vt:lpstr>Garet Italics</vt:lpstr>
      <vt:lpstr>Garet 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Democratización Energética a partir del GLP</dc:title>
  <dc:creator>Monica Johanna Plaza Manrique</dc:creator>
  <cp:lastModifiedBy>Monica Johanna Plaza Manrique</cp:lastModifiedBy>
  <cp:revision>13</cp:revision>
  <dcterms:created xsi:type="dcterms:W3CDTF">2006-08-16T00:00:00Z</dcterms:created>
  <dcterms:modified xsi:type="dcterms:W3CDTF">2025-06-05T15:15:43Z</dcterms:modified>
  <dc:identifier>DAGpU40Wmgc</dc:identifier>
</cp:coreProperties>
</file>